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112" d="100"/>
          <a:sy n="112" d="100"/>
        </p:scale>
        <p:origin x="34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 dirty="0">
                <a:effectLst/>
              </a:rPr>
              <a:t>Distribución Presupuesto inicial por Subtítulo de gasto</a:t>
            </a:r>
            <a:endParaRPr lang="es-CL" sz="1100" b="1" dirty="0">
              <a:effectLst/>
            </a:endParaRPr>
          </a:p>
        </c:rich>
      </c:tx>
      <c:layout>
        <c:manualLayout>
          <c:xMode val="edge"/>
          <c:yMode val="edge"/>
          <c:x val="0.11450512844893876"/>
          <c:y val="1.8245099203536772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62447461835509"/>
          <c:y val="0"/>
          <c:w val="0.72260095863954898"/>
          <c:h val="0.8993855485733168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'[03.xlsx]Partida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'[03.xlsx]Partida 03'!$D$50:$D$54</c:f>
              <c:numCache>
                <c:formatCode>0.0%</c:formatCode>
                <c:ptCount val="5"/>
                <c:pt idx="0">
                  <c:v>0.73800335737565559</c:v>
                </c:pt>
                <c:pt idx="1">
                  <c:v>0.13273143742365964</c:v>
                </c:pt>
                <c:pt idx="2">
                  <c:v>1.481415575474916E-2</c:v>
                </c:pt>
                <c:pt idx="3">
                  <c:v>1.5427007750692385E-2</c:v>
                </c:pt>
                <c:pt idx="4">
                  <c:v>9.0449832286248075E-2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 dirty="0">
                <a:effectLst/>
              </a:rPr>
              <a:t>Distribución Presupuesto Inicial por Capítulo (millones de $)</a:t>
            </a:r>
            <a:endParaRPr lang="es-CL" sz="1050" dirty="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4BB1-4736-B981-2C30771205CC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910568"/>
        <c:axId val="485928600"/>
      </c:barChart>
      <c:catAx>
        <c:axId val="485910568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5928600"/>
        <c:crosses val="autoZero"/>
        <c:auto val="1"/>
        <c:lblAlgn val="ctr"/>
        <c:lblOffset val="100"/>
        <c:noMultiLvlLbl val="0"/>
      </c:catAx>
      <c:valAx>
        <c:axId val="4859286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485910568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03'!$C$25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03'!$D$25:$O$25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64-4189-A34D-05E39BF3511F}"/>
            </c:ext>
          </c:extLst>
        </c:ser>
        <c:ser>
          <c:idx val="1"/>
          <c:order val="1"/>
          <c:tx>
            <c:strRef>
              <c:f>'Partida 03'!$C$26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03'!$D$26:$O$26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64-4189-A34D-05E39BF3511F}"/>
            </c:ext>
          </c:extLst>
        </c:ser>
        <c:ser>
          <c:idx val="2"/>
          <c:order val="2"/>
          <c:tx>
            <c:strRef>
              <c:f>'Partida 03'!$C$27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03'!$D$27:$J$27</c:f>
              <c:numCache>
                <c:formatCode>0.0%</c:formatCode>
                <c:ptCount val="7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64-4189-A34D-05E39BF351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1301976"/>
        <c:axId val="631302304"/>
      </c:barChart>
      <c:catAx>
        <c:axId val="631301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31302304"/>
        <c:crosses val="autoZero"/>
        <c:auto val="1"/>
        <c:lblAlgn val="ctr"/>
        <c:lblOffset val="100"/>
        <c:noMultiLvlLbl val="0"/>
      </c:catAx>
      <c:valAx>
        <c:axId val="63130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31301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% Ejecución Acumulada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03'!$C$19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03'!$D$19:$O$19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B0-4064-A086-A1726B1FC3EF}"/>
            </c:ext>
          </c:extLst>
        </c:ser>
        <c:ser>
          <c:idx val="1"/>
          <c:order val="1"/>
          <c:tx>
            <c:strRef>
              <c:f>'Partida 03'!$C$20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03'!$D$20:$O$20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B0-4064-A086-A1726B1FC3EF}"/>
            </c:ext>
          </c:extLst>
        </c:ser>
        <c:ser>
          <c:idx val="2"/>
          <c:order val="2"/>
          <c:tx>
            <c:strRef>
              <c:f>'Partida 03'!$C$21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B0-4064-A086-A1726B1FC3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03'!$D$21:$J$21</c:f>
              <c:numCache>
                <c:formatCode>0.0%</c:formatCode>
                <c:ptCount val="7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B0-4064-A086-A1726B1FC3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1598352"/>
        <c:axId val="621598680"/>
      </c:lineChart>
      <c:catAx>
        <c:axId val="62159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21598680"/>
        <c:crosses val="autoZero"/>
        <c:auto val="1"/>
        <c:lblAlgn val="ctr"/>
        <c:lblOffset val="100"/>
        <c:noMultiLvlLbl val="0"/>
      </c:catAx>
      <c:valAx>
        <c:axId val="621598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2159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3" y="573325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39983"/>
              </p:ext>
            </p:extLst>
          </p:nvPr>
        </p:nvGraphicFramePr>
        <p:xfrm>
          <a:off x="405023" y="2348882"/>
          <a:ext cx="8078622" cy="2952323"/>
        </p:xfrm>
        <a:graphic>
          <a:graphicData uri="http://schemas.openxmlformats.org/drawingml/2006/table">
            <a:tbl>
              <a:tblPr/>
              <a:tblGrid>
                <a:gridCol w="307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3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32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8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5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2.879.313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-922.069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1.254.351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6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-12.069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646.627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6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260.161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6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347.563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6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347.563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6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465.195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5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6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3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252.567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704523"/>
              </p:ext>
            </p:extLst>
          </p:nvPr>
        </p:nvGraphicFramePr>
        <p:xfrm>
          <a:off x="382726" y="1700808"/>
          <a:ext cx="4053244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314349"/>
              </p:ext>
            </p:extLst>
          </p:nvPr>
        </p:nvGraphicFramePr>
        <p:xfrm>
          <a:off x="4435971" y="1700808"/>
          <a:ext cx="4250830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078093"/>
              </p:ext>
            </p:extLst>
          </p:nvPr>
        </p:nvGraphicFramePr>
        <p:xfrm>
          <a:off x="386224" y="2057400"/>
          <a:ext cx="8210798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5813"/>
              </p:ext>
            </p:extLst>
          </p:nvPr>
        </p:nvGraphicFramePr>
        <p:xfrm>
          <a:off x="466600" y="2057400"/>
          <a:ext cx="8210798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1125" y="168936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524451"/>
              </p:ext>
            </p:extLst>
          </p:nvPr>
        </p:nvGraphicFramePr>
        <p:xfrm>
          <a:off x="405026" y="2040189"/>
          <a:ext cx="8210800" cy="3044994"/>
        </p:xfrm>
        <a:graphic>
          <a:graphicData uri="http://schemas.openxmlformats.org/drawingml/2006/table">
            <a:tbl>
              <a:tblPr/>
              <a:tblGrid>
                <a:gridCol w="533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566.547.019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-15.595.166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312.785.613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424.437.010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-5.185.877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252.099.526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74.701.904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36.790.844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44.201.663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351887"/>
              </p:ext>
            </p:extLst>
          </p:nvPr>
        </p:nvGraphicFramePr>
        <p:xfrm>
          <a:off x="405026" y="2365841"/>
          <a:ext cx="8210798" cy="2204727"/>
        </p:xfrm>
        <a:graphic>
          <a:graphicData uri="http://schemas.openxmlformats.org/drawingml/2006/table">
            <a:tbl>
              <a:tblPr/>
              <a:tblGrid>
                <a:gridCol w="27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9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0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26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0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67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67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26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407.827.200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-5.926.534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241.954.187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387.214.779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-5.570.388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229.886.706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20.612.421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-356.146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12.067.481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155.840.506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-8.746.563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69.577.075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2.879.313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-922.069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1.254.351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390115"/>
              </p:ext>
            </p:extLst>
          </p:nvPr>
        </p:nvGraphicFramePr>
        <p:xfrm>
          <a:off x="611560" y="2447483"/>
          <a:ext cx="7944901" cy="2123086"/>
        </p:xfrm>
        <a:graphic>
          <a:graphicData uri="http://schemas.openxmlformats.org/drawingml/2006/table">
            <a:tbl>
              <a:tblPr/>
              <a:tblGrid>
                <a:gridCol w="311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9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98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8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98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98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6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15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2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387.214.779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-5.570.388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229.886.706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6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387.214.779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-5.570.388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229.886.706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4788587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525793"/>
              </p:ext>
            </p:extLst>
          </p:nvPr>
        </p:nvGraphicFramePr>
        <p:xfrm>
          <a:off x="522757" y="2655420"/>
          <a:ext cx="8143873" cy="1389083"/>
        </p:xfrm>
        <a:graphic>
          <a:graphicData uri="http://schemas.openxmlformats.org/drawingml/2006/table">
            <a:tbl>
              <a:tblPr/>
              <a:tblGrid>
                <a:gridCol w="349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3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45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23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3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51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12.067.481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8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12.067.481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31611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44225"/>
              </p:ext>
            </p:extLst>
          </p:nvPr>
        </p:nvGraphicFramePr>
        <p:xfrm>
          <a:off x="428846" y="1825627"/>
          <a:ext cx="8215091" cy="4476909"/>
        </p:xfrm>
        <a:graphic>
          <a:graphicData uri="http://schemas.openxmlformats.org/drawingml/2006/table">
            <a:tbl>
              <a:tblPr/>
              <a:tblGrid>
                <a:gridCol w="298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7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1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5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5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9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59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155.840.506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-8.746.563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69.577.075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15.518.430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752.726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9.498.712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74.257.962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-2.556.665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36.530.683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3.106.629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782.656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-94.149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-208.271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-382.617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677.874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44.201.663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16.201.774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44.103.447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-8.551.216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16.155.940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2.581.526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4572</TotalTime>
  <Words>1302</Words>
  <Application>Microsoft Office PowerPoint</Application>
  <PresentationFormat>Presentación en pantalla (4:3)</PresentationFormat>
  <Paragraphs>657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1_Tema de Office</vt:lpstr>
      <vt:lpstr>Tema de Office</vt:lpstr>
      <vt:lpstr>EJECUCIÓN ACUMULADA DE GASTOS PRESUPUESTARIOS AL MES DE JULIO DE 2020 PARTIDA 03: PODER JUDICIAL</vt:lpstr>
      <vt:lpstr>EJECUCIÓN PRESUPUESTARIA DE GASTOS ACUMULADA A JULIO DE 2020 PARTIDA 03 PODER JUDICIAL</vt:lpstr>
      <vt:lpstr>EJECUCIÓN DE GASTOS A JULIO DE 2020  PARTIDA 03 PODER JUDICIAL</vt:lpstr>
      <vt:lpstr>EJECUCIÓN DE GASTOS A JULIO DE 2020  PARTIDA 03 PODER JUDICIAL</vt:lpstr>
      <vt:lpstr>EJECUCIÓN ACUMULADA DE GASTOS A JULIO DE 2020  PARTIDA 03 PODER JUDICIAL</vt:lpstr>
      <vt:lpstr>EJECUCIÓN ACUMULADA DE GASTOS A JULIO DE 2020  PARTIDA 03 PODER JUDICIAL  RESUMEN POR CAPÍTULOS</vt:lpstr>
      <vt:lpstr>EJECUCIÓN ACUMULADA DE GASTOS A JULIO DE 2020  PARTIDA 03. CAPÍTULO 01. PROGRAMA 01: PODER JUDICIAL</vt:lpstr>
      <vt:lpstr>EJECUCIÓN ACUMULADA DE GASTOS A JULIO DE 2020  PARTIDA 03. CAPÍTULO 01. PROGRAMA 02: UNIDAD DE APOYO A TRIBUNALES</vt:lpstr>
      <vt:lpstr>EJECUCIÓN ACUMULADA DE GASTOS A JULIO DE 2020  PARTIDA 03. CAPÍTULO 03. PROGRAMA 01: CORPORACIÓN ADMINISTRATIVA DEL PODER JUDICIAL</vt:lpstr>
      <vt:lpstr>EJECUCIÓN ACUMULADA DE GASTOS A JULIO DE 2020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273</cp:revision>
  <cp:lastPrinted>2020-09-07T04:49:41Z</cp:lastPrinted>
  <dcterms:created xsi:type="dcterms:W3CDTF">2016-06-23T13:38:47Z</dcterms:created>
  <dcterms:modified xsi:type="dcterms:W3CDTF">2020-09-14T02:01:55Z</dcterms:modified>
</cp:coreProperties>
</file>