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25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/>
              <a:t>Distribución Presupuesto Inicial por Capítulo </a:t>
            </a:r>
          </a:p>
          <a:p>
            <a:pPr algn="ctr">
              <a:defRPr sz="1050" b="1"/>
            </a:pPr>
            <a:r>
              <a:rPr lang="en-US" sz="1050" b="1"/>
              <a:t>(en</a:t>
            </a:r>
            <a:r>
              <a:rPr lang="en-US" sz="1050" b="1" baseline="0"/>
              <a:t> millones de $)</a:t>
            </a:r>
            <a:endParaRPr lang="en-US" sz="1050" b="1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5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02'!$I$54:$I$57</c:f>
              <c:strCache>
                <c:ptCount val="4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</c:strCache>
            </c:strRef>
          </c:cat>
          <c:val>
            <c:numRef>
              <c:f>'Partida 02'!$J$54:$J$57</c:f>
              <c:numCache>
                <c:formatCode>#,##0</c:formatCode>
                <c:ptCount val="4"/>
                <c:pt idx="0">
                  <c:v>43043889000</c:v>
                </c:pt>
                <c:pt idx="1">
                  <c:v>72534476000</c:v>
                </c:pt>
                <c:pt idx="2">
                  <c:v>12892873000</c:v>
                </c:pt>
                <c:pt idx="3">
                  <c:v>1375230000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DF-4A96-A79D-D258ADACEA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</a:t>
            </a:r>
            <a:r>
              <a:rPr lang="en-US" sz="1050" b="1" baseline="0" dirty="0"/>
              <a:t> </a:t>
            </a:r>
            <a:r>
              <a:rPr lang="en-US" sz="1050" b="1" dirty="0"/>
              <a:t>Presupuesto Inicial por Subtítulos</a:t>
            </a:r>
            <a:r>
              <a:rPr lang="en-US" sz="1050" b="1" baseline="0" dirty="0"/>
              <a:t> de </a:t>
            </a:r>
            <a:r>
              <a:rPr lang="en-US" sz="1050" b="1" baseline="0" dirty="0" err="1"/>
              <a:t>Gasto</a:t>
            </a:r>
            <a:endParaRPr lang="en-US" sz="105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929-462B-A3D7-DD96690D23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929-462B-A3D7-DD96690D23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929-462B-A3D7-DD96690D233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929-462B-A3D7-DD96690D233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77119469</c:v>
                </c:pt>
                <c:pt idx="1">
                  <c:v>14924551</c:v>
                </c:pt>
                <c:pt idx="2">
                  <c:v>35730014</c:v>
                </c:pt>
                <c:pt idx="3" formatCode="#,##0">
                  <c:v>2072434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29-462B-A3D7-DD96690D23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87292035650015298"/>
          <c:w val="0.97238485782392481"/>
          <c:h val="0.105399426697679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24-4A5C-BE97-720CAADCCB32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24-4A5C-BE97-720CAADCCB32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F24-4A5C-BE97-720CAADCCB32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F24-4A5C-BE97-720CAADCCB32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F24-4A5C-BE97-720CAADCCB32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F24-4A5C-BE97-720CAADCCB32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EF24-4A5C-BE97-720CAADCCB32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F24-4A5C-BE97-720CAADCCB32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F24-4A5C-BE97-720CAADCCB32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F24-4A5C-BE97-720CAADCCB32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EF24-4A5C-BE97-720CAADCCB3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02'!$D$24:$J$24</c:f>
              <c:numCache>
                <c:formatCode>0.0%</c:formatCode>
                <c:ptCount val="7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F24-4A5C-BE97-720CAADCCB3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15-4510-9560-B5B83D72FE3A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15-4510-9560-B5B83D72FE3A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715-4510-9560-B5B83D72FE3A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715-4510-9560-B5B83D72FE3A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715-4510-9560-B5B83D72FE3A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15-4510-9560-B5B83D72FE3A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715-4510-9560-B5B83D72FE3A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715-4510-9560-B5B83D72FE3A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715-4510-9560-B5B83D72FE3A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715-4510-9560-B5B83D72FE3A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715-4510-9560-B5B83D72FE3A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715-4510-9560-B5B83D72FE3A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715-4510-9560-B5B83D72FE3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02'!$D$18:$J$18</c:f>
              <c:numCache>
                <c:formatCode>0.0%</c:formatCode>
                <c:ptCount val="7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F715-4510-9560-B5B83D72FE3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13-09-2020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13-09-2020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13-09-2020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13-09-2020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13-09-2020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13-09-2020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JULIO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851920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/>
              <a:t>Valparaíso, Agosto 2020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768FE7E-DC4C-453B-93E5-BA4067D240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1329342"/>
              </p:ext>
            </p:extLst>
          </p:nvPr>
        </p:nvGraphicFramePr>
        <p:xfrm>
          <a:off x="524321" y="2057629"/>
          <a:ext cx="7886700" cy="1622118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317885342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45907177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863084356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403569382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024782009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75789783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608217468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922444121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471798289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353614859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101385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856637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1.343.657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-31.573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726.817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50759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1.282.018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1.232.483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-49.535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706.529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0269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18.567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21627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78795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36062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60424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913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281737"/>
              </p:ext>
            </p:extLst>
          </p:nvPr>
        </p:nvGraphicFramePr>
        <p:xfrm>
          <a:off x="4647466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413288"/>
              </p:ext>
            </p:extLst>
          </p:nvPr>
        </p:nvGraphicFramePr>
        <p:xfrm>
          <a:off x="526382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5659957"/>
              </p:ext>
            </p:extLst>
          </p:nvPr>
        </p:nvGraphicFramePr>
        <p:xfrm>
          <a:off x="613324" y="1678780"/>
          <a:ext cx="7776864" cy="40544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3776946"/>
              </p:ext>
            </p:extLst>
          </p:nvPr>
        </p:nvGraphicFramePr>
        <p:xfrm>
          <a:off x="539552" y="1678780"/>
          <a:ext cx="8104386" cy="4126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57CEE03-7D63-472C-8899-3379D9F0D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857256"/>
              </p:ext>
            </p:extLst>
          </p:nvPr>
        </p:nvGraphicFramePr>
        <p:xfrm>
          <a:off x="521229" y="1838034"/>
          <a:ext cx="7854613" cy="1765248"/>
        </p:xfrm>
        <a:graphic>
          <a:graphicData uri="http://schemas.openxmlformats.org/drawingml/2006/table">
            <a:tbl>
              <a:tblPr/>
              <a:tblGrid>
                <a:gridCol w="827451">
                  <a:extLst>
                    <a:ext uri="{9D8B030D-6E8A-4147-A177-3AD203B41FA5}">
                      <a16:colId xmlns:a16="http://schemas.microsoft.com/office/drawing/2014/main" val="1864618772"/>
                    </a:ext>
                  </a:extLst>
                </a:gridCol>
                <a:gridCol w="2210654">
                  <a:extLst>
                    <a:ext uri="{9D8B030D-6E8A-4147-A177-3AD203B41FA5}">
                      <a16:colId xmlns:a16="http://schemas.microsoft.com/office/drawing/2014/main" val="4244515386"/>
                    </a:ext>
                  </a:extLst>
                </a:gridCol>
                <a:gridCol w="827451">
                  <a:extLst>
                    <a:ext uri="{9D8B030D-6E8A-4147-A177-3AD203B41FA5}">
                      <a16:colId xmlns:a16="http://schemas.microsoft.com/office/drawing/2014/main" val="3930048182"/>
                    </a:ext>
                  </a:extLst>
                </a:gridCol>
                <a:gridCol w="827451">
                  <a:extLst>
                    <a:ext uri="{9D8B030D-6E8A-4147-A177-3AD203B41FA5}">
                      <a16:colId xmlns:a16="http://schemas.microsoft.com/office/drawing/2014/main" val="2207095470"/>
                    </a:ext>
                  </a:extLst>
                </a:gridCol>
                <a:gridCol w="827451">
                  <a:extLst>
                    <a:ext uri="{9D8B030D-6E8A-4147-A177-3AD203B41FA5}">
                      <a16:colId xmlns:a16="http://schemas.microsoft.com/office/drawing/2014/main" val="863192717"/>
                    </a:ext>
                  </a:extLst>
                </a:gridCol>
                <a:gridCol w="827451">
                  <a:extLst>
                    <a:ext uri="{9D8B030D-6E8A-4147-A177-3AD203B41FA5}">
                      <a16:colId xmlns:a16="http://schemas.microsoft.com/office/drawing/2014/main" val="1750207516"/>
                    </a:ext>
                  </a:extLst>
                </a:gridCol>
                <a:gridCol w="753352">
                  <a:extLst>
                    <a:ext uri="{9D8B030D-6E8A-4147-A177-3AD203B41FA5}">
                      <a16:colId xmlns:a16="http://schemas.microsoft.com/office/drawing/2014/main" val="2281842839"/>
                    </a:ext>
                  </a:extLst>
                </a:gridCol>
                <a:gridCol w="753352">
                  <a:extLst>
                    <a:ext uri="{9D8B030D-6E8A-4147-A177-3AD203B41FA5}">
                      <a16:colId xmlns:a16="http://schemas.microsoft.com/office/drawing/2014/main" val="3842846907"/>
                    </a:ext>
                  </a:extLst>
                </a:gridCol>
              </a:tblGrid>
              <a:tr h="158674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2377893"/>
                  </a:ext>
                </a:extLst>
              </a:tr>
              <a:tr h="48593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238737"/>
                  </a:ext>
                </a:extLst>
              </a:tr>
              <a:tr h="1685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131.057.691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73.864.106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717400"/>
                  </a:ext>
                </a:extLst>
              </a:tr>
              <a:tr h="15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76.112.484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-1.006.985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43.168.382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6593065"/>
                  </a:ext>
                </a:extLst>
              </a:tr>
              <a:tr h="15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14.924.551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12.949.621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-1.974.930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6.788.138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642359"/>
                  </a:ext>
                </a:extLst>
              </a:tr>
              <a:tr h="15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536.365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256752"/>
                  </a:ext>
                </a:extLst>
              </a:tr>
              <a:tr h="15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35.730.014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39.021.437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3.291.423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21.874.461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53165"/>
                  </a:ext>
                </a:extLst>
              </a:tr>
              <a:tr h="15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-40.936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05358"/>
                  </a:ext>
                </a:extLst>
              </a:tr>
              <a:tr h="1586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951.894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769.161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1.067.851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436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21044" y="1598074"/>
            <a:ext cx="8160944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4905FA8-7D16-4346-B155-A704E0BCE9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590933"/>
              </p:ext>
            </p:extLst>
          </p:nvPr>
        </p:nvGraphicFramePr>
        <p:xfrm>
          <a:off x="521044" y="2080557"/>
          <a:ext cx="8066224" cy="1428633"/>
        </p:xfrm>
        <a:graphic>
          <a:graphicData uri="http://schemas.openxmlformats.org/drawingml/2006/table">
            <a:tbl>
              <a:tblPr/>
              <a:tblGrid>
                <a:gridCol w="304042">
                  <a:extLst>
                    <a:ext uri="{9D8B030D-6E8A-4147-A177-3AD203B41FA5}">
                      <a16:colId xmlns:a16="http://schemas.microsoft.com/office/drawing/2014/main" val="3982636061"/>
                    </a:ext>
                  </a:extLst>
                </a:gridCol>
                <a:gridCol w="304042">
                  <a:extLst>
                    <a:ext uri="{9D8B030D-6E8A-4147-A177-3AD203B41FA5}">
                      <a16:colId xmlns:a16="http://schemas.microsoft.com/office/drawing/2014/main" val="3222397030"/>
                    </a:ext>
                  </a:extLst>
                </a:gridCol>
                <a:gridCol w="2727254">
                  <a:extLst>
                    <a:ext uri="{9D8B030D-6E8A-4147-A177-3AD203B41FA5}">
                      <a16:colId xmlns:a16="http://schemas.microsoft.com/office/drawing/2014/main" val="4129765427"/>
                    </a:ext>
                  </a:extLst>
                </a:gridCol>
                <a:gridCol w="814831">
                  <a:extLst>
                    <a:ext uri="{9D8B030D-6E8A-4147-A177-3AD203B41FA5}">
                      <a16:colId xmlns:a16="http://schemas.microsoft.com/office/drawing/2014/main" val="3489303952"/>
                    </a:ext>
                  </a:extLst>
                </a:gridCol>
                <a:gridCol w="814831">
                  <a:extLst>
                    <a:ext uri="{9D8B030D-6E8A-4147-A177-3AD203B41FA5}">
                      <a16:colId xmlns:a16="http://schemas.microsoft.com/office/drawing/2014/main" val="2381814441"/>
                    </a:ext>
                  </a:extLst>
                </a:gridCol>
                <a:gridCol w="814831">
                  <a:extLst>
                    <a:ext uri="{9D8B030D-6E8A-4147-A177-3AD203B41FA5}">
                      <a16:colId xmlns:a16="http://schemas.microsoft.com/office/drawing/2014/main" val="2467730008"/>
                    </a:ext>
                  </a:extLst>
                </a:gridCol>
                <a:gridCol w="814831">
                  <a:extLst>
                    <a:ext uri="{9D8B030D-6E8A-4147-A177-3AD203B41FA5}">
                      <a16:colId xmlns:a16="http://schemas.microsoft.com/office/drawing/2014/main" val="2925569640"/>
                    </a:ext>
                  </a:extLst>
                </a:gridCol>
                <a:gridCol w="741862">
                  <a:extLst>
                    <a:ext uri="{9D8B030D-6E8A-4147-A177-3AD203B41FA5}">
                      <a16:colId xmlns:a16="http://schemas.microsoft.com/office/drawing/2014/main" val="848401987"/>
                    </a:ext>
                  </a:extLst>
                </a:gridCol>
                <a:gridCol w="729700">
                  <a:extLst>
                    <a:ext uri="{9D8B030D-6E8A-4147-A177-3AD203B41FA5}">
                      <a16:colId xmlns:a16="http://schemas.microsoft.com/office/drawing/2014/main" val="341817818"/>
                    </a:ext>
                  </a:extLst>
                </a:gridCol>
              </a:tblGrid>
              <a:tr h="1420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242141"/>
                  </a:ext>
                </a:extLst>
              </a:tr>
              <a:tr h="43505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71780"/>
                  </a:ext>
                </a:extLst>
              </a:tr>
              <a:tr h="1864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131.057.691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1.211.223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73.864.106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220037"/>
                  </a:ext>
                </a:extLst>
              </a:tr>
              <a:tr h="1420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44.178.085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1.134.196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23.175.616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007394"/>
                  </a:ext>
                </a:extLst>
              </a:tr>
              <a:tr h="1598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72.657.166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42.857.299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779906"/>
                  </a:ext>
                </a:extLst>
              </a:tr>
              <a:tr h="177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12.878.783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-14.090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7.104.374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95343"/>
                  </a:ext>
                </a:extLst>
              </a:tr>
              <a:tr h="177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1.343.657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-31.573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726.817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053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459BE56-4C97-4FF3-A84F-624C6E2BB6E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6688154"/>
              </p:ext>
            </p:extLst>
          </p:nvPr>
        </p:nvGraphicFramePr>
        <p:xfrm>
          <a:off x="587218" y="1711936"/>
          <a:ext cx="7886700" cy="4391900"/>
        </p:xfrm>
        <a:graphic>
          <a:graphicData uri="http://schemas.openxmlformats.org/drawingml/2006/table">
            <a:tbl>
              <a:tblPr/>
              <a:tblGrid>
                <a:gridCol w="286477">
                  <a:extLst>
                    <a:ext uri="{9D8B030D-6E8A-4147-A177-3AD203B41FA5}">
                      <a16:colId xmlns:a16="http://schemas.microsoft.com/office/drawing/2014/main" val="832037361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163688776"/>
                    </a:ext>
                  </a:extLst>
                </a:gridCol>
                <a:gridCol w="286477">
                  <a:extLst>
                    <a:ext uri="{9D8B030D-6E8A-4147-A177-3AD203B41FA5}">
                      <a16:colId xmlns:a16="http://schemas.microsoft.com/office/drawing/2014/main" val="2125525122"/>
                    </a:ext>
                  </a:extLst>
                </a:gridCol>
                <a:gridCol w="2569695">
                  <a:extLst>
                    <a:ext uri="{9D8B030D-6E8A-4147-A177-3AD203B41FA5}">
                      <a16:colId xmlns:a16="http://schemas.microsoft.com/office/drawing/2014/main" val="1097809206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2142743833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303035118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948886135"/>
                    </a:ext>
                  </a:extLst>
                </a:gridCol>
                <a:gridCol w="767757">
                  <a:extLst>
                    <a:ext uri="{9D8B030D-6E8A-4147-A177-3AD203B41FA5}">
                      <a16:colId xmlns:a16="http://schemas.microsoft.com/office/drawing/2014/main" val="1716204421"/>
                    </a:ext>
                  </a:extLst>
                </a:gridCol>
                <a:gridCol w="699003">
                  <a:extLst>
                    <a:ext uri="{9D8B030D-6E8A-4147-A177-3AD203B41FA5}">
                      <a16:colId xmlns:a16="http://schemas.microsoft.com/office/drawing/2014/main" val="3846986063"/>
                    </a:ext>
                  </a:extLst>
                </a:gridCol>
                <a:gridCol w="687543">
                  <a:extLst>
                    <a:ext uri="{9D8B030D-6E8A-4147-A177-3AD203B41FA5}">
                      <a16:colId xmlns:a16="http://schemas.microsoft.com/office/drawing/2014/main" val="1724421714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8867835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5886472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44.178.085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1.134.196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23.175.616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2186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12.969.992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59424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5.973.037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5.611.037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2.691.918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91607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1500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82804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72276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13.095.194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14.053.580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6.850.654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25133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362.639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428342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362.639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7844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12.299.244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13.257.630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958.386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6.414.977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11564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4.073.326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4.404.744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331.418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3.131.725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25207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1.585.919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1.825.870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620.693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787544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4.407.130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4.538.378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131.248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1.362.111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26958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485.930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741.699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255.769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356.362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06448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294.540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70252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82399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643.718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8873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9443846"/>
                  </a:ext>
                </a:extLst>
              </a:tr>
              <a:tr h="1461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30464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87.956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6891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55446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92662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68248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43.866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69583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0636323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465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1D86237-C100-44C0-B718-9EA726336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934404"/>
              </p:ext>
            </p:extLst>
          </p:nvPr>
        </p:nvGraphicFramePr>
        <p:xfrm>
          <a:off x="518432" y="1729806"/>
          <a:ext cx="8000454" cy="4099987"/>
        </p:xfrm>
        <a:graphic>
          <a:graphicData uri="http://schemas.openxmlformats.org/drawingml/2006/table">
            <a:tbl>
              <a:tblPr/>
              <a:tblGrid>
                <a:gridCol w="290609">
                  <a:extLst>
                    <a:ext uri="{9D8B030D-6E8A-4147-A177-3AD203B41FA5}">
                      <a16:colId xmlns:a16="http://schemas.microsoft.com/office/drawing/2014/main" val="3683607238"/>
                    </a:ext>
                  </a:extLst>
                </a:gridCol>
                <a:gridCol w="290609">
                  <a:extLst>
                    <a:ext uri="{9D8B030D-6E8A-4147-A177-3AD203B41FA5}">
                      <a16:colId xmlns:a16="http://schemas.microsoft.com/office/drawing/2014/main" val="3260389843"/>
                    </a:ext>
                  </a:extLst>
                </a:gridCol>
                <a:gridCol w="290609">
                  <a:extLst>
                    <a:ext uri="{9D8B030D-6E8A-4147-A177-3AD203B41FA5}">
                      <a16:colId xmlns:a16="http://schemas.microsoft.com/office/drawing/2014/main" val="1422644316"/>
                    </a:ext>
                  </a:extLst>
                </a:gridCol>
                <a:gridCol w="2606758">
                  <a:extLst>
                    <a:ext uri="{9D8B030D-6E8A-4147-A177-3AD203B41FA5}">
                      <a16:colId xmlns:a16="http://schemas.microsoft.com/office/drawing/2014/main" val="2458232286"/>
                    </a:ext>
                  </a:extLst>
                </a:gridCol>
                <a:gridCol w="778831">
                  <a:extLst>
                    <a:ext uri="{9D8B030D-6E8A-4147-A177-3AD203B41FA5}">
                      <a16:colId xmlns:a16="http://schemas.microsoft.com/office/drawing/2014/main" val="766046491"/>
                    </a:ext>
                  </a:extLst>
                </a:gridCol>
                <a:gridCol w="778831">
                  <a:extLst>
                    <a:ext uri="{9D8B030D-6E8A-4147-A177-3AD203B41FA5}">
                      <a16:colId xmlns:a16="http://schemas.microsoft.com/office/drawing/2014/main" val="314015558"/>
                    </a:ext>
                  </a:extLst>
                </a:gridCol>
                <a:gridCol w="778831">
                  <a:extLst>
                    <a:ext uri="{9D8B030D-6E8A-4147-A177-3AD203B41FA5}">
                      <a16:colId xmlns:a16="http://schemas.microsoft.com/office/drawing/2014/main" val="807561610"/>
                    </a:ext>
                  </a:extLst>
                </a:gridCol>
                <a:gridCol w="778831">
                  <a:extLst>
                    <a:ext uri="{9D8B030D-6E8A-4147-A177-3AD203B41FA5}">
                      <a16:colId xmlns:a16="http://schemas.microsoft.com/office/drawing/2014/main" val="3895477248"/>
                    </a:ext>
                  </a:extLst>
                </a:gridCol>
                <a:gridCol w="709085">
                  <a:extLst>
                    <a:ext uri="{9D8B030D-6E8A-4147-A177-3AD203B41FA5}">
                      <a16:colId xmlns:a16="http://schemas.microsoft.com/office/drawing/2014/main" val="3058623987"/>
                    </a:ext>
                  </a:extLst>
                </a:gridCol>
                <a:gridCol w="697460">
                  <a:extLst>
                    <a:ext uri="{9D8B030D-6E8A-4147-A177-3AD203B41FA5}">
                      <a16:colId xmlns:a16="http://schemas.microsoft.com/office/drawing/2014/main" val="1429722153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69431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232789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72.657.166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122.690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42.857.299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47430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41.684.449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40.726.999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-957.450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23.481.670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60251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7.396.425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5.886.154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-1.510.271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3.497.380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326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491.130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21868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317.640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9761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173.490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2789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22.531.936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24.948.857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15.020.697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33918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22.445.534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24.862.455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14.935.364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62037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8.714.608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11.888.600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3.173.992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6.667.319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88893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3.326.609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1.965.611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-1.360.998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1.207.776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62650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8.419.076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5.424.957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6368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1.071.642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346587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51652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561.609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9303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38523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5501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27024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25.841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34005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40281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27.228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28454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47108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94.899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303840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89174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741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JULIO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4A42EEB-180D-4EF3-A950-EF120B68F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3010016"/>
              </p:ext>
            </p:extLst>
          </p:nvPr>
        </p:nvGraphicFramePr>
        <p:xfrm>
          <a:off x="573632" y="1875701"/>
          <a:ext cx="7920881" cy="3223098"/>
        </p:xfrm>
        <a:graphic>
          <a:graphicData uri="http://schemas.openxmlformats.org/drawingml/2006/table">
            <a:tbl>
              <a:tblPr/>
              <a:tblGrid>
                <a:gridCol w="287719">
                  <a:extLst>
                    <a:ext uri="{9D8B030D-6E8A-4147-A177-3AD203B41FA5}">
                      <a16:colId xmlns:a16="http://schemas.microsoft.com/office/drawing/2014/main" val="1348576711"/>
                    </a:ext>
                  </a:extLst>
                </a:gridCol>
                <a:gridCol w="287719">
                  <a:extLst>
                    <a:ext uri="{9D8B030D-6E8A-4147-A177-3AD203B41FA5}">
                      <a16:colId xmlns:a16="http://schemas.microsoft.com/office/drawing/2014/main" val="438434451"/>
                    </a:ext>
                  </a:extLst>
                </a:gridCol>
                <a:gridCol w="287719">
                  <a:extLst>
                    <a:ext uri="{9D8B030D-6E8A-4147-A177-3AD203B41FA5}">
                      <a16:colId xmlns:a16="http://schemas.microsoft.com/office/drawing/2014/main" val="1962818026"/>
                    </a:ext>
                  </a:extLst>
                </a:gridCol>
                <a:gridCol w="2580833">
                  <a:extLst>
                    <a:ext uri="{9D8B030D-6E8A-4147-A177-3AD203B41FA5}">
                      <a16:colId xmlns:a16="http://schemas.microsoft.com/office/drawing/2014/main" val="363044626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3116310079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2352498680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2956514115"/>
                    </a:ext>
                  </a:extLst>
                </a:gridCol>
                <a:gridCol w="771084">
                  <a:extLst>
                    <a:ext uri="{9D8B030D-6E8A-4147-A177-3AD203B41FA5}">
                      <a16:colId xmlns:a16="http://schemas.microsoft.com/office/drawing/2014/main" val="2835699214"/>
                    </a:ext>
                  </a:extLst>
                </a:gridCol>
                <a:gridCol w="702032">
                  <a:extLst>
                    <a:ext uri="{9D8B030D-6E8A-4147-A177-3AD203B41FA5}">
                      <a16:colId xmlns:a16="http://schemas.microsoft.com/office/drawing/2014/main" val="2275559408"/>
                    </a:ext>
                  </a:extLst>
                </a:gridCol>
                <a:gridCol w="690523">
                  <a:extLst>
                    <a:ext uri="{9D8B030D-6E8A-4147-A177-3AD203B41FA5}">
                      <a16:colId xmlns:a16="http://schemas.microsoft.com/office/drawing/2014/main" val="627605350"/>
                    </a:ext>
                  </a:extLst>
                </a:gridCol>
              </a:tblGrid>
              <a:tr h="145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886477"/>
                  </a:ext>
                </a:extLst>
              </a:tr>
              <a:tr h="4196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228387"/>
                  </a:ext>
                </a:extLst>
              </a:tr>
              <a:tr h="1798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12.878.783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-14.090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7.104.374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6443522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6.010.191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297719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1.367.419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-102.924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580.273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328804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438162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722419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68830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164701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245198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270.735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-58.633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664498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32065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644299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9887595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88.008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652999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-43.024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48.133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962247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414.084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086986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100.565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1602336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690002"/>
                  </a:ext>
                </a:extLst>
              </a:tr>
              <a:tr h="145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093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4135</TotalTime>
  <Words>1788</Words>
  <Application>Microsoft Office PowerPoint</Application>
  <PresentationFormat>Presentación en pantalla (4:3)</PresentationFormat>
  <Paragraphs>994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EJECUCIÓN ACUMULADA DE GASTOS PRESUPUESTARIOS  AL MES DE JULIO DE 2020 PARTIDA 02: CONGRESO NACIONAL</vt:lpstr>
      <vt:lpstr>DISTRIBUCIÓN POR SUBTÍTULO DE GASTO Y CÁPITULO  PARTIDA 02 CONGRESO NACIONAL</vt:lpstr>
      <vt:lpstr>COMPORTAMIENTO DE LA EJECUCIÓN MENSUAL DE GASTOS A JULIO DE 2020 PARTIDA 02 CONGRESO NACIONAL</vt:lpstr>
      <vt:lpstr>COMPORTAMIENTO DE LA EJECUCIÓN ACUMULADA DE GASTOS A JULIO DE 2020 PARTIDA 02 CONGRESO NACIONAL</vt:lpstr>
      <vt:lpstr>EJECUCIÓN ACUMULADA DE GASTOS A JULIO DE 2020 PARTIDA 02 CONGRESO NACIONAL</vt:lpstr>
      <vt:lpstr>EJECUCIÓN ACUMULADA DE GASTOS A JULIO DE 2020 PARTIDA 02 RESUMEN POR CAPÍTULOS</vt:lpstr>
      <vt:lpstr>EJECUCIÓN ACUMULADA DE GASTOS A JULIO DE 2020 PARTIDA 02. CAPÍTULO 01. PROGRAMA 01: SENADO</vt:lpstr>
      <vt:lpstr>EJECUCIÓN ACUMULADA DE GASTOS A JULIO DE 2020 PARTIDA 02. CAPÍTULO 02. PROGRAMA 01: CAMARA DE DIPUTADOS</vt:lpstr>
      <vt:lpstr>EJECUCIÓN ACUMULADA DE GASTOS A JULIO DE 2020 PARTIDA 02. CAPÍTULO 03. PROGRAMA 01: BIBLIOTECA DEL CONGRESO NACIONAL</vt:lpstr>
      <vt:lpstr>EJECUCIÓN ACUMULADA DE GASTOS A JULIO DE 2020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274</cp:revision>
  <cp:lastPrinted>2019-11-05T12:34:56Z</cp:lastPrinted>
  <dcterms:created xsi:type="dcterms:W3CDTF">2016-06-23T13:38:47Z</dcterms:created>
  <dcterms:modified xsi:type="dcterms:W3CDTF">2020-09-14T01:49:38Z</dcterms:modified>
</cp:coreProperties>
</file>