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5" d="100"/>
          <a:sy n="85" d="100"/>
        </p:scale>
        <p:origin x="90" y="6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Inicial por Subtítulos de Gasto</a:t>
            </a:r>
            <a:endParaRPr lang="es-C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965-46CA-AC71-AB34E7AED2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965-46CA-AC71-AB34E7AED2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965-46CA-AC71-AB34E7AED2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965-46CA-AC71-AB34E7AED2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AA-4984-A4B3-B605F35CD3F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8AA-4984-A4B3-B605F35CD3F2}"/>
              </c:ext>
            </c:extLst>
          </c:dPt>
          <c:dLbls>
            <c:dLbl>
              <c:idx val="3"/>
              <c:layout>
                <c:manualLayout>
                  <c:x val="4.9673131136385726E-3"/>
                  <c:y val="2.92081486304682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65-46CA-AC71-AB34E7AED22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'[01.xlsx]Partida 01'!$C$7:$C$12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SALDO FINAL DE CAJA                                                             </c:v>
                </c:pt>
              </c:strCache>
            </c:strRef>
          </c:cat>
          <c:val>
            <c:numRef>
              <c:f>'[01.xlsx]Partida 01'!$D$7:$D$12</c:f>
              <c:numCache>
                <c:formatCode>#,##0</c:formatCode>
                <c:ptCount val="6"/>
                <c:pt idx="0">
                  <c:v>8189139</c:v>
                </c:pt>
                <c:pt idx="1">
                  <c:v>6560840</c:v>
                </c:pt>
                <c:pt idx="2">
                  <c:v>3638534</c:v>
                </c:pt>
                <c:pt idx="3">
                  <c:v>355011</c:v>
                </c:pt>
                <c:pt idx="4">
                  <c:v>0</c:v>
                </c:pt>
                <c:pt idx="5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B-43B9-B777-0A251B91E1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868183143774806E-4"/>
          <c:y val="0.73617504164307135"/>
          <c:w val="0.58334481003562766"/>
          <c:h val="0.261826778086428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01'!$D$32:$O$32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A-4E28-A710-829108B83565}"/>
            </c:ext>
          </c:extLst>
        </c:ser>
        <c:ser>
          <c:idx val="1"/>
          <c:order val="1"/>
          <c:tx>
            <c:strRef>
              <c:f>'Partida 01'!$C$33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01'!$D$33:$O$33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  <c:pt idx="6">
                  <c:v>6.2242276825222376E-2</c:v>
                </c:pt>
                <c:pt idx="7">
                  <c:v>6.0553193088140861E-2</c:v>
                </c:pt>
                <c:pt idx="8">
                  <c:v>9.1332604660238251E-2</c:v>
                </c:pt>
                <c:pt idx="9">
                  <c:v>0.1002708002373589</c:v>
                </c:pt>
                <c:pt idx="10">
                  <c:v>8.4663936102386692E-2</c:v>
                </c:pt>
                <c:pt idx="11">
                  <c:v>0.11249437278329177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A-4E28-A710-829108B83565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01'!$D$34:$J$34</c:f>
              <c:numCache>
                <c:formatCode>0.0%</c:formatCode>
                <c:ptCount val="7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0A-4E28-A710-829108B835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5186568"/>
        <c:axId val="475181472"/>
      </c:barChart>
      <c:catAx>
        <c:axId val="475186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181472"/>
        <c:crosses val="autoZero"/>
        <c:auto val="0"/>
        <c:lblAlgn val="ctr"/>
        <c:lblOffset val="100"/>
        <c:noMultiLvlLbl val="0"/>
      </c:catAx>
      <c:valAx>
        <c:axId val="4751814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51865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4230732759362513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'Partida 01'!$C$28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01'!$D$28:$O$28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98-43A7-9F68-4141ACA3611B}"/>
            </c:ext>
          </c:extLst>
        </c:ser>
        <c:ser>
          <c:idx val="1"/>
          <c:order val="1"/>
          <c:tx>
            <c:strRef>
              <c:f>'Partida 01'!$C$29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01'!$D$29:$O$29</c:f>
              <c:numCache>
                <c:formatCode>0.0%</c:formatCode>
                <c:ptCount val="12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  <c:pt idx="6">
                  <c:v>0.4762572263826314</c:v>
                </c:pt>
                <c:pt idx="7">
                  <c:v>0.53681041947077224</c:v>
                </c:pt>
                <c:pt idx="8">
                  <c:v>0.62814302413101053</c:v>
                </c:pt>
                <c:pt idx="9">
                  <c:v>0.72841382436836943</c:v>
                </c:pt>
                <c:pt idx="10">
                  <c:v>0.81307776047075608</c:v>
                </c:pt>
                <c:pt idx="11">
                  <c:v>0.92417661305353938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98-43A7-9F68-4141ACA3611B}"/>
            </c:ext>
          </c:extLst>
        </c:ser>
        <c:ser>
          <c:idx val="2"/>
          <c:order val="2"/>
          <c:tx>
            <c:strRef>
              <c:f>'Partida 01'!$C$30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98-43A7-9F68-4141ACA3611B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8-43A7-9F68-4141ACA3611B}"/>
                </c:ext>
              </c:extLst>
            </c:dLbl>
            <c:dLbl>
              <c:idx val="2"/>
              <c:layout>
                <c:manualLayout>
                  <c:x val="-4.5197774690470219E-2"/>
                  <c:y val="4.630967899996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98-43A7-9F68-4141ACA3611B}"/>
                </c:ext>
              </c:extLst>
            </c:dLbl>
            <c:dLbl>
              <c:idx val="3"/>
              <c:layout>
                <c:manualLayout>
                  <c:x val="-4.5186718821412813E-2"/>
                  <c:y val="5.9047700680281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98-43A7-9F68-4141ACA3611B}"/>
                </c:ext>
              </c:extLst>
            </c:dLbl>
            <c:dLbl>
              <c:idx val="4"/>
              <c:layout>
                <c:manualLayout>
                  <c:x val="-4.7690280884224764E-2"/>
                  <c:y val="5.857154764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98-43A7-9F68-4141ACA3611B}"/>
                </c:ext>
              </c:extLst>
            </c:dLbl>
            <c:dLbl>
              <c:idx val="5"/>
              <c:layout>
                <c:manualLayout>
                  <c:x val="-5.0219705783581758E-2"/>
                  <c:y val="4.1190443328508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98-43A7-9F68-4141ACA3611B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98-43A7-9F68-4141ACA3611B}"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98-43A7-9F68-4141ACA3611B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298-43A7-9F68-4141ACA3611B}"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298-43A7-9F68-4141ACA361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01'!$D$30:$J$30</c:f>
              <c:numCache>
                <c:formatCode>0.0%</c:formatCode>
                <c:ptCount val="7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298-43A7-9F68-4141ACA36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184216"/>
        <c:axId val="475182648"/>
      </c:lineChart>
      <c:catAx>
        <c:axId val="47518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182648"/>
        <c:crosses val="autoZero"/>
        <c:auto val="1"/>
        <c:lblAlgn val="ctr"/>
        <c:lblOffset val="100"/>
        <c:tickLblSkip val="1"/>
        <c:noMultiLvlLbl val="0"/>
      </c:catAx>
      <c:valAx>
        <c:axId val="4751826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1842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9175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0891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690794"/>
              </p:ext>
            </p:extLst>
          </p:nvPr>
        </p:nvGraphicFramePr>
        <p:xfrm>
          <a:off x="386224" y="1947333"/>
          <a:ext cx="8210798" cy="378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898359"/>
              </p:ext>
            </p:extLst>
          </p:nvPr>
        </p:nvGraphicFramePr>
        <p:xfrm>
          <a:off x="466600" y="1947333"/>
          <a:ext cx="8210798" cy="378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A6CAD21-DA2F-42CC-94F2-33A58EB82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364669"/>
              </p:ext>
            </p:extLst>
          </p:nvPr>
        </p:nvGraphicFramePr>
        <p:xfrm>
          <a:off x="497097" y="2278457"/>
          <a:ext cx="8026656" cy="2349837"/>
        </p:xfrm>
        <a:graphic>
          <a:graphicData uri="http://schemas.openxmlformats.org/drawingml/2006/table">
            <a:tbl>
              <a:tblPr/>
              <a:tblGrid>
                <a:gridCol w="949732">
                  <a:extLst>
                    <a:ext uri="{9D8B030D-6E8A-4147-A177-3AD203B41FA5}">
                      <a16:colId xmlns:a16="http://schemas.microsoft.com/office/drawing/2014/main" val="4138072854"/>
                    </a:ext>
                  </a:extLst>
                </a:gridCol>
                <a:gridCol w="2413314">
                  <a:extLst>
                    <a:ext uri="{9D8B030D-6E8A-4147-A177-3AD203B41FA5}">
                      <a16:colId xmlns:a16="http://schemas.microsoft.com/office/drawing/2014/main" val="355380671"/>
                    </a:ext>
                  </a:extLst>
                </a:gridCol>
                <a:gridCol w="949732">
                  <a:extLst>
                    <a:ext uri="{9D8B030D-6E8A-4147-A177-3AD203B41FA5}">
                      <a16:colId xmlns:a16="http://schemas.microsoft.com/office/drawing/2014/main" val="76189258"/>
                    </a:ext>
                  </a:extLst>
                </a:gridCol>
                <a:gridCol w="949732">
                  <a:extLst>
                    <a:ext uri="{9D8B030D-6E8A-4147-A177-3AD203B41FA5}">
                      <a16:colId xmlns:a16="http://schemas.microsoft.com/office/drawing/2014/main" val="2546739220"/>
                    </a:ext>
                  </a:extLst>
                </a:gridCol>
                <a:gridCol w="949732">
                  <a:extLst>
                    <a:ext uri="{9D8B030D-6E8A-4147-A177-3AD203B41FA5}">
                      <a16:colId xmlns:a16="http://schemas.microsoft.com/office/drawing/2014/main" val="265374039"/>
                    </a:ext>
                  </a:extLst>
                </a:gridCol>
                <a:gridCol w="949732">
                  <a:extLst>
                    <a:ext uri="{9D8B030D-6E8A-4147-A177-3AD203B41FA5}">
                      <a16:colId xmlns:a16="http://schemas.microsoft.com/office/drawing/2014/main" val="3864120962"/>
                    </a:ext>
                  </a:extLst>
                </a:gridCol>
                <a:gridCol w="864682">
                  <a:extLst>
                    <a:ext uri="{9D8B030D-6E8A-4147-A177-3AD203B41FA5}">
                      <a16:colId xmlns:a16="http://schemas.microsoft.com/office/drawing/2014/main" val="1798200612"/>
                    </a:ext>
                  </a:extLst>
                </a:gridCol>
              </a:tblGrid>
              <a:tr h="19602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231175"/>
                  </a:ext>
                </a:extLst>
              </a:tr>
              <a:tr h="60032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75541"/>
                  </a:ext>
                </a:extLst>
              </a:tr>
              <a:tr h="208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18.556.594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11.218.378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46408"/>
                  </a:ext>
                </a:extLst>
              </a:tr>
              <a:tr h="19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7.671.037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4.660.216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38437"/>
                  </a:ext>
                </a:extLst>
              </a:tr>
              <a:tr h="19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-627.787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251028"/>
                  </a:ext>
                </a:extLst>
              </a:tr>
              <a:tr h="19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10795"/>
                  </a:ext>
                </a:extLst>
              </a:tr>
              <a:tr h="3650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57987"/>
                  </a:ext>
                </a:extLst>
              </a:tr>
              <a:tr h="19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337179"/>
                  </a:ext>
                </a:extLst>
              </a:tr>
              <a:tr h="1960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49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2101" y="5211623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1533501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78F28F-AAF0-4DFE-A0F6-AF9BF52CF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12051"/>
              </p:ext>
            </p:extLst>
          </p:nvPr>
        </p:nvGraphicFramePr>
        <p:xfrm>
          <a:off x="522101" y="1893180"/>
          <a:ext cx="7983910" cy="2903968"/>
        </p:xfrm>
        <a:graphic>
          <a:graphicData uri="http://schemas.openxmlformats.org/drawingml/2006/table">
            <a:tbl>
              <a:tblPr/>
              <a:tblGrid>
                <a:gridCol w="853826">
                  <a:extLst>
                    <a:ext uri="{9D8B030D-6E8A-4147-A177-3AD203B41FA5}">
                      <a16:colId xmlns:a16="http://schemas.microsoft.com/office/drawing/2014/main" val="2122920509"/>
                    </a:ext>
                  </a:extLst>
                </a:gridCol>
                <a:gridCol w="315406">
                  <a:extLst>
                    <a:ext uri="{9D8B030D-6E8A-4147-A177-3AD203B41FA5}">
                      <a16:colId xmlns:a16="http://schemas.microsoft.com/office/drawing/2014/main" val="310530359"/>
                    </a:ext>
                  </a:extLst>
                </a:gridCol>
                <a:gridCol w="315406">
                  <a:extLst>
                    <a:ext uri="{9D8B030D-6E8A-4147-A177-3AD203B41FA5}">
                      <a16:colId xmlns:a16="http://schemas.microsoft.com/office/drawing/2014/main" val="936036217"/>
                    </a:ext>
                  </a:extLst>
                </a:gridCol>
                <a:gridCol w="2319348">
                  <a:extLst>
                    <a:ext uri="{9D8B030D-6E8A-4147-A177-3AD203B41FA5}">
                      <a16:colId xmlns:a16="http://schemas.microsoft.com/office/drawing/2014/main" val="4250716660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337041340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2645093153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3830298333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1676923785"/>
                    </a:ext>
                  </a:extLst>
                </a:gridCol>
                <a:gridCol w="764620">
                  <a:extLst>
                    <a:ext uri="{9D8B030D-6E8A-4147-A177-3AD203B41FA5}">
                      <a16:colId xmlns:a16="http://schemas.microsoft.com/office/drawing/2014/main" val="1511143697"/>
                    </a:ext>
                  </a:extLst>
                </a:gridCol>
              </a:tblGrid>
              <a:tr h="1647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432932"/>
                  </a:ext>
                </a:extLst>
              </a:tr>
              <a:tr h="5045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405308"/>
                  </a:ext>
                </a:extLst>
              </a:tr>
              <a:tr h="216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18.744.524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18.556.594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11.218.378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79744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7.671.037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-518.102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4.660.216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28858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6.560.840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-627.787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3.303.716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10748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90229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41180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3.710.534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2.166.342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44368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622104"/>
                  </a:ext>
                </a:extLst>
              </a:tr>
              <a:tr h="175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421693"/>
                  </a:ext>
                </a:extLst>
              </a:tr>
              <a:tr h="185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12800"/>
                  </a:ext>
                </a:extLst>
              </a:tr>
              <a:tr h="175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3068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6582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962.646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2756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93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450</Words>
  <Application>Microsoft Office PowerPoint</Application>
  <PresentationFormat>Presentación en pantalla (4:3)</PresentationFormat>
  <Paragraphs>209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1_Tema de Office</vt:lpstr>
      <vt:lpstr>Tema de Office</vt:lpstr>
      <vt:lpstr>EJECUCIÓN ACUMULADA DE GASTOS PRESUPUESTARIOS AL MES DE JULIO DE 2020 PARTIDA 01: PRESIDENCIA DE LA REPÚBLICA</vt:lpstr>
      <vt:lpstr>EJECUCIÓN DE GASTOS A JULIO DE 2020  PARTIDA 01 PRESIDENCIA DE LA REPÚBLICA</vt:lpstr>
      <vt:lpstr>EJECUCIÓN DE GASTOS A JULIO DE 2020  PARTIDA 01 PRESIDENCIA DE LA REPÚBLICA</vt:lpstr>
      <vt:lpstr>EJECUCIÓN DE GASTOS A JULIO DE 2020  PARTIDA 01 PRESIDENCIA DE LA REPÚBLICA</vt:lpstr>
      <vt:lpstr>EJECUCIÓN ACUMULADA DE GASTOS A JULIO DE 2020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265</cp:revision>
  <cp:lastPrinted>2020-09-07T04:49:41Z</cp:lastPrinted>
  <dcterms:created xsi:type="dcterms:W3CDTF">2016-06-23T13:38:47Z</dcterms:created>
  <dcterms:modified xsi:type="dcterms:W3CDTF">2020-09-07T04:51:28Z</dcterms:modified>
</cp:coreProperties>
</file>