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4" r:id="rId3"/>
    <p:sldId id="263" r:id="rId4"/>
    <p:sldId id="265" r:id="rId5"/>
    <p:sldId id="267" r:id="rId6"/>
    <p:sldId id="301" r:id="rId7"/>
    <p:sldId id="302" r:id="rId8"/>
    <p:sldId id="303" r:id="rId9"/>
    <p:sldId id="268" r:id="rId10"/>
    <p:sldId id="310" r:id="rId11"/>
    <p:sldId id="311" r:id="rId12"/>
    <p:sldId id="309" r:id="rId13"/>
    <p:sldId id="306" r:id="rId14"/>
    <p:sldId id="312" r:id="rId15"/>
    <p:sldId id="307" r:id="rId16"/>
    <p:sldId id="271" r:id="rId17"/>
    <p:sldId id="273" r:id="rId18"/>
    <p:sldId id="274" r:id="rId19"/>
    <p:sldId id="276" r:id="rId20"/>
    <p:sldId id="275" r:id="rId21"/>
    <p:sldId id="313" r:id="rId22"/>
    <p:sldId id="314" r:id="rId23"/>
    <p:sldId id="315" r:id="rId24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0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26" y="102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12-07-2020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12-07-2020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5" tIns="46567" rIns="93135" bIns="4656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5" tIns="46567" rIns="93135" bIns="4656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8577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20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918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3585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78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12-07-2020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4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12-07-2020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326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12-07-2020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161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12-07-2020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41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12-07-2020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865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12-07-2020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760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9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29CCD330-884C-4E17-9C67-07C7E59AE0B5}"/>
              </a:ext>
            </a:extLst>
          </p:cNvPr>
          <p:cNvSpPr txBox="1">
            <a:spLocks/>
          </p:cNvSpPr>
          <p:nvPr/>
        </p:nvSpPr>
        <p:spPr>
          <a:xfrm>
            <a:off x="611560" y="1988840"/>
            <a:ext cx="7992888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FEBRERO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7545" y="665015"/>
            <a:ext cx="80669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544" y="1256108"/>
            <a:ext cx="8066903" cy="3988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34ED9E3-EBFE-476D-9301-4B51361C90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423619"/>
              </p:ext>
            </p:extLst>
          </p:nvPr>
        </p:nvGraphicFramePr>
        <p:xfrm>
          <a:off x="537542" y="1654932"/>
          <a:ext cx="8066902" cy="4367383"/>
        </p:xfrm>
        <a:graphic>
          <a:graphicData uri="http://schemas.openxmlformats.org/drawingml/2006/table">
            <a:tbl>
              <a:tblPr/>
              <a:tblGrid>
                <a:gridCol w="260307">
                  <a:extLst>
                    <a:ext uri="{9D8B030D-6E8A-4147-A177-3AD203B41FA5}">
                      <a16:colId xmlns:a16="http://schemas.microsoft.com/office/drawing/2014/main" val="4025596535"/>
                    </a:ext>
                  </a:extLst>
                </a:gridCol>
                <a:gridCol w="260307">
                  <a:extLst>
                    <a:ext uri="{9D8B030D-6E8A-4147-A177-3AD203B41FA5}">
                      <a16:colId xmlns:a16="http://schemas.microsoft.com/office/drawing/2014/main" val="1323805780"/>
                    </a:ext>
                  </a:extLst>
                </a:gridCol>
                <a:gridCol w="260307">
                  <a:extLst>
                    <a:ext uri="{9D8B030D-6E8A-4147-A177-3AD203B41FA5}">
                      <a16:colId xmlns:a16="http://schemas.microsoft.com/office/drawing/2014/main" val="480259763"/>
                    </a:ext>
                  </a:extLst>
                </a:gridCol>
                <a:gridCol w="2936261">
                  <a:extLst>
                    <a:ext uri="{9D8B030D-6E8A-4147-A177-3AD203B41FA5}">
                      <a16:colId xmlns:a16="http://schemas.microsoft.com/office/drawing/2014/main" val="3255635078"/>
                    </a:ext>
                  </a:extLst>
                </a:gridCol>
                <a:gridCol w="804347">
                  <a:extLst>
                    <a:ext uri="{9D8B030D-6E8A-4147-A177-3AD203B41FA5}">
                      <a16:colId xmlns:a16="http://schemas.microsoft.com/office/drawing/2014/main" val="3509747163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3192559300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742463606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1895744097"/>
                    </a:ext>
                  </a:extLst>
                </a:gridCol>
                <a:gridCol w="741873">
                  <a:extLst>
                    <a:ext uri="{9D8B030D-6E8A-4147-A177-3AD203B41FA5}">
                      <a16:colId xmlns:a16="http://schemas.microsoft.com/office/drawing/2014/main" val="3682521712"/>
                    </a:ext>
                  </a:extLst>
                </a:gridCol>
                <a:gridCol w="710637">
                  <a:extLst>
                    <a:ext uri="{9D8B030D-6E8A-4147-A177-3AD203B41FA5}">
                      <a16:colId xmlns:a16="http://schemas.microsoft.com/office/drawing/2014/main" val="3638156873"/>
                    </a:ext>
                  </a:extLst>
                </a:gridCol>
              </a:tblGrid>
              <a:tr h="1176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325" marR="7325" marT="7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25" marR="7325" marT="7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989594"/>
                  </a:ext>
                </a:extLst>
              </a:tr>
              <a:tr h="3529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417999"/>
                  </a:ext>
                </a:extLst>
              </a:tr>
              <a:tr h="11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78.996.748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78.996.748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9.667.440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814922"/>
                  </a:ext>
                </a:extLst>
              </a:tr>
              <a:tr h="11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23.366.111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23.366.111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2.504.190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651504"/>
                  </a:ext>
                </a:extLst>
              </a:tr>
              <a:tr h="11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6.752.695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093975"/>
                  </a:ext>
                </a:extLst>
              </a:tr>
              <a:tr h="11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384.528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384.528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596798"/>
                  </a:ext>
                </a:extLst>
              </a:tr>
              <a:tr h="132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922145"/>
                  </a:ext>
                </a:extLst>
              </a:tr>
              <a:tr h="11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8767"/>
                  </a:ext>
                </a:extLst>
              </a:tr>
              <a:tr h="11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119.274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011098"/>
                  </a:ext>
                </a:extLst>
              </a:tr>
              <a:tr h="11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57.899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57.899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734062"/>
                  </a:ext>
                </a:extLst>
              </a:tr>
              <a:tr h="11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11.325.668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11.325.668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701.253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593190"/>
                  </a:ext>
                </a:extLst>
              </a:tr>
              <a:tr h="11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3.548.939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3.548.939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175.510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474409"/>
                  </a:ext>
                </a:extLst>
              </a:tr>
              <a:tr h="11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2.793.131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2.793.131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780152"/>
                  </a:ext>
                </a:extLst>
              </a:tr>
              <a:tr h="11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246.046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246.046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077420"/>
                  </a:ext>
                </a:extLst>
              </a:tr>
              <a:tr h="11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152.207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152.207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59.039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40836"/>
                  </a:ext>
                </a:extLst>
              </a:tr>
              <a:tr h="11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526932"/>
                  </a:ext>
                </a:extLst>
              </a:tr>
              <a:tr h="11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62604"/>
                  </a:ext>
                </a:extLst>
              </a:tr>
              <a:tr h="11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766834"/>
                  </a:ext>
                </a:extLst>
              </a:tr>
              <a:tr h="11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19.889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995339"/>
                  </a:ext>
                </a:extLst>
              </a:tr>
              <a:tr h="11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202218"/>
                  </a:ext>
                </a:extLst>
              </a:tr>
              <a:tr h="11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096442"/>
                  </a:ext>
                </a:extLst>
              </a:tr>
              <a:tr h="11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013286"/>
                  </a:ext>
                </a:extLst>
              </a:tr>
              <a:tr h="11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27139"/>
                  </a:ext>
                </a:extLst>
              </a:tr>
              <a:tr h="11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213.739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213.739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261573"/>
                  </a:ext>
                </a:extLst>
              </a:tr>
              <a:tr h="11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2171"/>
                  </a:ext>
                </a:extLst>
              </a:tr>
              <a:tr h="11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612974"/>
                  </a:ext>
                </a:extLst>
              </a:tr>
              <a:tr h="11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41.209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41.209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982092"/>
                  </a:ext>
                </a:extLst>
              </a:tr>
              <a:tr h="11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137.866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274637"/>
                  </a:ext>
                </a:extLst>
              </a:tr>
              <a:tr h="11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035472"/>
                  </a:ext>
                </a:extLst>
              </a:tr>
              <a:tr h="11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880.016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880.016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307.391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649794"/>
                  </a:ext>
                </a:extLst>
              </a:tr>
              <a:tr h="11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1.455.731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1.455.731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024220"/>
                  </a:ext>
                </a:extLst>
              </a:tr>
              <a:tr h="11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422.154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422.154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533089"/>
                  </a:ext>
                </a:extLst>
              </a:tr>
              <a:tr h="11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Superior Pública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524.041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524.041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416539"/>
                  </a:ext>
                </a:extLst>
              </a:tr>
              <a:tr h="11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676084"/>
                  </a:ext>
                </a:extLst>
              </a:tr>
              <a:tr h="11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126.630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126.630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177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459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8352" y="729973"/>
            <a:ext cx="79895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9206" y="1385191"/>
            <a:ext cx="8018661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7F760C5-2613-44AC-82C3-C621D6B996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2380"/>
              </p:ext>
            </p:extLst>
          </p:nvPr>
        </p:nvGraphicFramePr>
        <p:xfrm>
          <a:off x="558352" y="1814442"/>
          <a:ext cx="7989515" cy="2200933"/>
        </p:xfrm>
        <a:graphic>
          <a:graphicData uri="http://schemas.openxmlformats.org/drawingml/2006/table">
            <a:tbl>
              <a:tblPr/>
              <a:tblGrid>
                <a:gridCol w="257810">
                  <a:extLst>
                    <a:ext uri="{9D8B030D-6E8A-4147-A177-3AD203B41FA5}">
                      <a16:colId xmlns:a16="http://schemas.microsoft.com/office/drawing/2014/main" val="1784759777"/>
                    </a:ext>
                  </a:extLst>
                </a:gridCol>
                <a:gridCol w="257810">
                  <a:extLst>
                    <a:ext uri="{9D8B030D-6E8A-4147-A177-3AD203B41FA5}">
                      <a16:colId xmlns:a16="http://schemas.microsoft.com/office/drawing/2014/main" val="832276169"/>
                    </a:ext>
                  </a:extLst>
                </a:gridCol>
                <a:gridCol w="257810">
                  <a:extLst>
                    <a:ext uri="{9D8B030D-6E8A-4147-A177-3AD203B41FA5}">
                      <a16:colId xmlns:a16="http://schemas.microsoft.com/office/drawing/2014/main" val="3041305037"/>
                    </a:ext>
                  </a:extLst>
                </a:gridCol>
                <a:gridCol w="2908090">
                  <a:extLst>
                    <a:ext uri="{9D8B030D-6E8A-4147-A177-3AD203B41FA5}">
                      <a16:colId xmlns:a16="http://schemas.microsoft.com/office/drawing/2014/main" val="1416359990"/>
                    </a:ext>
                  </a:extLst>
                </a:gridCol>
                <a:gridCol w="796631">
                  <a:extLst>
                    <a:ext uri="{9D8B030D-6E8A-4147-A177-3AD203B41FA5}">
                      <a16:colId xmlns:a16="http://schemas.microsoft.com/office/drawing/2014/main" val="3323082926"/>
                    </a:ext>
                  </a:extLst>
                </a:gridCol>
                <a:gridCol w="690929">
                  <a:extLst>
                    <a:ext uri="{9D8B030D-6E8A-4147-A177-3AD203B41FA5}">
                      <a16:colId xmlns:a16="http://schemas.microsoft.com/office/drawing/2014/main" val="1097686942"/>
                    </a:ext>
                  </a:extLst>
                </a:gridCol>
                <a:gridCol w="690929">
                  <a:extLst>
                    <a:ext uri="{9D8B030D-6E8A-4147-A177-3AD203B41FA5}">
                      <a16:colId xmlns:a16="http://schemas.microsoft.com/office/drawing/2014/main" val="3280188002"/>
                    </a:ext>
                  </a:extLst>
                </a:gridCol>
                <a:gridCol w="690929">
                  <a:extLst>
                    <a:ext uri="{9D8B030D-6E8A-4147-A177-3AD203B41FA5}">
                      <a16:colId xmlns:a16="http://schemas.microsoft.com/office/drawing/2014/main" val="2422028621"/>
                    </a:ext>
                  </a:extLst>
                </a:gridCol>
                <a:gridCol w="734757">
                  <a:extLst>
                    <a:ext uri="{9D8B030D-6E8A-4147-A177-3AD203B41FA5}">
                      <a16:colId xmlns:a16="http://schemas.microsoft.com/office/drawing/2014/main" val="2664243096"/>
                    </a:ext>
                  </a:extLst>
                </a:gridCol>
                <a:gridCol w="703820">
                  <a:extLst>
                    <a:ext uri="{9D8B030D-6E8A-4147-A177-3AD203B41FA5}">
                      <a16:colId xmlns:a16="http://schemas.microsoft.com/office/drawing/2014/main" val="3280816445"/>
                    </a:ext>
                  </a:extLst>
                </a:gridCol>
              </a:tblGrid>
              <a:tr h="1222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56806"/>
                  </a:ext>
                </a:extLst>
              </a:tr>
              <a:tr h="3668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61118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691.364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691.364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229.757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00334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233.184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233.184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146.249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37115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182.677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182.677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906291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39.936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8867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43.572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4673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30.203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30.203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33796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184.250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184.250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93850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866.763.399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624823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621.210.713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621.210.713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615.262.043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458923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380.480.500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380.480.500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03176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1.477.836.698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1.477.836.698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241.037.635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832371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20.399.072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20.399.072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10.463.214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166071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213.943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213.943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705706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016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190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1728" y="787951"/>
            <a:ext cx="80624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31981" y="1412776"/>
            <a:ext cx="8062451" cy="3297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1A3EF7C-A46D-41F0-872C-A19001CF7C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041732"/>
              </p:ext>
            </p:extLst>
          </p:nvPr>
        </p:nvGraphicFramePr>
        <p:xfrm>
          <a:off x="546854" y="1778157"/>
          <a:ext cx="8032704" cy="1579406"/>
        </p:xfrm>
        <a:graphic>
          <a:graphicData uri="http://schemas.openxmlformats.org/drawingml/2006/table">
            <a:tbl>
              <a:tblPr/>
              <a:tblGrid>
                <a:gridCol w="262678">
                  <a:extLst>
                    <a:ext uri="{9D8B030D-6E8A-4147-A177-3AD203B41FA5}">
                      <a16:colId xmlns:a16="http://schemas.microsoft.com/office/drawing/2014/main" val="3888606604"/>
                    </a:ext>
                  </a:extLst>
                </a:gridCol>
                <a:gridCol w="262678">
                  <a:extLst>
                    <a:ext uri="{9D8B030D-6E8A-4147-A177-3AD203B41FA5}">
                      <a16:colId xmlns:a16="http://schemas.microsoft.com/office/drawing/2014/main" val="4035007452"/>
                    </a:ext>
                  </a:extLst>
                </a:gridCol>
                <a:gridCol w="262678">
                  <a:extLst>
                    <a:ext uri="{9D8B030D-6E8A-4147-A177-3AD203B41FA5}">
                      <a16:colId xmlns:a16="http://schemas.microsoft.com/office/drawing/2014/main" val="2754401264"/>
                    </a:ext>
                  </a:extLst>
                </a:gridCol>
                <a:gridCol w="2963013">
                  <a:extLst>
                    <a:ext uri="{9D8B030D-6E8A-4147-A177-3AD203B41FA5}">
                      <a16:colId xmlns:a16="http://schemas.microsoft.com/office/drawing/2014/main" val="1656028639"/>
                    </a:ext>
                  </a:extLst>
                </a:gridCol>
                <a:gridCol w="703978">
                  <a:extLst>
                    <a:ext uri="{9D8B030D-6E8A-4147-A177-3AD203B41FA5}">
                      <a16:colId xmlns:a16="http://schemas.microsoft.com/office/drawing/2014/main" val="1108342970"/>
                    </a:ext>
                  </a:extLst>
                </a:gridCol>
                <a:gridCol w="703978">
                  <a:extLst>
                    <a:ext uri="{9D8B030D-6E8A-4147-A177-3AD203B41FA5}">
                      <a16:colId xmlns:a16="http://schemas.microsoft.com/office/drawing/2014/main" val="4074312636"/>
                    </a:ext>
                  </a:extLst>
                </a:gridCol>
                <a:gridCol w="703978">
                  <a:extLst>
                    <a:ext uri="{9D8B030D-6E8A-4147-A177-3AD203B41FA5}">
                      <a16:colId xmlns:a16="http://schemas.microsoft.com/office/drawing/2014/main" val="870604520"/>
                    </a:ext>
                  </a:extLst>
                </a:gridCol>
                <a:gridCol w="703978">
                  <a:extLst>
                    <a:ext uri="{9D8B030D-6E8A-4147-A177-3AD203B41FA5}">
                      <a16:colId xmlns:a16="http://schemas.microsoft.com/office/drawing/2014/main" val="1865243508"/>
                    </a:ext>
                  </a:extLst>
                </a:gridCol>
                <a:gridCol w="748633">
                  <a:extLst>
                    <a:ext uri="{9D8B030D-6E8A-4147-A177-3AD203B41FA5}">
                      <a16:colId xmlns:a16="http://schemas.microsoft.com/office/drawing/2014/main" val="1573205256"/>
                    </a:ext>
                  </a:extLst>
                </a:gridCol>
                <a:gridCol w="717112">
                  <a:extLst>
                    <a:ext uri="{9D8B030D-6E8A-4147-A177-3AD203B41FA5}">
                      <a16:colId xmlns:a16="http://schemas.microsoft.com/office/drawing/2014/main" val="1246015385"/>
                    </a:ext>
                  </a:extLst>
                </a:gridCol>
              </a:tblGrid>
              <a:tr h="1548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683021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377319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728.605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41633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728.605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64878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28743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660.930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660.930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571.056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461563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7407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372.812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372.812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155.002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41752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75285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845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879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6798" y="711519"/>
            <a:ext cx="80704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6798" y="1317476"/>
            <a:ext cx="807040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1CB5C90-42F8-441A-B3FD-A04AC3972E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916436"/>
              </p:ext>
            </p:extLst>
          </p:nvPr>
        </p:nvGraphicFramePr>
        <p:xfrm>
          <a:off x="536798" y="1787680"/>
          <a:ext cx="8070402" cy="2731099"/>
        </p:xfrm>
        <a:graphic>
          <a:graphicData uri="http://schemas.openxmlformats.org/drawingml/2006/table">
            <a:tbl>
              <a:tblPr/>
              <a:tblGrid>
                <a:gridCol w="313009">
                  <a:extLst>
                    <a:ext uri="{9D8B030D-6E8A-4147-A177-3AD203B41FA5}">
                      <a16:colId xmlns:a16="http://schemas.microsoft.com/office/drawing/2014/main" val="3888870184"/>
                    </a:ext>
                  </a:extLst>
                </a:gridCol>
                <a:gridCol w="260840">
                  <a:extLst>
                    <a:ext uri="{9D8B030D-6E8A-4147-A177-3AD203B41FA5}">
                      <a16:colId xmlns:a16="http://schemas.microsoft.com/office/drawing/2014/main" val="2245794420"/>
                    </a:ext>
                  </a:extLst>
                </a:gridCol>
                <a:gridCol w="260840">
                  <a:extLst>
                    <a:ext uri="{9D8B030D-6E8A-4147-A177-3AD203B41FA5}">
                      <a16:colId xmlns:a16="http://schemas.microsoft.com/office/drawing/2014/main" val="2800148897"/>
                    </a:ext>
                  </a:extLst>
                </a:gridCol>
                <a:gridCol w="2984015">
                  <a:extLst>
                    <a:ext uri="{9D8B030D-6E8A-4147-A177-3AD203B41FA5}">
                      <a16:colId xmlns:a16="http://schemas.microsoft.com/office/drawing/2014/main" val="1539125264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1559173464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1577797176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2715725785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314364581"/>
                    </a:ext>
                  </a:extLst>
                </a:gridCol>
                <a:gridCol w="743396">
                  <a:extLst>
                    <a:ext uri="{9D8B030D-6E8A-4147-A177-3AD203B41FA5}">
                      <a16:colId xmlns:a16="http://schemas.microsoft.com/office/drawing/2014/main" val="2559918998"/>
                    </a:ext>
                  </a:extLst>
                </a:gridCol>
                <a:gridCol w="712094">
                  <a:extLst>
                    <a:ext uri="{9D8B030D-6E8A-4147-A177-3AD203B41FA5}">
                      <a16:colId xmlns:a16="http://schemas.microsoft.com/office/drawing/2014/main" val="3767187179"/>
                    </a:ext>
                  </a:extLst>
                </a:gridCol>
              </a:tblGrid>
              <a:tr h="153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3008"/>
                  </a:ext>
                </a:extLst>
              </a:tr>
              <a:tr h="4667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284801"/>
                  </a:ext>
                </a:extLst>
              </a:tr>
              <a:tr h="1606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40.722.780.421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193.777.549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5.463.929.542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34714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40.722.780.421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193.777.549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5.463.929.542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414132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18.414.647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18.536.395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121.748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3.002.545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53616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128.899.927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128.961.658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61.731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19.368.811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90126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566.677.803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566.677.803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76.493.178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63475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81.309.266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81.309.266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10.463.011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38050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2.394.355.571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2.538.345.932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143.990.361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318.552.707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86558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89.100.649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89.088.935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-11.714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7.440.507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06128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282.580.525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309.710.525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27.130.000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51.962.460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55079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438.200.181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438.200.181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67.966.474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69764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11.352.765.810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11.352.765.810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1.560.592.059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20412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1.183.064.384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1.183.064.384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142.221.926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3271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1.207.519.535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1.207.519.535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215.969.085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16072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2.085.193.560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2.085.193.560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67.012.531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92432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563.808.891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566.100.836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2.291.945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61.226.148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00926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14.970.921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14.970.921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962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7920" y="655558"/>
            <a:ext cx="81052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920" y="1309749"/>
            <a:ext cx="8105286" cy="391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F4EF28E-3DA3-49BB-91D7-41692E108A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767290"/>
              </p:ext>
            </p:extLst>
          </p:nvPr>
        </p:nvGraphicFramePr>
        <p:xfrm>
          <a:off x="537920" y="1698037"/>
          <a:ext cx="8068159" cy="3071981"/>
        </p:xfrm>
        <a:graphic>
          <a:graphicData uri="http://schemas.openxmlformats.org/drawingml/2006/table">
            <a:tbl>
              <a:tblPr/>
              <a:tblGrid>
                <a:gridCol w="312922">
                  <a:extLst>
                    <a:ext uri="{9D8B030D-6E8A-4147-A177-3AD203B41FA5}">
                      <a16:colId xmlns:a16="http://schemas.microsoft.com/office/drawing/2014/main" val="3947750105"/>
                    </a:ext>
                  </a:extLst>
                </a:gridCol>
                <a:gridCol w="260768">
                  <a:extLst>
                    <a:ext uri="{9D8B030D-6E8A-4147-A177-3AD203B41FA5}">
                      <a16:colId xmlns:a16="http://schemas.microsoft.com/office/drawing/2014/main" val="1486760127"/>
                    </a:ext>
                  </a:extLst>
                </a:gridCol>
                <a:gridCol w="292038">
                  <a:extLst>
                    <a:ext uri="{9D8B030D-6E8A-4147-A177-3AD203B41FA5}">
                      <a16:colId xmlns:a16="http://schemas.microsoft.com/office/drawing/2014/main" val="2292442699"/>
                    </a:ext>
                  </a:extLst>
                </a:gridCol>
                <a:gridCol w="2951915">
                  <a:extLst>
                    <a:ext uri="{9D8B030D-6E8A-4147-A177-3AD203B41FA5}">
                      <a16:colId xmlns:a16="http://schemas.microsoft.com/office/drawing/2014/main" val="3815858901"/>
                    </a:ext>
                  </a:extLst>
                </a:gridCol>
                <a:gridCol w="698858">
                  <a:extLst>
                    <a:ext uri="{9D8B030D-6E8A-4147-A177-3AD203B41FA5}">
                      <a16:colId xmlns:a16="http://schemas.microsoft.com/office/drawing/2014/main" val="2365621896"/>
                    </a:ext>
                  </a:extLst>
                </a:gridCol>
                <a:gridCol w="698858">
                  <a:extLst>
                    <a:ext uri="{9D8B030D-6E8A-4147-A177-3AD203B41FA5}">
                      <a16:colId xmlns:a16="http://schemas.microsoft.com/office/drawing/2014/main" val="996772799"/>
                    </a:ext>
                  </a:extLst>
                </a:gridCol>
                <a:gridCol w="698858">
                  <a:extLst>
                    <a:ext uri="{9D8B030D-6E8A-4147-A177-3AD203B41FA5}">
                      <a16:colId xmlns:a16="http://schemas.microsoft.com/office/drawing/2014/main" val="1238483887"/>
                    </a:ext>
                  </a:extLst>
                </a:gridCol>
                <a:gridCol w="698858">
                  <a:extLst>
                    <a:ext uri="{9D8B030D-6E8A-4147-A177-3AD203B41FA5}">
                      <a16:colId xmlns:a16="http://schemas.microsoft.com/office/drawing/2014/main" val="979569403"/>
                    </a:ext>
                  </a:extLst>
                </a:gridCol>
                <a:gridCol w="743188">
                  <a:extLst>
                    <a:ext uri="{9D8B030D-6E8A-4147-A177-3AD203B41FA5}">
                      <a16:colId xmlns:a16="http://schemas.microsoft.com/office/drawing/2014/main" val="831346912"/>
                    </a:ext>
                  </a:extLst>
                </a:gridCol>
                <a:gridCol w="711896">
                  <a:extLst>
                    <a:ext uri="{9D8B030D-6E8A-4147-A177-3AD203B41FA5}">
                      <a16:colId xmlns:a16="http://schemas.microsoft.com/office/drawing/2014/main" val="2262555887"/>
                    </a:ext>
                  </a:extLst>
                </a:gridCol>
              </a:tblGrid>
              <a:tr h="153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382658"/>
                  </a:ext>
                </a:extLst>
              </a:tr>
              <a:tr h="4591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117672"/>
                  </a:ext>
                </a:extLst>
              </a:tr>
              <a:tr h="130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7.032.371.809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7.044.627.753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12.255.944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1.309.008.685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84549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6.719.072.728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6.719.072.728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904.274.490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172868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48.069.314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48.069.314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4.673.936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64211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2.686.634.068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2.686.634.068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257.447.081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2564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1.109.154.952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1.109.154.952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104.393.076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05378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31.301.841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31.301.841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3.235.993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01824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667.413.190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667.413.190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97.102.829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02658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13.082.443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13.082.443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1.828.002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468032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199.608.086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199.608.086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26.996.401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600552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126.063.631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126.063.631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6.506.445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28908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MEDIO AMBIENTE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60.474.453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60.474.453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7.221.914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01500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120.951.836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128.873.490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7.921.654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6.942.297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34248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59.656.335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59.656.335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19.292.514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74837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59.233.152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59.233.152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6.131.545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26327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LAS CULTURAS, LAS ARTES Y EL PATRIMONIO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198.193.425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198.193.425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28.561.008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9030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CIENCIA, TECNOLOGÍA, CONOCIMIENTO E INNOVACIÓN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304.493.223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304.493.223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800.033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04637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TESORO PUBLICO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560.155.386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560.171.266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15.880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75.621.712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536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194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488" y="715917"/>
            <a:ext cx="807996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24488" y="1356354"/>
            <a:ext cx="770164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0DB8974-430E-41EE-AFF6-105410E363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800687"/>
              </p:ext>
            </p:extLst>
          </p:nvPr>
        </p:nvGraphicFramePr>
        <p:xfrm>
          <a:off x="524488" y="1770823"/>
          <a:ext cx="8079959" cy="2113137"/>
        </p:xfrm>
        <a:graphic>
          <a:graphicData uri="http://schemas.openxmlformats.org/drawingml/2006/table">
            <a:tbl>
              <a:tblPr/>
              <a:tblGrid>
                <a:gridCol w="310523">
                  <a:extLst>
                    <a:ext uri="{9D8B030D-6E8A-4147-A177-3AD203B41FA5}">
                      <a16:colId xmlns:a16="http://schemas.microsoft.com/office/drawing/2014/main" val="2746164876"/>
                    </a:ext>
                  </a:extLst>
                </a:gridCol>
                <a:gridCol w="295090">
                  <a:extLst>
                    <a:ext uri="{9D8B030D-6E8A-4147-A177-3AD203B41FA5}">
                      <a16:colId xmlns:a16="http://schemas.microsoft.com/office/drawing/2014/main" val="460630923"/>
                    </a:ext>
                  </a:extLst>
                </a:gridCol>
                <a:gridCol w="295090">
                  <a:extLst>
                    <a:ext uri="{9D8B030D-6E8A-4147-A177-3AD203B41FA5}">
                      <a16:colId xmlns:a16="http://schemas.microsoft.com/office/drawing/2014/main" val="601957832"/>
                    </a:ext>
                  </a:extLst>
                </a:gridCol>
                <a:gridCol w="2872412">
                  <a:extLst>
                    <a:ext uri="{9D8B030D-6E8A-4147-A177-3AD203B41FA5}">
                      <a16:colId xmlns:a16="http://schemas.microsoft.com/office/drawing/2014/main" val="1376991113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2657519278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13825941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3830592545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3454569150"/>
                    </a:ext>
                  </a:extLst>
                </a:gridCol>
                <a:gridCol w="753037">
                  <a:extLst>
                    <a:ext uri="{9D8B030D-6E8A-4147-A177-3AD203B41FA5}">
                      <a16:colId xmlns:a16="http://schemas.microsoft.com/office/drawing/2014/main" val="2637764676"/>
                    </a:ext>
                  </a:extLst>
                </a:gridCol>
                <a:gridCol w="721331">
                  <a:extLst>
                    <a:ext uri="{9D8B030D-6E8A-4147-A177-3AD203B41FA5}">
                      <a16:colId xmlns:a16="http://schemas.microsoft.com/office/drawing/2014/main" val="3836554487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167255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507404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339.326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70.396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76615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339.326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70.396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61048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186.923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186.893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23.860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98243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160.024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160.024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23.060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89919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75566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24546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19.782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19.782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22408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152.433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152.433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46.536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32296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33.769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33.769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50195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74744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48.106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46764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9.718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9.718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994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08820" y="661625"/>
            <a:ext cx="81351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8519" y="3861048"/>
            <a:ext cx="8095416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FEBRERO 2020 de Fondo FRP en millones de dólares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75D2DB8-4263-424A-AA95-20112C9C4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254158"/>
              </p:ext>
            </p:extLst>
          </p:nvPr>
        </p:nvGraphicFramePr>
        <p:xfrm>
          <a:off x="548519" y="4231244"/>
          <a:ext cx="8095416" cy="1550844"/>
        </p:xfrm>
        <a:graphic>
          <a:graphicData uri="http://schemas.openxmlformats.org/drawingml/2006/table">
            <a:tbl>
              <a:tblPr/>
              <a:tblGrid>
                <a:gridCol w="266648">
                  <a:extLst>
                    <a:ext uri="{9D8B030D-6E8A-4147-A177-3AD203B41FA5}">
                      <a16:colId xmlns:a16="http://schemas.microsoft.com/office/drawing/2014/main" val="1228919895"/>
                    </a:ext>
                  </a:extLst>
                </a:gridCol>
                <a:gridCol w="266648">
                  <a:extLst>
                    <a:ext uri="{9D8B030D-6E8A-4147-A177-3AD203B41FA5}">
                      <a16:colId xmlns:a16="http://schemas.microsoft.com/office/drawing/2014/main" val="755258979"/>
                    </a:ext>
                  </a:extLst>
                </a:gridCol>
                <a:gridCol w="266648">
                  <a:extLst>
                    <a:ext uri="{9D8B030D-6E8A-4147-A177-3AD203B41FA5}">
                      <a16:colId xmlns:a16="http://schemas.microsoft.com/office/drawing/2014/main" val="3640005751"/>
                    </a:ext>
                  </a:extLst>
                </a:gridCol>
                <a:gridCol w="3007782">
                  <a:extLst>
                    <a:ext uri="{9D8B030D-6E8A-4147-A177-3AD203B41FA5}">
                      <a16:colId xmlns:a16="http://schemas.microsoft.com/office/drawing/2014/main" val="2145762325"/>
                    </a:ext>
                  </a:extLst>
                </a:gridCol>
                <a:gridCol w="714615">
                  <a:extLst>
                    <a:ext uri="{9D8B030D-6E8A-4147-A177-3AD203B41FA5}">
                      <a16:colId xmlns:a16="http://schemas.microsoft.com/office/drawing/2014/main" val="2974266678"/>
                    </a:ext>
                  </a:extLst>
                </a:gridCol>
                <a:gridCol w="714615">
                  <a:extLst>
                    <a:ext uri="{9D8B030D-6E8A-4147-A177-3AD203B41FA5}">
                      <a16:colId xmlns:a16="http://schemas.microsoft.com/office/drawing/2014/main" val="3595615084"/>
                    </a:ext>
                  </a:extLst>
                </a:gridCol>
                <a:gridCol w="714615">
                  <a:extLst>
                    <a:ext uri="{9D8B030D-6E8A-4147-A177-3AD203B41FA5}">
                      <a16:colId xmlns:a16="http://schemas.microsoft.com/office/drawing/2014/main" val="1027488666"/>
                    </a:ext>
                  </a:extLst>
                </a:gridCol>
                <a:gridCol w="714615">
                  <a:extLst>
                    <a:ext uri="{9D8B030D-6E8A-4147-A177-3AD203B41FA5}">
                      <a16:colId xmlns:a16="http://schemas.microsoft.com/office/drawing/2014/main" val="3819810109"/>
                    </a:ext>
                  </a:extLst>
                </a:gridCol>
                <a:gridCol w="714615">
                  <a:extLst>
                    <a:ext uri="{9D8B030D-6E8A-4147-A177-3AD203B41FA5}">
                      <a16:colId xmlns:a16="http://schemas.microsoft.com/office/drawing/2014/main" val="697766762"/>
                    </a:ext>
                  </a:extLst>
                </a:gridCol>
                <a:gridCol w="714615">
                  <a:extLst>
                    <a:ext uri="{9D8B030D-6E8A-4147-A177-3AD203B41FA5}">
                      <a16:colId xmlns:a16="http://schemas.microsoft.com/office/drawing/2014/main" val="25129853"/>
                    </a:ext>
                  </a:extLst>
                </a:gridCol>
              </a:tblGrid>
              <a:tr h="1324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788057"/>
                  </a:ext>
                </a:extLst>
              </a:tr>
              <a:tr h="3818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377536"/>
                  </a:ext>
                </a:extLst>
              </a:tr>
              <a:tr h="1636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235.696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6007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10.433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10.433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22346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56688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73905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45081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273.066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234.919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76783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273.056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273.056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234.919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29127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727854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D28CB44-12BF-4308-94C1-830C87C5E6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634781"/>
              </p:ext>
            </p:extLst>
          </p:nvPr>
        </p:nvGraphicFramePr>
        <p:xfrm>
          <a:off x="2355850" y="1910122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3689113102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94282522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febrero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56076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9.477,13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3674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-1.415,51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83694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1.955,19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3564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651,72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83845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-38,31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4448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10.630,22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226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9552" y="679104"/>
            <a:ext cx="80648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564967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FEBRERO 2020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769" y="3744537"/>
            <a:ext cx="8064461" cy="2411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2989051-860D-499D-8ACB-57C72DEE31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830405"/>
              </p:ext>
            </p:extLst>
          </p:nvPr>
        </p:nvGraphicFramePr>
        <p:xfrm>
          <a:off x="539552" y="4056976"/>
          <a:ext cx="8064462" cy="1912320"/>
        </p:xfrm>
        <a:graphic>
          <a:graphicData uri="http://schemas.openxmlformats.org/drawingml/2006/table">
            <a:tbl>
              <a:tblPr/>
              <a:tblGrid>
                <a:gridCol w="263717">
                  <a:extLst>
                    <a:ext uri="{9D8B030D-6E8A-4147-A177-3AD203B41FA5}">
                      <a16:colId xmlns:a16="http://schemas.microsoft.com/office/drawing/2014/main" val="1145586623"/>
                    </a:ext>
                  </a:extLst>
                </a:gridCol>
                <a:gridCol w="263717">
                  <a:extLst>
                    <a:ext uri="{9D8B030D-6E8A-4147-A177-3AD203B41FA5}">
                      <a16:colId xmlns:a16="http://schemas.microsoft.com/office/drawing/2014/main" val="2727674053"/>
                    </a:ext>
                  </a:extLst>
                </a:gridCol>
                <a:gridCol w="263717">
                  <a:extLst>
                    <a:ext uri="{9D8B030D-6E8A-4147-A177-3AD203B41FA5}">
                      <a16:colId xmlns:a16="http://schemas.microsoft.com/office/drawing/2014/main" val="2145675261"/>
                    </a:ext>
                  </a:extLst>
                </a:gridCol>
                <a:gridCol w="2974727">
                  <a:extLst>
                    <a:ext uri="{9D8B030D-6E8A-4147-A177-3AD203B41FA5}">
                      <a16:colId xmlns:a16="http://schemas.microsoft.com/office/drawing/2014/main" val="1480177070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3581194751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855033758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1790564255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3191335956"/>
                    </a:ext>
                  </a:extLst>
                </a:gridCol>
                <a:gridCol w="751593">
                  <a:extLst>
                    <a:ext uri="{9D8B030D-6E8A-4147-A177-3AD203B41FA5}">
                      <a16:colId xmlns:a16="http://schemas.microsoft.com/office/drawing/2014/main" val="4188686344"/>
                    </a:ext>
                  </a:extLst>
                </a:gridCol>
                <a:gridCol w="719947">
                  <a:extLst>
                    <a:ext uri="{9D8B030D-6E8A-4147-A177-3AD203B41FA5}">
                      <a16:colId xmlns:a16="http://schemas.microsoft.com/office/drawing/2014/main" val="1733344515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34282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859357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1603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02737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74448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63872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86096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176.615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176.615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21.279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09640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176.605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176.605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21.279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11449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81571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73610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32743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044731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0B7EF15-C563-468B-BC51-E0E8B1BBB9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624134"/>
              </p:ext>
            </p:extLst>
          </p:nvPr>
        </p:nvGraphicFramePr>
        <p:xfrm>
          <a:off x="2411760" y="1965577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378386572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423932075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febrero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13089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4456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-13.958,27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49859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3.234,40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03634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1.381,35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98882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-26,98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92064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12.396,21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103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528176" y="754789"/>
            <a:ext cx="808764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17092" y="1412776"/>
            <a:ext cx="8087647" cy="311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321582E-0B73-45B6-B4BE-4C5FF6E9FC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073943"/>
              </p:ext>
            </p:extLst>
          </p:nvPr>
        </p:nvGraphicFramePr>
        <p:xfrm>
          <a:off x="510458" y="1761104"/>
          <a:ext cx="8087648" cy="1540695"/>
        </p:xfrm>
        <a:graphic>
          <a:graphicData uri="http://schemas.openxmlformats.org/drawingml/2006/table">
            <a:tbl>
              <a:tblPr/>
              <a:tblGrid>
                <a:gridCol w="264475">
                  <a:extLst>
                    <a:ext uri="{9D8B030D-6E8A-4147-A177-3AD203B41FA5}">
                      <a16:colId xmlns:a16="http://schemas.microsoft.com/office/drawing/2014/main" val="2283156175"/>
                    </a:ext>
                  </a:extLst>
                </a:gridCol>
                <a:gridCol w="264475">
                  <a:extLst>
                    <a:ext uri="{9D8B030D-6E8A-4147-A177-3AD203B41FA5}">
                      <a16:colId xmlns:a16="http://schemas.microsoft.com/office/drawing/2014/main" val="3027813080"/>
                    </a:ext>
                  </a:extLst>
                </a:gridCol>
                <a:gridCol w="264475">
                  <a:extLst>
                    <a:ext uri="{9D8B030D-6E8A-4147-A177-3AD203B41FA5}">
                      <a16:colId xmlns:a16="http://schemas.microsoft.com/office/drawing/2014/main" val="4226741870"/>
                    </a:ext>
                  </a:extLst>
                </a:gridCol>
                <a:gridCol w="2983280">
                  <a:extLst>
                    <a:ext uri="{9D8B030D-6E8A-4147-A177-3AD203B41FA5}">
                      <a16:colId xmlns:a16="http://schemas.microsoft.com/office/drawing/2014/main" val="3419398963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4206761025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3623429176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1948001326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2972322961"/>
                    </a:ext>
                  </a:extLst>
                </a:gridCol>
                <a:gridCol w="753754">
                  <a:extLst>
                    <a:ext uri="{9D8B030D-6E8A-4147-A177-3AD203B41FA5}">
                      <a16:colId xmlns:a16="http://schemas.microsoft.com/office/drawing/2014/main" val="3858345288"/>
                    </a:ext>
                  </a:extLst>
                </a:gridCol>
                <a:gridCol w="722017">
                  <a:extLst>
                    <a:ext uri="{9D8B030D-6E8A-4147-A177-3AD203B41FA5}">
                      <a16:colId xmlns:a16="http://schemas.microsoft.com/office/drawing/2014/main" val="330561462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910132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339144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16.395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24539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79731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63401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47998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07120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16.395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14081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90849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094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6585" y="709927"/>
            <a:ext cx="801357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212" y="1339889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E50759B-2BFE-4EA4-81BD-EBAD89F20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763868"/>
              </p:ext>
            </p:extLst>
          </p:nvPr>
        </p:nvGraphicFramePr>
        <p:xfrm>
          <a:off x="554491" y="1658585"/>
          <a:ext cx="8013573" cy="1507896"/>
        </p:xfrm>
        <a:graphic>
          <a:graphicData uri="http://schemas.openxmlformats.org/drawingml/2006/table">
            <a:tbl>
              <a:tblPr/>
              <a:tblGrid>
                <a:gridCol w="256353">
                  <a:extLst>
                    <a:ext uri="{9D8B030D-6E8A-4147-A177-3AD203B41FA5}">
                      <a16:colId xmlns:a16="http://schemas.microsoft.com/office/drawing/2014/main" val="3103252963"/>
                    </a:ext>
                  </a:extLst>
                </a:gridCol>
                <a:gridCol w="256353">
                  <a:extLst>
                    <a:ext uri="{9D8B030D-6E8A-4147-A177-3AD203B41FA5}">
                      <a16:colId xmlns:a16="http://schemas.microsoft.com/office/drawing/2014/main" val="3591328373"/>
                    </a:ext>
                  </a:extLst>
                </a:gridCol>
                <a:gridCol w="256353">
                  <a:extLst>
                    <a:ext uri="{9D8B030D-6E8A-4147-A177-3AD203B41FA5}">
                      <a16:colId xmlns:a16="http://schemas.microsoft.com/office/drawing/2014/main" val="984642288"/>
                    </a:ext>
                  </a:extLst>
                </a:gridCol>
                <a:gridCol w="3065973">
                  <a:extLst>
                    <a:ext uri="{9D8B030D-6E8A-4147-A177-3AD203B41FA5}">
                      <a16:colId xmlns:a16="http://schemas.microsoft.com/office/drawing/2014/main" val="3558082542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3046573615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3455651269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3326797576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1257640587"/>
                    </a:ext>
                  </a:extLst>
                </a:gridCol>
                <a:gridCol w="730604">
                  <a:extLst>
                    <a:ext uri="{9D8B030D-6E8A-4147-A177-3AD203B41FA5}">
                      <a16:colId xmlns:a16="http://schemas.microsoft.com/office/drawing/2014/main" val="734808348"/>
                    </a:ext>
                  </a:extLst>
                </a:gridCol>
                <a:gridCol w="699841">
                  <a:extLst>
                    <a:ext uri="{9D8B030D-6E8A-4147-A177-3AD203B41FA5}">
                      <a16:colId xmlns:a16="http://schemas.microsoft.com/office/drawing/2014/main" val="1711522689"/>
                    </a:ext>
                  </a:extLst>
                </a:gridCol>
              </a:tblGrid>
              <a:tr h="1287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196735"/>
                  </a:ext>
                </a:extLst>
              </a:tr>
              <a:tr h="3711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458002"/>
                  </a:ext>
                </a:extLst>
              </a:tr>
              <a:tr h="1590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402.110.111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402.110.111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298.393.197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850750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21.101.919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21.101.919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195.806.498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485510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21.101.919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21.101.919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195.806.498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874244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381.008.192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381.008.192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102.586.699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613590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381.008.182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381.008.182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102.586.699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235037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22.743.297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22.743.297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643020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Programa Financiamiento Gobiernos Regionales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358.264.885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358.264.885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102.586.699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495164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688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559889" y="749675"/>
            <a:ext cx="801357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1188" y="1410726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1188" y="4207928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D510347-5FE4-4D24-AF52-23FCDDCFC4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968135"/>
              </p:ext>
            </p:extLst>
          </p:nvPr>
        </p:nvGraphicFramePr>
        <p:xfrm>
          <a:off x="559889" y="1730522"/>
          <a:ext cx="8013576" cy="2087651"/>
        </p:xfrm>
        <a:graphic>
          <a:graphicData uri="http://schemas.openxmlformats.org/drawingml/2006/table">
            <a:tbl>
              <a:tblPr/>
              <a:tblGrid>
                <a:gridCol w="287431">
                  <a:extLst>
                    <a:ext uri="{9D8B030D-6E8A-4147-A177-3AD203B41FA5}">
                      <a16:colId xmlns:a16="http://schemas.microsoft.com/office/drawing/2014/main" val="2847735483"/>
                    </a:ext>
                  </a:extLst>
                </a:gridCol>
                <a:gridCol w="3242221">
                  <a:extLst>
                    <a:ext uri="{9D8B030D-6E8A-4147-A177-3AD203B41FA5}">
                      <a16:colId xmlns:a16="http://schemas.microsoft.com/office/drawing/2014/main" val="2701335041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3766858352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225575863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2261826175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440546999"/>
                    </a:ext>
                  </a:extLst>
                </a:gridCol>
                <a:gridCol w="701332">
                  <a:extLst>
                    <a:ext uri="{9D8B030D-6E8A-4147-A177-3AD203B41FA5}">
                      <a16:colId xmlns:a16="http://schemas.microsoft.com/office/drawing/2014/main" val="4092582357"/>
                    </a:ext>
                  </a:extLst>
                </a:gridCol>
                <a:gridCol w="701332">
                  <a:extLst>
                    <a:ext uri="{9D8B030D-6E8A-4147-A177-3AD203B41FA5}">
                      <a16:colId xmlns:a16="http://schemas.microsoft.com/office/drawing/2014/main" val="3241913852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256817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965098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49.671.985.498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49.863.409.371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191.423.873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9.444.984.630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15657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129.914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56126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47.000.097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96354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4.340.029.994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4.337.676.318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-2.353.676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314.579.558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208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12.048.341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60241705,0%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60241705,0%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347402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40.722.780.421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193.777.549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5.463.929.542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939690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34.728.313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0596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311.122.106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311.122.106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2.458.858.491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21479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1.457.909.807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1.457.909.807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247.059.626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49979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866.763.399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55998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973064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0181688-0667-4E8D-82E8-5AC3F583CE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823308"/>
              </p:ext>
            </p:extLst>
          </p:nvPr>
        </p:nvGraphicFramePr>
        <p:xfrm>
          <a:off x="564516" y="4563160"/>
          <a:ext cx="8008948" cy="1646359"/>
        </p:xfrm>
        <a:graphic>
          <a:graphicData uri="http://schemas.openxmlformats.org/drawingml/2006/table">
            <a:tbl>
              <a:tblPr/>
              <a:tblGrid>
                <a:gridCol w="287265">
                  <a:extLst>
                    <a:ext uri="{9D8B030D-6E8A-4147-A177-3AD203B41FA5}">
                      <a16:colId xmlns:a16="http://schemas.microsoft.com/office/drawing/2014/main" val="760181437"/>
                    </a:ext>
                  </a:extLst>
                </a:gridCol>
                <a:gridCol w="3240349">
                  <a:extLst>
                    <a:ext uri="{9D8B030D-6E8A-4147-A177-3AD203B41FA5}">
                      <a16:colId xmlns:a16="http://schemas.microsoft.com/office/drawing/2014/main" val="2830177260"/>
                    </a:ext>
                  </a:extLst>
                </a:gridCol>
                <a:gridCol w="769870">
                  <a:extLst>
                    <a:ext uri="{9D8B030D-6E8A-4147-A177-3AD203B41FA5}">
                      <a16:colId xmlns:a16="http://schemas.microsoft.com/office/drawing/2014/main" val="3415057689"/>
                    </a:ext>
                  </a:extLst>
                </a:gridCol>
                <a:gridCol w="769870">
                  <a:extLst>
                    <a:ext uri="{9D8B030D-6E8A-4147-A177-3AD203B41FA5}">
                      <a16:colId xmlns:a16="http://schemas.microsoft.com/office/drawing/2014/main" val="2427904076"/>
                    </a:ext>
                  </a:extLst>
                </a:gridCol>
                <a:gridCol w="769870">
                  <a:extLst>
                    <a:ext uri="{9D8B030D-6E8A-4147-A177-3AD203B41FA5}">
                      <a16:colId xmlns:a16="http://schemas.microsoft.com/office/drawing/2014/main" val="3396271360"/>
                    </a:ext>
                  </a:extLst>
                </a:gridCol>
                <a:gridCol w="769870">
                  <a:extLst>
                    <a:ext uri="{9D8B030D-6E8A-4147-A177-3AD203B41FA5}">
                      <a16:colId xmlns:a16="http://schemas.microsoft.com/office/drawing/2014/main" val="1913747411"/>
                    </a:ext>
                  </a:extLst>
                </a:gridCol>
                <a:gridCol w="700927">
                  <a:extLst>
                    <a:ext uri="{9D8B030D-6E8A-4147-A177-3AD203B41FA5}">
                      <a16:colId xmlns:a16="http://schemas.microsoft.com/office/drawing/2014/main" val="3390538409"/>
                    </a:ext>
                  </a:extLst>
                </a:gridCol>
                <a:gridCol w="700927">
                  <a:extLst>
                    <a:ext uri="{9D8B030D-6E8A-4147-A177-3AD203B41FA5}">
                      <a16:colId xmlns:a16="http://schemas.microsoft.com/office/drawing/2014/main" val="1524169200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058446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114607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6.182.873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6.182.853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9.094.190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6322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9616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44301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22464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339.326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8515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4.773.813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4.773.823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8.281.464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14970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728.605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73600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016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662059"/>
            <a:ext cx="7972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8307" y="1610825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741C58B-3B6A-462F-90C3-A926E5B2FD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279082"/>
              </p:ext>
            </p:extLst>
          </p:nvPr>
        </p:nvGraphicFramePr>
        <p:xfrm>
          <a:off x="512684" y="1970875"/>
          <a:ext cx="7972477" cy="1432304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1967877688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4024336342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2506900461"/>
                    </a:ext>
                  </a:extLst>
                </a:gridCol>
                <a:gridCol w="2940798">
                  <a:extLst>
                    <a:ext uri="{9D8B030D-6E8A-4147-A177-3AD203B41FA5}">
                      <a16:colId xmlns:a16="http://schemas.microsoft.com/office/drawing/2014/main" val="882463531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929057290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7496235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98838245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993912049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896816368"/>
                    </a:ext>
                  </a:extLst>
                </a:gridCol>
                <a:gridCol w="711736">
                  <a:extLst>
                    <a:ext uri="{9D8B030D-6E8A-4147-A177-3AD203B41FA5}">
                      <a16:colId xmlns:a16="http://schemas.microsoft.com/office/drawing/2014/main" val="4172797625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676566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535517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166.624.800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75368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13.130.505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509049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13.130.505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527187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Diagnósticos y Tratamientos de Alto Costo Ley N°20.850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13.130.505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03248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153.494.295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71963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153.494.295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095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785169"/>
            <a:ext cx="7972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12:  FONDO DE CONTINGENCIA ESTRATÉGICO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509766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51F2015-DF18-4FB7-A6AA-9BCDB9FAAF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853607"/>
              </p:ext>
            </p:extLst>
          </p:nvPr>
        </p:nvGraphicFramePr>
        <p:xfrm>
          <a:off x="544296" y="1899567"/>
          <a:ext cx="7972477" cy="1680054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1268517732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4179748342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378393528"/>
                    </a:ext>
                  </a:extLst>
                </a:gridCol>
                <a:gridCol w="2940798">
                  <a:extLst>
                    <a:ext uri="{9D8B030D-6E8A-4147-A177-3AD203B41FA5}">
                      <a16:colId xmlns:a16="http://schemas.microsoft.com/office/drawing/2014/main" val="825872726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915487667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49033596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3238208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460817752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079468710"/>
                    </a:ext>
                  </a:extLst>
                </a:gridCol>
                <a:gridCol w="711736">
                  <a:extLst>
                    <a:ext uri="{9D8B030D-6E8A-4147-A177-3AD203B41FA5}">
                      <a16:colId xmlns:a16="http://schemas.microsoft.com/office/drawing/2014/main" val="2368351589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110550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296033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3041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847089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06492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861717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44883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67822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50115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39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620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64869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0656" y="1371976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958CA12-03A6-4792-A816-045DA54EDD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450211"/>
              </p:ext>
            </p:extLst>
          </p:nvPr>
        </p:nvGraphicFramePr>
        <p:xfrm>
          <a:off x="517910" y="1749199"/>
          <a:ext cx="7972476" cy="4625913"/>
        </p:xfrm>
        <a:graphic>
          <a:graphicData uri="http://schemas.openxmlformats.org/drawingml/2006/table">
            <a:tbl>
              <a:tblPr/>
              <a:tblGrid>
                <a:gridCol w="263292">
                  <a:extLst>
                    <a:ext uri="{9D8B030D-6E8A-4147-A177-3AD203B41FA5}">
                      <a16:colId xmlns:a16="http://schemas.microsoft.com/office/drawing/2014/main" val="1996279571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4184736905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3732629064"/>
                    </a:ext>
                  </a:extLst>
                </a:gridCol>
                <a:gridCol w="2969930">
                  <a:extLst>
                    <a:ext uri="{9D8B030D-6E8A-4147-A177-3AD203B41FA5}">
                      <a16:colId xmlns:a16="http://schemas.microsoft.com/office/drawing/2014/main" val="2119919215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2261835437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2389514519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1984188921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1910247953"/>
                    </a:ext>
                  </a:extLst>
                </a:gridCol>
                <a:gridCol w="652964">
                  <a:extLst>
                    <a:ext uri="{9D8B030D-6E8A-4147-A177-3AD203B41FA5}">
                      <a16:colId xmlns:a16="http://schemas.microsoft.com/office/drawing/2014/main" val="3745025636"/>
                    </a:ext>
                  </a:extLst>
                </a:gridCol>
                <a:gridCol w="737218">
                  <a:extLst>
                    <a:ext uri="{9D8B030D-6E8A-4147-A177-3AD203B41FA5}">
                      <a16:colId xmlns:a16="http://schemas.microsoft.com/office/drawing/2014/main" val="2179448578"/>
                    </a:ext>
                  </a:extLst>
                </a:gridCol>
              </a:tblGrid>
              <a:tr h="1053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5268" marR="5268" marT="5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5268" marR="5268" marT="5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306685"/>
                  </a:ext>
                </a:extLst>
              </a:tr>
              <a:tr h="2581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058258"/>
                  </a:ext>
                </a:extLst>
              </a:tr>
              <a:tr h="1106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1.037.914.214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1.037.930.094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15.880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202.402.642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956449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162.116.273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162.132.153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15.880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19.642.124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407667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162.116.273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162.132.153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15.880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19.642.124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429671"/>
                  </a:ext>
                </a:extLst>
              </a:tr>
              <a:tr h="168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4.190.453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4.190.453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658.573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771191"/>
                  </a:ext>
                </a:extLst>
              </a:tr>
              <a:tr h="168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4.535.372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4.551.252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15.880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655.402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142891"/>
                  </a:ext>
                </a:extLst>
              </a:tr>
              <a:tr h="168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4.186.668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4.186.668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552.000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623450"/>
                  </a:ext>
                </a:extLst>
              </a:tr>
              <a:tr h="168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4.978.683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4.978.683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682.882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414119"/>
                  </a:ext>
                </a:extLst>
              </a:tr>
              <a:tr h="168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5.273.201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5.273.201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693.080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052082"/>
                  </a:ext>
                </a:extLst>
              </a:tr>
              <a:tr h="168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3.952.055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3.952.055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659.664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030489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4.559.682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4.559.682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611.933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463365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5.558.582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5.558.582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734.225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092707"/>
                  </a:ext>
                </a:extLst>
              </a:tr>
              <a:tr h="168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5.141.688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5.141.688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887.967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968166"/>
                  </a:ext>
                </a:extLst>
              </a:tr>
              <a:tr h="168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</a:t>
                      </a:r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Funcionamiento</a:t>
                      </a:r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4.912.364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4.912.364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751.085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758939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5.342.893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5.342.893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781.734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258536"/>
                  </a:ext>
                </a:extLst>
              </a:tr>
              <a:tr h="168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4.664.732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4.664.732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702.578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22767"/>
                  </a:ext>
                </a:extLst>
              </a:tr>
              <a:tr h="168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7.352.877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7.352.877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1.054.423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630197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4.609.771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4.609.771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600.874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812571"/>
                  </a:ext>
                </a:extLst>
              </a:tr>
              <a:tr h="168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4.275.399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4.275.399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599.479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048650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2.528.462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2.528.462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379.922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712385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3.295.240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3.295.240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046155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5.895.503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5.895.503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511.000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903836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4.961.347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4.961.347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094863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6.028.604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6.028.604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284.835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957233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3.955.188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3.955.188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668300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3.658.614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3.658.614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786.094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418342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6.064.054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6.064.054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103907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5.072.544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5.072.544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1.063.543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264812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9.225.815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9.225.815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1.488.000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983020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8.639.199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8.639.199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253976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5.587.289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5.587.289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1.935.683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969943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3.926.727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3.926.727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120023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11.845.617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11.845.617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707.148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159214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3.222.990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3.222.990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096870"/>
                  </a:ext>
                </a:extLst>
              </a:tr>
              <a:tr h="168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2.037.481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2.037.481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753715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2.637.179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2.637.179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505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379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7195" y="1329313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242001F-6F19-45A9-A53A-4A45B59F5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829337"/>
              </p:ext>
            </p:extLst>
          </p:nvPr>
        </p:nvGraphicFramePr>
        <p:xfrm>
          <a:off x="544292" y="1698486"/>
          <a:ext cx="7972477" cy="4602386"/>
        </p:xfrm>
        <a:graphic>
          <a:graphicData uri="http://schemas.openxmlformats.org/drawingml/2006/table">
            <a:tbl>
              <a:tblPr/>
              <a:tblGrid>
                <a:gridCol w="263293">
                  <a:extLst>
                    <a:ext uri="{9D8B030D-6E8A-4147-A177-3AD203B41FA5}">
                      <a16:colId xmlns:a16="http://schemas.microsoft.com/office/drawing/2014/main" val="3054485813"/>
                    </a:ext>
                  </a:extLst>
                </a:gridCol>
                <a:gridCol w="263293">
                  <a:extLst>
                    <a:ext uri="{9D8B030D-6E8A-4147-A177-3AD203B41FA5}">
                      <a16:colId xmlns:a16="http://schemas.microsoft.com/office/drawing/2014/main" val="3113950928"/>
                    </a:ext>
                  </a:extLst>
                </a:gridCol>
                <a:gridCol w="263293">
                  <a:extLst>
                    <a:ext uri="{9D8B030D-6E8A-4147-A177-3AD203B41FA5}">
                      <a16:colId xmlns:a16="http://schemas.microsoft.com/office/drawing/2014/main" val="934030751"/>
                    </a:ext>
                  </a:extLst>
                </a:gridCol>
                <a:gridCol w="2969931">
                  <a:extLst>
                    <a:ext uri="{9D8B030D-6E8A-4147-A177-3AD203B41FA5}">
                      <a16:colId xmlns:a16="http://schemas.microsoft.com/office/drawing/2014/main" val="1117112057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1134564336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442017814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2337229420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3834397025"/>
                    </a:ext>
                  </a:extLst>
                </a:gridCol>
                <a:gridCol w="652963">
                  <a:extLst>
                    <a:ext uri="{9D8B030D-6E8A-4147-A177-3AD203B41FA5}">
                      <a16:colId xmlns:a16="http://schemas.microsoft.com/office/drawing/2014/main" val="4177490771"/>
                    </a:ext>
                  </a:extLst>
                </a:gridCol>
                <a:gridCol w="737216">
                  <a:extLst>
                    <a:ext uri="{9D8B030D-6E8A-4147-A177-3AD203B41FA5}">
                      <a16:colId xmlns:a16="http://schemas.microsoft.com/office/drawing/2014/main" val="1235130124"/>
                    </a:ext>
                  </a:extLst>
                </a:gridCol>
              </a:tblGrid>
              <a:tr h="1082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5412" marR="5412" marT="5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5412" marR="5412" marT="5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573161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927788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875.797.941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875.797.941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182.760.518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715518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875.797.941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875.797.941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182.760.518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577089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92.285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92.285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00266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113.694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113.694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53.913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061025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245.791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245.791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48.650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969538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139.841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139.841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569668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134.622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134.622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82496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143.502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143.502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940918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10.458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10.458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828042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163.481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163.481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599304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117.663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117.663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130698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78.371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78.371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31.870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41039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92.963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92.963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13.825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514224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40.553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40.553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393805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156.163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156.163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328242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38.391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38.391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550502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112.108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112.108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682838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103.569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103.569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071048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33.725.798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33.725.798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3.690.377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226294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62.154.907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62.154.907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11.522.220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014188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43.076.671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43.076.671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5.075.744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727876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53.695.195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53.695.195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29.155.545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88780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57.227.453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57.227.453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10.329.784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575368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60.954.914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60.954.914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8.795.317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20004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69.159.330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69.159.330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17.590.900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385733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75.129.735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75.129.735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16.820.338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984269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81.911.342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81.911.342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16.451.209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737027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61.228.565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61.228.565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11.763.514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300503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35.758.423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35.758.423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10.090.682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324805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35.440.183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35.440.183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15.014.334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246679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92.999.042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92.999.042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13.456.766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36228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37.855.958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37.855.958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2.684.978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58832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23.194.932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23.194.932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4.813.329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028025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45.493.619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45.493.619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5.276.255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88156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FONDEMA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2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422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4960" y="742486"/>
            <a:ext cx="80140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4959" y="1387999"/>
            <a:ext cx="8014082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6621" y="4240103"/>
            <a:ext cx="8070757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74C7917-6452-4691-8AD9-82746127D2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062135"/>
              </p:ext>
            </p:extLst>
          </p:nvPr>
        </p:nvGraphicFramePr>
        <p:xfrm>
          <a:off x="564960" y="1755925"/>
          <a:ext cx="8014083" cy="1470899"/>
        </p:xfrm>
        <a:graphic>
          <a:graphicData uri="http://schemas.openxmlformats.org/drawingml/2006/table">
            <a:tbl>
              <a:tblPr/>
              <a:tblGrid>
                <a:gridCol w="275208">
                  <a:extLst>
                    <a:ext uri="{9D8B030D-6E8A-4147-A177-3AD203B41FA5}">
                      <a16:colId xmlns:a16="http://schemas.microsoft.com/office/drawing/2014/main" val="957685036"/>
                    </a:ext>
                  </a:extLst>
                </a:gridCol>
                <a:gridCol w="275208">
                  <a:extLst>
                    <a:ext uri="{9D8B030D-6E8A-4147-A177-3AD203B41FA5}">
                      <a16:colId xmlns:a16="http://schemas.microsoft.com/office/drawing/2014/main" val="4294335870"/>
                    </a:ext>
                  </a:extLst>
                </a:gridCol>
                <a:gridCol w="3104357">
                  <a:extLst>
                    <a:ext uri="{9D8B030D-6E8A-4147-A177-3AD203B41FA5}">
                      <a16:colId xmlns:a16="http://schemas.microsoft.com/office/drawing/2014/main" val="2885269919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3725953740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3177889731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4261307625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617108150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2823747556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1249962798"/>
                    </a:ext>
                  </a:extLst>
                </a:gridCol>
              </a:tblGrid>
              <a:tr h="130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250057"/>
                  </a:ext>
                </a:extLst>
              </a:tr>
              <a:tr h="398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099538"/>
                  </a:ext>
                </a:extLst>
              </a:tr>
              <a:tr h="13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1.240.967.119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1.240.967.119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188.454.275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095771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4.536.192.577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4.533.823.021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-2.369.556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2.564.721.396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145669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901.491.712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761502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40.722.780.421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193.777.549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5.463.929.542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820951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16.395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973858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402.110.111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402.110.111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298.393.197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057496"/>
                  </a:ext>
                </a:extLst>
              </a:tr>
              <a:tr h="154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Diagnósticos y Tratamientos de Alto Costo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166.624.800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815351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B62AFEC-5B18-4373-BABC-0493C2DBE4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263009"/>
              </p:ext>
            </p:extLst>
          </p:nvPr>
        </p:nvGraphicFramePr>
        <p:xfrm>
          <a:off x="563403" y="4601290"/>
          <a:ext cx="8015639" cy="1316523"/>
        </p:xfrm>
        <a:graphic>
          <a:graphicData uri="http://schemas.openxmlformats.org/drawingml/2006/table">
            <a:tbl>
              <a:tblPr/>
              <a:tblGrid>
                <a:gridCol w="275262">
                  <a:extLst>
                    <a:ext uri="{9D8B030D-6E8A-4147-A177-3AD203B41FA5}">
                      <a16:colId xmlns:a16="http://schemas.microsoft.com/office/drawing/2014/main" val="3439146509"/>
                    </a:ext>
                  </a:extLst>
                </a:gridCol>
                <a:gridCol w="275262">
                  <a:extLst>
                    <a:ext uri="{9D8B030D-6E8A-4147-A177-3AD203B41FA5}">
                      <a16:colId xmlns:a16="http://schemas.microsoft.com/office/drawing/2014/main" val="2215439668"/>
                    </a:ext>
                  </a:extLst>
                </a:gridCol>
                <a:gridCol w="3104959">
                  <a:extLst>
                    <a:ext uri="{9D8B030D-6E8A-4147-A177-3AD203B41FA5}">
                      <a16:colId xmlns:a16="http://schemas.microsoft.com/office/drawing/2014/main" val="192020964"/>
                    </a:ext>
                  </a:extLst>
                </a:gridCol>
                <a:gridCol w="737703">
                  <a:extLst>
                    <a:ext uri="{9D8B030D-6E8A-4147-A177-3AD203B41FA5}">
                      <a16:colId xmlns:a16="http://schemas.microsoft.com/office/drawing/2014/main" val="2279695170"/>
                    </a:ext>
                  </a:extLst>
                </a:gridCol>
                <a:gridCol w="737703">
                  <a:extLst>
                    <a:ext uri="{9D8B030D-6E8A-4147-A177-3AD203B41FA5}">
                      <a16:colId xmlns:a16="http://schemas.microsoft.com/office/drawing/2014/main" val="843283338"/>
                    </a:ext>
                  </a:extLst>
                </a:gridCol>
                <a:gridCol w="737703">
                  <a:extLst>
                    <a:ext uri="{9D8B030D-6E8A-4147-A177-3AD203B41FA5}">
                      <a16:colId xmlns:a16="http://schemas.microsoft.com/office/drawing/2014/main" val="2337738628"/>
                    </a:ext>
                  </a:extLst>
                </a:gridCol>
                <a:gridCol w="737703">
                  <a:extLst>
                    <a:ext uri="{9D8B030D-6E8A-4147-A177-3AD203B41FA5}">
                      <a16:colId xmlns:a16="http://schemas.microsoft.com/office/drawing/2014/main" val="903538821"/>
                    </a:ext>
                  </a:extLst>
                </a:gridCol>
                <a:gridCol w="704672">
                  <a:extLst>
                    <a:ext uri="{9D8B030D-6E8A-4147-A177-3AD203B41FA5}">
                      <a16:colId xmlns:a16="http://schemas.microsoft.com/office/drawing/2014/main" val="1615132565"/>
                    </a:ext>
                  </a:extLst>
                </a:gridCol>
                <a:gridCol w="704672">
                  <a:extLst>
                    <a:ext uri="{9D8B030D-6E8A-4147-A177-3AD203B41FA5}">
                      <a16:colId xmlns:a16="http://schemas.microsoft.com/office/drawing/2014/main" val="4275042279"/>
                    </a:ext>
                  </a:extLst>
                </a:gridCol>
              </a:tblGrid>
              <a:tr h="130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15560"/>
                  </a:ext>
                </a:extLst>
              </a:tr>
              <a:tr h="398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166904"/>
                  </a:ext>
                </a:extLst>
              </a:tr>
              <a:tr h="13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4.342.467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4.342.477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8.021.493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269213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728.605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62375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339.326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70.396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888851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235.696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622112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21.605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098610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589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9208" y="734166"/>
            <a:ext cx="80752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18862" y="1412776"/>
            <a:ext cx="8085583" cy="3161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A2EEC18-7910-4008-BDAE-FD7FDD10A9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000153"/>
              </p:ext>
            </p:extLst>
          </p:nvPr>
        </p:nvGraphicFramePr>
        <p:xfrm>
          <a:off x="529208" y="1728936"/>
          <a:ext cx="8075236" cy="3402059"/>
        </p:xfrm>
        <a:graphic>
          <a:graphicData uri="http://schemas.openxmlformats.org/drawingml/2006/table">
            <a:tbl>
              <a:tblPr/>
              <a:tblGrid>
                <a:gridCol w="252825">
                  <a:extLst>
                    <a:ext uri="{9D8B030D-6E8A-4147-A177-3AD203B41FA5}">
                      <a16:colId xmlns:a16="http://schemas.microsoft.com/office/drawing/2014/main" val="3622047380"/>
                    </a:ext>
                  </a:extLst>
                </a:gridCol>
                <a:gridCol w="252825">
                  <a:extLst>
                    <a:ext uri="{9D8B030D-6E8A-4147-A177-3AD203B41FA5}">
                      <a16:colId xmlns:a16="http://schemas.microsoft.com/office/drawing/2014/main" val="2546739962"/>
                    </a:ext>
                  </a:extLst>
                </a:gridCol>
                <a:gridCol w="252825">
                  <a:extLst>
                    <a:ext uri="{9D8B030D-6E8A-4147-A177-3AD203B41FA5}">
                      <a16:colId xmlns:a16="http://schemas.microsoft.com/office/drawing/2014/main" val="3409645994"/>
                    </a:ext>
                  </a:extLst>
                </a:gridCol>
                <a:gridCol w="2851868">
                  <a:extLst>
                    <a:ext uri="{9D8B030D-6E8A-4147-A177-3AD203B41FA5}">
                      <a16:colId xmlns:a16="http://schemas.microsoft.com/office/drawing/2014/main" val="3761626503"/>
                    </a:ext>
                  </a:extLst>
                </a:gridCol>
                <a:gridCol w="849492">
                  <a:extLst>
                    <a:ext uri="{9D8B030D-6E8A-4147-A177-3AD203B41FA5}">
                      <a16:colId xmlns:a16="http://schemas.microsoft.com/office/drawing/2014/main" val="2173360432"/>
                    </a:ext>
                  </a:extLst>
                </a:gridCol>
                <a:gridCol w="829266">
                  <a:extLst>
                    <a:ext uri="{9D8B030D-6E8A-4147-A177-3AD203B41FA5}">
                      <a16:colId xmlns:a16="http://schemas.microsoft.com/office/drawing/2014/main" val="2895296756"/>
                    </a:ext>
                  </a:extLst>
                </a:gridCol>
                <a:gridCol w="750891">
                  <a:extLst>
                    <a:ext uri="{9D8B030D-6E8A-4147-A177-3AD203B41FA5}">
                      <a16:colId xmlns:a16="http://schemas.microsoft.com/office/drawing/2014/main" val="3114666854"/>
                    </a:ext>
                  </a:extLst>
                </a:gridCol>
                <a:gridCol w="811569">
                  <a:extLst>
                    <a:ext uri="{9D8B030D-6E8A-4147-A177-3AD203B41FA5}">
                      <a16:colId xmlns:a16="http://schemas.microsoft.com/office/drawing/2014/main" val="2789063478"/>
                    </a:ext>
                  </a:extLst>
                </a:gridCol>
                <a:gridCol w="616894">
                  <a:extLst>
                    <a:ext uri="{9D8B030D-6E8A-4147-A177-3AD203B41FA5}">
                      <a16:colId xmlns:a16="http://schemas.microsoft.com/office/drawing/2014/main" val="4092897338"/>
                    </a:ext>
                  </a:extLst>
                </a:gridCol>
                <a:gridCol w="606781">
                  <a:extLst>
                    <a:ext uri="{9D8B030D-6E8A-4147-A177-3AD203B41FA5}">
                      <a16:colId xmlns:a16="http://schemas.microsoft.com/office/drawing/2014/main" val="488623147"/>
                    </a:ext>
                  </a:extLst>
                </a:gridCol>
              </a:tblGrid>
              <a:tr h="148246">
                <a:tc>
                  <a:txBody>
                    <a:bodyPr/>
                    <a:lstStyle/>
                    <a:p>
                      <a:pPr algn="l" fontAlgn="ctr"/>
                      <a:endParaRPr lang="es-CL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984378"/>
                  </a:ext>
                </a:extLst>
              </a:tr>
              <a:tr h="3928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536793"/>
                  </a:ext>
                </a:extLst>
              </a:tr>
              <a:tr h="1556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1.240.967.119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1.240.967.119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188.454.275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756689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1.169.432.222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1.169.432.222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179.382.378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371293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1.056.690.402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1.056.690.402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163.570.114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737524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3.458.449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3.458.449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24.740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349479"/>
                  </a:ext>
                </a:extLst>
              </a:tr>
              <a:tr h="237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Magallanes y de la Antártica Chilena, y Subsidio Isla de Pascua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39.231.665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39.231.665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5.814.262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925626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554.526.554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554.526.554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88.985.396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255247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996676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312.127.313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312.127.313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51.116.400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861961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77.689.137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77.689.137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6.953.917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196065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69.169.722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69.169.722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10.675.399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689524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(E.F. y T.) N° 4, de 2006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318678"/>
                  </a:ext>
                </a:extLst>
              </a:tr>
              <a:tr h="237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477.542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477.542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921171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868686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15.812.264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489016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15.812.264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24175"/>
                  </a:ext>
                </a:extLst>
              </a:tr>
              <a:tr h="12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9.071.897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20740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9.071.897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66583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8.532.169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352426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3.074.546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3.074.546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274.805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078259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264.923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379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19855"/>
            <a:ext cx="810460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83399"/>
            <a:ext cx="8104606" cy="3297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3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BD9E3CC-1108-4829-8533-3CFF58DA12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067749"/>
              </p:ext>
            </p:extLst>
          </p:nvPr>
        </p:nvGraphicFramePr>
        <p:xfrm>
          <a:off x="499842" y="1703666"/>
          <a:ext cx="8144317" cy="4145956"/>
        </p:xfrm>
        <a:graphic>
          <a:graphicData uri="http://schemas.openxmlformats.org/drawingml/2006/table">
            <a:tbl>
              <a:tblPr/>
              <a:tblGrid>
                <a:gridCol w="244061">
                  <a:extLst>
                    <a:ext uri="{9D8B030D-6E8A-4147-A177-3AD203B41FA5}">
                      <a16:colId xmlns:a16="http://schemas.microsoft.com/office/drawing/2014/main" val="2426302315"/>
                    </a:ext>
                  </a:extLst>
                </a:gridCol>
                <a:gridCol w="244061">
                  <a:extLst>
                    <a:ext uri="{9D8B030D-6E8A-4147-A177-3AD203B41FA5}">
                      <a16:colId xmlns:a16="http://schemas.microsoft.com/office/drawing/2014/main" val="60579021"/>
                    </a:ext>
                  </a:extLst>
                </a:gridCol>
                <a:gridCol w="244061">
                  <a:extLst>
                    <a:ext uri="{9D8B030D-6E8A-4147-A177-3AD203B41FA5}">
                      <a16:colId xmlns:a16="http://schemas.microsoft.com/office/drawing/2014/main" val="1493050729"/>
                    </a:ext>
                  </a:extLst>
                </a:gridCol>
                <a:gridCol w="2753008">
                  <a:extLst>
                    <a:ext uri="{9D8B030D-6E8A-4147-A177-3AD203B41FA5}">
                      <a16:colId xmlns:a16="http://schemas.microsoft.com/office/drawing/2014/main" val="2051759712"/>
                    </a:ext>
                  </a:extLst>
                </a:gridCol>
                <a:gridCol w="724860">
                  <a:extLst>
                    <a:ext uri="{9D8B030D-6E8A-4147-A177-3AD203B41FA5}">
                      <a16:colId xmlns:a16="http://schemas.microsoft.com/office/drawing/2014/main" val="2955245938"/>
                    </a:ext>
                  </a:extLst>
                </a:gridCol>
                <a:gridCol w="761471">
                  <a:extLst>
                    <a:ext uri="{9D8B030D-6E8A-4147-A177-3AD203B41FA5}">
                      <a16:colId xmlns:a16="http://schemas.microsoft.com/office/drawing/2014/main" val="4256552807"/>
                    </a:ext>
                  </a:extLst>
                </a:gridCol>
                <a:gridCol w="761471">
                  <a:extLst>
                    <a:ext uri="{9D8B030D-6E8A-4147-A177-3AD203B41FA5}">
                      <a16:colId xmlns:a16="http://schemas.microsoft.com/office/drawing/2014/main" val="3450685705"/>
                    </a:ext>
                  </a:extLst>
                </a:gridCol>
                <a:gridCol w="790758">
                  <a:extLst>
                    <a:ext uri="{9D8B030D-6E8A-4147-A177-3AD203B41FA5}">
                      <a16:colId xmlns:a16="http://schemas.microsoft.com/office/drawing/2014/main" val="2652901901"/>
                    </a:ext>
                  </a:extLst>
                </a:gridCol>
                <a:gridCol w="839570">
                  <a:extLst>
                    <a:ext uri="{9D8B030D-6E8A-4147-A177-3AD203B41FA5}">
                      <a16:colId xmlns:a16="http://schemas.microsoft.com/office/drawing/2014/main" val="3042460526"/>
                    </a:ext>
                  </a:extLst>
                </a:gridCol>
                <a:gridCol w="780996">
                  <a:extLst>
                    <a:ext uri="{9D8B030D-6E8A-4147-A177-3AD203B41FA5}">
                      <a16:colId xmlns:a16="http://schemas.microsoft.com/office/drawing/2014/main" val="3692879492"/>
                    </a:ext>
                  </a:extLst>
                </a:gridCol>
              </a:tblGrid>
              <a:tr h="141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735981"/>
                  </a:ext>
                </a:extLst>
              </a:tr>
              <a:tr h="347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278131"/>
                  </a:ext>
                </a:extLst>
              </a:tr>
              <a:tr h="1489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4.536.192.577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4.533.823.021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-2.369.556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2.564.721.396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89820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129.904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129.904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17.263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79259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47.000.097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66364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109.855.181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109.855.181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19.696.748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27687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51.498.737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51.498.737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9.999.784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56412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10.567.800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10.567.800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1.901.034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30337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47.788.644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47.788.644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7.795.930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67847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27.303.349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02609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27.303.349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64345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02701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94345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2.922.324.339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2.919.954.783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-2.369.556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102.424.551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39614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67.966.909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67.966.909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3.284.940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31294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2.065.443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2.065.443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425.758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31454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6.156.000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6.156.000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1.346.805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523774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Bienes Confiscados Ley N° 19.568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234.131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234.131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91493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11.294.342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11.294.342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1.870.235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174789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20.850.730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20.850.730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-1.576.517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25234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015446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8.877.695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8.877.695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1036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10.709.310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10.709.310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48421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7.779.248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7.779.248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1.218.659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07175"/>
                  </a:ext>
                </a:extLst>
              </a:tr>
              <a:tr h="141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445.200.596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445.200.596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160.575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821302"/>
                  </a:ext>
                </a:extLst>
              </a:tr>
              <a:tr h="127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30.587.662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30.587.662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195587"/>
                  </a:ext>
                </a:extLst>
              </a:tr>
              <a:tr h="141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446.614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446.614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160.575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417573"/>
                  </a:ext>
                </a:extLst>
              </a:tr>
              <a:tr h="141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414.166.320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414.166.320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880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127" y="669976"/>
            <a:ext cx="81116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6710" y="1338877"/>
            <a:ext cx="8124164" cy="2893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3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997074F-73E9-41FC-9909-8F8E490F57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906145"/>
              </p:ext>
            </p:extLst>
          </p:nvPr>
        </p:nvGraphicFramePr>
        <p:xfrm>
          <a:off x="496710" y="1686689"/>
          <a:ext cx="8112121" cy="4347583"/>
        </p:xfrm>
        <a:graphic>
          <a:graphicData uri="http://schemas.openxmlformats.org/drawingml/2006/table">
            <a:tbl>
              <a:tblPr/>
              <a:tblGrid>
                <a:gridCol w="243096">
                  <a:extLst>
                    <a:ext uri="{9D8B030D-6E8A-4147-A177-3AD203B41FA5}">
                      <a16:colId xmlns:a16="http://schemas.microsoft.com/office/drawing/2014/main" val="1206784296"/>
                    </a:ext>
                  </a:extLst>
                </a:gridCol>
                <a:gridCol w="243096">
                  <a:extLst>
                    <a:ext uri="{9D8B030D-6E8A-4147-A177-3AD203B41FA5}">
                      <a16:colId xmlns:a16="http://schemas.microsoft.com/office/drawing/2014/main" val="1836881776"/>
                    </a:ext>
                  </a:extLst>
                </a:gridCol>
                <a:gridCol w="243096">
                  <a:extLst>
                    <a:ext uri="{9D8B030D-6E8A-4147-A177-3AD203B41FA5}">
                      <a16:colId xmlns:a16="http://schemas.microsoft.com/office/drawing/2014/main" val="1435401892"/>
                    </a:ext>
                  </a:extLst>
                </a:gridCol>
                <a:gridCol w="2742126">
                  <a:extLst>
                    <a:ext uri="{9D8B030D-6E8A-4147-A177-3AD203B41FA5}">
                      <a16:colId xmlns:a16="http://schemas.microsoft.com/office/drawing/2014/main" val="115966370"/>
                    </a:ext>
                  </a:extLst>
                </a:gridCol>
                <a:gridCol w="721995">
                  <a:extLst>
                    <a:ext uri="{9D8B030D-6E8A-4147-A177-3AD203B41FA5}">
                      <a16:colId xmlns:a16="http://schemas.microsoft.com/office/drawing/2014/main" val="3949500675"/>
                    </a:ext>
                  </a:extLst>
                </a:gridCol>
                <a:gridCol w="758460">
                  <a:extLst>
                    <a:ext uri="{9D8B030D-6E8A-4147-A177-3AD203B41FA5}">
                      <a16:colId xmlns:a16="http://schemas.microsoft.com/office/drawing/2014/main" val="2840376160"/>
                    </a:ext>
                  </a:extLst>
                </a:gridCol>
                <a:gridCol w="758460">
                  <a:extLst>
                    <a:ext uri="{9D8B030D-6E8A-4147-A177-3AD203B41FA5}">
                      <a16:colId xmlns:a16="http://schemas.microsoft.com/office/drawing/2014/main" val="208686570"/>
                    </a:ext>
                  </a:extLst>
                </a:gridCol>
                <a:gridCol w="787632">
                  <a:extLst>
                    <a:ext uri="{9D8B030D-6E8A-4147-A177-3AD203B41FA5}">
                      <a16:colId xmlns:a16="http://schemas.microsoft.com/office/drawing/2014/main" val="1825120522"/>
                    </a:ext>
                  </a:extLst>
                </a:gridCol>
                <a:gridCol w="836251">
                  <a:extLst>
                    <a:ext uri="{9D8B030D-6E8A-4147-A177-3AD203B41FA5}">
                      <a16:colId xmlns:a16="http://schemas.microsoft.com/office/drawing/2014/main" val="3077196300"/>
                    </a:ext>
                  </a:extLst>
                </a:gridCol>
                <a:gridCol w="777909">
                  <a:extLst>
                    <a:ext uri="{9D8B030D-6E8A-4147-A177-3AD203B41FA5}">
                      <a16:colId xmlns:a16="http://schemas.microsoft.com/office/drawing/2014/main" val="1904109419"/>
                    </a:ext>
                  </a:extLst>
                </a:gridCol>
              </a:tblGrid>
              <a:tr h="141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75902"/>
                  </a:ext>
                </a:extLst>
              </a:tr>
              <a:tr h="3404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16626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2.409.156.824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2.406.787.268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-2.369.556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98.759.680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56945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322.701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322.701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29518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1.381.258.785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1.377.507.405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-3.751.380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78.633.635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25876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5.281.722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5.281.722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880.288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53432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51.582.716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51.582.716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1.805.395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623661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5.253.176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5.253.176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265.556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95140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7.402.521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7.402.521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1.096.978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93721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1.268.003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1.268.003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112.612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79383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6.034.232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6.034.232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564.498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68710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-18.166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-18.176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7215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2.270.103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2.270.103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386.120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69157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282.650.264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282.650.264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823122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4.514.400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4.514.400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1.150.919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710477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12.722.400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12.722.400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2.922.712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84801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10.371.962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10.371.962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1.648.658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47815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6.039.417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6.039.417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707.519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88183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de los Derechos de la Niñez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2.684.452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2.684.452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447.408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02198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56755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2.539.940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2.539.940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385030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 Bonificación Adicional Zonas Extremas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858566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Retiro Funcionarios Municipales Ley N° 21.135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8.131.094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81310940,0%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81310940,0%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68072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Agenda Social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626.960.000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626.960.000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22436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219.356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2193560,0%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2193560,0%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17744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219.356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2193560,0%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2193560,0%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58678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12.048.341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60241705,0%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60241705,0%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7552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12.048.341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120483410,0%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120483410,0%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23272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12.048.341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120483410,0%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120483410,0%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99703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71773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692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37008"/>
            <a:ext cx="80826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464" y="1406106"/>
            <a:ext cx="8078770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3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A88309B-2ED7-49A2-8C25-3281E84E22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811715"/>
              </p:ext>
            </p:extLst>
          </p:nvPr>
        </p:nvGraphicFramePr>
        <p:xfrm>
          <a:off x="521766" y="1720917"/>
          <a:ext cx="8082683" cy="3439763"/>
        </p:xfrm>
        <a:graphic>
          <a:graphicData uri="http://schemas.openxmlformats.org/drawingml/2006/table">
            <a:tbl>
              <a:tblPr/>
              <a:tblGrid>
                <a:gridCol w="242214">
                  <a:extLst>
                    <a:ext uri="{9D8B030D-6E8A-4147-A177-3AD203B41FA5}">
                      <a16:colId xmlns:a16="http://schemas.microsoft.com/office/drawing/2014/main" val="625757763"/>
                    </a:ext>
                  </a:extLst>
                </a:gridCol>
                <a:gridCol w="242214">
                  <a:extLst>
                    <a:ext uri="{9D8B030D-6E8A-4147-A177-3AD203B41FA5}">
                      <a16:colId xmlns:a16="http://schemas.microsoft.com/office/drawing/2014/main" val="3956479748"/>
                    </a:ext>
                  </a:extLst>
                </a:gridCol>
                <a:gridCol w="242214">
                  <a:extLst>
                    <a:ext uri="{9D8B030D-6E8A-4147-A177-3AD203B41FA5}">
                      <a16:colId xmlns:a16="http://schemas.microsoft.com/office/drawing/2014/main" val="2916493907"/>
                    </a:ext>
                  </a:extLst>
                </a:gridCol>
                <a:gridCol w="2732174">
                  <a:extLst>
                    <a:ext uri="{9D8B030D-6E8A-4147-A177-3AD203B41FA5}">
                      <a16:colId xmlns:a16="http://schemas.microsoft.com/office/drawing/2014/main" val="1589913069"/>
                    </a:ext>
                  </a:extLst>
                </a:gridCol>
                <a:gridCol w="719375">
                  <a:extLst>
                    <a:ext uri="{9D8B030D-6E8A-4147-A177-3AD203B41FA5}">
                      <a16:colId xmlns:a16="http://schemas.microsoft.com/office/drawing/2014/main" val="1995789326"/>
                    </a:ext>
                  </a:extLst>
                </a:gridCol>
                <a:gridCol w="755708">
                  <a:extLst>
                    <a:ext uri="{9D8B030D-6E8A-4147-A177-3AD203B41FA5}">
                      <a16:colId xmlns:a16="http://schemas.microsoft.com/office/drawing/2014/main" val="98151113"/>
                    </a:ext>
                  </a:extLst>
                </a:gridCol>
                <a:gridCol w="755708">
                  <a:extLst>
                    <a:ext uri="{9D8B030D-6E8A-4147-A177-3AD203B41FA5}">
                      <a16:colId xmlns:a16="http://schemas.microsoft.com/office/drawing/2014/main" val="1818276119"/>
                    </a:ext>
                  </a:extLst>
                </a:gridCol>
                <a:gridCol w="784774">
                  <a:extLst>
                    <a:ext uri="{9D8B030D-6E8A-4147-A177-3AD203B41FA5}">
                      <a16:colId xmlns:a16="http://schemas.microsoft.com/office/drawing/2014/main" val="2073289179"/>
                    </a:ext>
                  </a:extLst>
                </a:gridCol>
                <a:gridCol w="833216">
                  <a:extLst>
                    <a:ext uri="{9D8B030D-6E8A-4147-A177-3AD203B41FA5}">
                      <a16:colId xmlns:a16="http://schemas.microsoft.com/office/drawing/2014/main" val="3257869805"/>
                    </a:ext>
                  </a:extLst>
                </a:gridCol>
                <a:gridCol w="775086">
                  <a:extLst>
                    <a:ext uri="{9D8B030D-6E8A-4147-A177-3AD203B41FA5}">
                      <a16:colId xmlns:a16="http://schemas.microsoft.com/office/drawing/2014/main" val="396390691"/>
                    </a:ext>
                  </a:extLst>
                </a:gridCol>
              </a:tblGrid>
              <a:tr h="141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649786"/>
                  </a:ext>
                </a:extLst>
              </a:tr>
              <a:tr h="3404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34442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258.992.488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258.992.488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2.109.557.698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0848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2.105.153.532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21051535320,0%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21051535320,0%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56380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258.992.468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258.992.468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4.404.166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38496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93456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1.070.691.982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1.070.691.982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293.673.446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40649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02482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27179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1.010.835.499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1.010.835.499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289.435.642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58015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28.241.380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28.241.380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56356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79041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26.047.859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26.047.859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41134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401.929.320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401.929.320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50.989.407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26642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28.264.254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28.264.254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4.041.799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78550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145.837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145.837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55165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355.856.125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355.856.125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102.586.700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39908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107.508.242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107.508.242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107.623.505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91320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6992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16.509.608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16.509.608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49110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36.395.212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36.395.212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24.194.231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683056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D.L. N° 430, de 1992 ( E.F. y T.)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4.929.233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4.929.233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35789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59.856.473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59.856.473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4.237.804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91152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29.525.733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29.525.733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196.006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81620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30.268.228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30.268.228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4.041.798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18181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62.502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62.502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86549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531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1" y="693294"/>
            <a:ext cx="81107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335683"/>
            <a:ext cx="8110753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A5C0D69-C361-43B5-A162-CE61A2D8A3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564107"/>
              </p:ext>
            </p:extLst>
          </p:nvPr>
        </p:nvGraphicFramePr>
        <p:xfrm>
          <a:off x="539545" y="1628800"/>
          <a:ext cx="8110752" cy="3151070"/>
        </p:xfrm>
        <a:graphic>
          <a:graphicData uri="http://schemas.openxmlformats.org/drawingml/2006/table">
            <a:tbl>
              <a:tblPr/>
              <a:tblGrid>
                <a:gridCol w="265231">
                  <a:extLst>
                    <a:ext uri="{9D8B030D-6E8A-4147-A177-3AD203B41FA5}">
                      <a16:colId xmlns:a16="http://schemas.microsoft.com/office/drawing/2014/main" val="957654986"/>
                    </a:ext>
                  </a:extLst>
                </a:gridCol>
                <a:gridCol w="265231">
                  <a:extLst>
                    <a:ext uri="{9D8B030D-6E8A-4147-A177-3AD203B41FA5}">
                      <a16:colId xmlns:a16="http://schemas.microsoft.com/office/drawing/2014/main" val="3378229753"/>
                    </a:ext>
                  </a:extLst>
                </a:gridCol>
                <a:gridCol w="265231">
                  <a:extLst>
                    <a:ext uri="{9D8B030D-6E8A-4147-A177-3AD203B41FA5}">
                      <a16:colId xmlns:a16="http://schemas.microsoft.com/office/drawing/2014/main" val="188477463"/>
                    </a:ext>
                  </a:extLst>
                </a:gridCol>
                <a:gridCol w="2991801">
                  <a:extLst>
                    <a:ext uri="{9D8B030D-6E8A-4147-A177-3AD203B41FA5}">
                      <a16:colId xmlns:a16="http://schemas.microsoft.com/office/drawing/2014/main" val="394835794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679955553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3745299063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1968515569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3674575301"/>
                    </a:ext>
                  </a:extLst>
                </a:gridCol>
                <a:gridCol w="755907">
                  <a:extLst>
                    <a:ext uri="{9D8B030D-6E8A-4147-A177-3AD203B41FA5}">
                      <a16:colId xmlns:a16="http://schemas.microsoft.com/office/drawing/2014/main" val="914266488"/>
                    </a:ext>
                  </a:extLst>
                </a:gridCol>
                <a:gridCol w="724079">
                  <a:extLst>
                    <a:ext uri="{9D8B030D-6E8A-4147-A177-3AD203B41FA5}">
                      <a16:colId xmlns:a16="http://schemas.microsoft.com/office/drawing/2014/main" val="3794042823"/>
                    </a:ext>
                  </a:extLst>
                </a:gridCol>
              </a:tblGrid>
              <a:tr h="123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361159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668179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4.342.467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4.342.477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8.021.493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42441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22629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37589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12675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80199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53995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Ley N° 13.196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18058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7973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84756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97144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31139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2847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4.322.569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4.322.579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8.008.871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61860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3.961.159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3.961.159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7.492.055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88855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361.400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361.410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516.816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36664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09882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848646"/>
                  </a:ext>
                </a:extLst>
              </a:tr>
              <a:tr h="131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2370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07940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39548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441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4837" y="672716"/>
            <a:ext cx="809584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317" y="1263810"/>
            <a:ext cx="8117366" cy="4137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9A30E9F-7A48-4E39-BEB2-6673326181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997111"/>
              </p:ext>
            </p:extLst>
          </p:nvPr>
        </p:nvGraphicFramePr>
        <p:xfrm>
          <a:off x="513317" y="1677512"/>
          <a:ext cx="8117365" cy="4057971"/>
        </p:xfrm>
        <a:graphic>
          <a:graphicData uri="http://schemas.openxmlformats.org/drawingml/2006/table">
            <a:tbl>
              <a:tblPr/>
              <a:tblGrid>
                <a:gridCol w="261935">
                  <a:extLst>
                    <a:ext uri="{9D8B030D-6E8A-4147-A177-3AD203B41FA5}">
                      <a16:colId xmlns:a16="http://schemas.microsoft.com/office/drawing/2014/main" val="1861832877"/>
                    </a:ext>
                  </a:extLst>
                </a:gridCol>
                <a:gridCol w="261935">
                  <a:extLst>
                    <a:ext uri="{9D8B030D-6E8A-4147-A177-3AD203B41FA5}">
                      <a16:colId xmlns:a16="http://schemas.microsoft.com/office/drawing/2014/main" val="405160542"/>
                    </a:ext>
                  </a:extLst>
                </a:gridCol>
                <a:gridCol w="261935">
                  <a:extLst>
                    <a:ext uri="{9D8B030D-6E8A-4147-A177-3AD203B41FA5}">
                      <a16:colId xmlns:a16="http://schemas.microsoft.com/office/drawing/2014/main" val="1191670246"/>
                    </a:ext>
                  </a:extLst>
                </a:gridCol>
                <a:gridCol w="2954626">
                  <a:extLst>
                    <a:ext uri="{9D8B030D-6E8A-4147-A177-3AD203B41FA5}">
                      <a16:colId xmlns:a16="http://schemas.microsoft.com/office/drawing/2014/main" val="471474485"/>
                    </a:ext>
                  </a:extLst>
                </a:gridCol>
                <a:gridCol w="809378">
                  <a:extLst>
                    <a:ext uri="{9D8B030D-6E8A-4147-A177-3AD203B41FA5}">
                      <a16:colId xmlns:a16="http://schemas.microsoft.com/office/drawing/2014/main" val="178721328"/>
                    </a:ext>
                  </a:extLst>
                </a:gridCol>
                <a:gridCol w="701986">
                  <a:extLst>
                    <a:ext uri="{9D8B030D-6E8A-4147-A177-3AD203B41FA5}">
                      <a16:colId xmlns:a16="http://schemas.microsoft.com/office/drawing/2014/main" val="927002826"/>
                    </a:ext>
                  </a:extLst>
                </a:gridCol>
                <a:gridCol w="701986">
                  <a:extLst>
                    <a:ext uri="{9D8B030D-6E8A-4147-A177-3AD203B41FA5}">
                      <a16:colId xmlns:a16="http://schemas.microsoft.com/office/drawing/2014/main" val="2490745777"/>
                    </a:ext>
                  </a:extLst>
                </a:gridCol>
                <a:gridCol w="701986">
                  <a:extLst>
                    <a:ext uri="{9D8B030D-6E8A-4147-A177-3AD203B41FA5}">
                      <a16:colId xmlns:a16="http://schemas.microsoft.com/office/drawing/2014/main" val="3635701438"/>
                    </a:ext>
                  </a:extLst>
                </a:gridCol>
                <a:gridCol w="746515">
                  <a:extLst>
                    <a:ext uri="{9D8B030D-6E8A-4147-A177-3AD203B41FA5}">
                      <a16:colId xmlns:a16="http://schemas.microsoft.com/office/drawing/2014/main" val="3123715283"/>
                    </a:ext>
                  </a:extLst>
                </a:gridCol>
                <a:gridCol w="715083">
                  <a:extLst>
                    <a:ext uri="{9D8B030D-6E8A-4147-A177-3AD203B41FA5}">
                      <a16:colId xmlns:a16="http://schemas.microsoft.com/office/drawing/2014/main" val="322201238"/>
                    </a:ext>
                  </a:extLst>
                </a:gridCol>
              </a:tblGrid>
              <a:tr h="1222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141855"/>
                  </a:ext>
                </a:extLst>
              </a:tr>
              <a:tr h="3744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866476"/>
                  </a:ext>
                </a:extLst>
              </a:tr>
              <a:tr h="1604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901.491.712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42594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34.728.313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166511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120.897.308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120.897.308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21.728.830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42916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114.488.061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114.488.061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21.067.150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962293"/>
                  </a:ext>
                </a:extLst>
              </a:tr>
              <a:tr h="175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111532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378.306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378.306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809405"/>
                  </a:ext>
                </a:extLst>
              </a:tr>
              <a:tr h="160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78288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999646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87.276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435018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124.652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124.652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31499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37.684.917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37.684.917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2.401.033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765128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15.671.383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15.671.383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30483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4.433.883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4.433.883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721.923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30082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692782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09987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354786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442106"/>
                  </a:ext>
                </a:extLst>
              </a:tr>
              <a:tr h="129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112552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118.825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677682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55577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209873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363421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862583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329.941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329.941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27893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1.560.285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1002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859605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3.885.680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3.885.680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45442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193.050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193.050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894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4560</TotalTime>
  <Words>8071</Words>
  <Application>Microsoft Office PowerPoint</Application>
  <PresentationFormat>Presentación en pantalla (4:3)</PresentationFormat>
  <Paragraphs>4421</Paragraphs>
  <Slides>23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6" baseType="lpstr">
      <vt:lpstr>Arial</vt:lpstr>
      <vt:lpstr>Calibri</vt:lpstr>
      <vt:lpstr>2_Tema de Office</vt:lpstr>
      <vt:lpstr>Presentación de PowerPoint</vt:lpstr>
      <vt:lpstr>EJECUCIÓN ACUMULADA DE GASTOS A FEBRERO DE 2020  PARTIDA 50 TESORO PÚBLICO</vt:lpstr>
      <vt:lpstr>EJECUCIÓN ACUMULADA DE GASTOS A FEBRERO DE 2020  PARTIDA 50 RESUMEN POR CAPÍTULOS</vt:lpstr>
      <vt:lpstr>EJECUCIÓN ACUMULADA DE GASTOS A FEBRERO DE 2020  PARTIDA 50. CAPÍTULO 01. PROGRAMA 02:  SUBSIDIOS</vt:lpstr>
      <vt:lpstr>EJECUCIÓN ACUMULADA DE GASTOS A FEBRERO DE 2020  PARTIDA 50. CAPÍTULO 01. PROGRAMA 03:  OPERACIONES COMPLEMENTARIAS</vt:lpstr>
      <vt:lpstr>EJECUCIÓN ACUMULADA DE GASTOS A FEBRERO DE 2020  PARTIDA 50. CAPÍTULO 01. PROGRAMA 03:  OPERACIONES COMPLEMENTARIAS</vt:lpstr>
      <vt:lpstr>EJECUCIÓN ACUMULADA DE GASTOS A FEBRERO DE 2020  PARTIDA 50. CAPÍTULO 01. PROGRAMA 03:  OPERACIONES COMPLEMENTARIAS</vt:lpstr>
      <vt:lpstr>EJECUCIÓN ACUMULADA DE GASTOS A FEBRERO DE 2020  PARTIDA 50. CAPÍTULO 01. PROGRAMA 03:  OPERACIONES COMPLEMENTARIAS</vt:lpstr>
      <vt:lpstr>EJECUCIÓN ACUMULADA DE GASTOS A FEBRERO DE 2020  PARTIDA 50. CAPÍTULO 01. PROGRAMA 04:  SERVICIO DE LA DEUDA PÚBLICA</vt:lpstr>
      <vt:lpstr>EJECUCIÓN ACUMULADA DE GASTOS A FEBRERO DE 2020  PARTIDA 50. CAPÍTULO 01. PROGRAMA 04:  SERVICIO DE LA DEUDA PÚBLICA</vt:lpstr>
      <vt:lpstr>EJECUCIÓN ACUMULADA DE GASTOS A FEBRERO DE 2020  PARTIDA 50. CAPÍTULO 01. PROGRAMA 04:  SERVICIO DE LA DEUDA PÚBLICA</vt:lpstr>
      <vt:lpstr>EJECUCIÓN ACUMULADA DE GASTOS A FEBRERO DE 2020  PARTIDA 50. CAPÍTULO 01. PROGRAMA 04:  SERVICIO DE LA DEUDA PÚBLICA</vt:lpstr>
      <vt:lpstr>EJECUCIÓN ACUMULADA DE GASTOS A FEBRERO DE 2020  PARTIDA 50. CAPÍTULO 01. PROGRAMA 05:  APORTE FISCAL LIBRE</vt:lpstr>
      <vt:lpstr>EJECUCIÓN ACUMULADA DE GASTOS A FEBRERO DE 2020  PARTIDA 50. CAPÍTULO 01. PROGRAMA 05:  APORTE FISCAL LIBRE</vt:lpstr>
      <vt:lpstr>EJECUCIÓN ACUMULADA DE GASTOS A FEBRERO DE 2020  PARTIDA 50. CAPÍTULO 01. PROGRAMA 05:  APORTE FISCAL LIBRE</vt:lpstr>
      <vt:lpstr>EJECUCIÓN ACUMULADA DE GASTOS A FEBRERO DE 2020  PARTIDA 50. CAPÍTULO 01. PROGRAMA 06:  FONDO DE RESERVA DE PENSIONES</vt:lpstr>
      <vt:lpstr>EJECUCIÓN ACUMULADA DE GASTOS A FEBRERO DE 2020  PARTIDA 50. CAPÍTULO 01. PROGRAMA 07:  FONDO DE ESTABILIZACIÓN ECONÓMICA Y SOCIAL</vt:lpstr>
      <vt:lpstr>EJECUCIÓN ACUMULADA DE GASTOS A FEBRERO DE 2020  PARTIDA 50. CAPÍTULO 01. PROGRAMA 08:  FONDO PARA LA EDUCACIÓN</vt:lpstr>
      <vt:lpstr>EJECUCIÓN ACUMULADA DE GASTOS A FEBRERO DE 2020  PARTIDA 50. CAPÍTULO 01. PROGRAMA 09:  FONDO DE APOYO REGIONAL</vt:lpstr>
      <vt:lpstr>EJECUCIÓN ACUMULADA DE GASTOS A FEBRERO DE 2020  PARTIDA 50. CAPÍTULO 01. PROGRAMA 10:  FONDO PARA DIAGNÓSTICOS Y TRATAMIENTOS DE ALTO COSTO</vt:lpstr>
      <vt:lpstr>EJECUCIÓN ACUMULADA DE GASTOS A FEBRERO DE 2020  PARTIDA 50. CAPÍTULO 01. PROGRAMA 12:  FONDO DE CONTINGENCIA ESTRATÉGICO</vt:lpstr>
      <vt:lpstr>EJECUCIÓN ACUMULADA DE GASTOS A FEBRERO DE 2020  PARTIDA 50. CAPÍTULO 01. PROGRAMA 13:  FINANCIAMIENTO GOBIERNOS REGIONALES </vt:lpstr>
      <vt:lpstr>EJECUCIÓN ACUMULADA DE GASTOS A FEBRERO DE 2020  PARTIDA 50. CAPÍTULO 01. PROGRAMA 13:  FINANCIAMIENTO GOBIERNOS REGIONALES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326</cp:revision>
  <cp:lastPrinted>2019-10-22T12:56:39Z</cp:lastPrinted>
  <dcterms:created xsi:type="dcterms:W3CDTF">2016-06-23T13:38:47Z</dcterms:created>
  <dcterms:modified xsi:type="dcterms:W3CDTF">2020-07-13T02:25:06Z</dcterms:modified>
</cp:coreProperties>
</file>