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11560" y="1988840"/>
            <a:ext cx="7992888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4ED9E3-EBFE-476D-9301-4B51361C9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23619"/>
              </p:ext>
            </p:extLst>
          </p:nvPr>
        </p:nvGraphicFramePr>
        <p:xfrm>
          <a:off x="537542" y="1654932"/>
          <a:ext cx="8066902" cy="4367383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4025596535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323805780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480259763"/>
                    </a:ext>
                  </a:extLst>
                </a:gridCol>
                <a:gridCol w="2936261">
                  <a:extLst>
                    <a:ext uri="{9D8B030D-6E8A-4147-A177-3AD203B41FA5}">
                      <a16:colId xmlns:a16="http://schemas.microsoft.com/office/drawing/2014/main" val="3255635078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3509747163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192559300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742463606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895744097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3682521712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3638156873"/>
                    </a:ext>
                  </a:extLst>
                </a:gridCol>
              </a:tblGrid>
              <a:tr h="1176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989594"/>
                  </a:ext>
                </a:extLst>
              </a:tr>
              <a:tr h="3529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417999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9.667.440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1492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2.504.190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651504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6.752.695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93975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96798"/>
                  </a:ext>
                </a:extLst>
              </a:tr>
              <a:tr h="132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922145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8767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011098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3406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701.253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593190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175.510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474409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78015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77420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40836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2693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2604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66834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995339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02218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09644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013286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27139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261573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2171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12974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98209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137.866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74637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35472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307.391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49794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024220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33089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16539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76084"/>
                  </a:ext>
                </a:extLst>
              </a:tr>
              <a:tr h="11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177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F760C5-2613-44AC-82C3-C621D6B99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380"/>
              </p:ext>
            </p:extLst>
          </p:nvPr>
        </p:nvGraphicFramePr>
        <p:xfrm>
          <a:off x="558352" y="1814442"/>
          <a:ext cx="7989515" cy="2200933"/>
        </p:xfrm>
        <a:graphic>
          <a:graphicData uri="http://schemas.openxmlformats.org/drawingml/2006/table">
            <a:tbl>
              <a:tblPr/>
              <a:tblGrid>
                <a:gridCol w="257810">
                  <a:extLst>
                    <a:ext uri="{9D8B030D-6E8A-4147-A177-3AD203B41FA5}">
                      <a16:colId xmlns:a16="http://schemas.microsoft.com/office/drawing/2014/main" val="1784759777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832276169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3041305037"/>
                    </a:ext>
                  </a:extLst>
                </a:gridCol>
                <a:gridCol w="2908090">
                  <a:extLst>
                    <a:ext uri="{9D8B030D-6E8A-4147-A177-3AD203B41FA5}">
                      <a16:colId xmlns:a16="http://schemas.microsoft.com/office/drawing/2014/main" val="1416359990"/>
                    </a:ext>
                  </a:extLst>
                </a:gridCol>
                <a:gridCol w="796631">
                  <a:extLst>
                    <a:ext uri="{9D8B030D-6E8A-4147-A177-3AD203B41FA5}">
                      <a16:colId xmlns:a16="http://schemas.microsoft.com/office/drawing/2014/main" val="3323082926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097686942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3280188002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2422028621"/>
                    </a:ext>
                  </a:extLst>
                </a:gridCol>
                <a:gridCol w="734757">
                  <a:extLst>
                    <a:ext uri="{9D8B030D-6E8A-4147-A177-3AD203B41FA5}">
                      <a16:colId xmlns:a16="http://schemas.microsoft.com/office/drawing/2014/main" val="2664243096"/>
                    </a:ext>
                  </a:extLst>
                </a:gridCol>
                <a:gridCol w="703820">
                  <a:extLst>
                    <a:ext uri="{9D8B030D-6E8A-4147-A177-3AD203B41FA5}">
                      <a16:colId xmlns:a16="http://schemas.microsoft.com/office/drawing/2014/main" val="3280816445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56806"/>
                  </a:ext>
                </a:extLst>
              </a:tr>
              <a:tr h="3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6111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0334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7115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90629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867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4673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3379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385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866.763.399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62482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615.262.043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5892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0317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241.037.635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83237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10.463.214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16607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0570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16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A3EF7C-A46D-41F0-872C-A19001CF7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41732"/>
              </p:ext>
            </p:extLst>
          </p:nvPr>
        </p:nvGraphicFramePr>
        <p:xfrm>
          <a:off x="546854" y="1778157"/>
          <a:ext cx="8032704" cy="1579406"/>
        </p:xfrm>
        <a:graphic>
          <a:graphicData uri="http://schemas.openxmlformats.org/drawingml/2006/table">
            <a:tbl>
              <a:tblPr/>
              <a:tblGrid>
                <a:gridCol w="262678">
                  <a:extLst>
                    <a:ext uri="{9D8B030D-6E8A-4147-A177-3AD203B41FA5}">
                      <a16:colId xmlns:a16="http://schemas.microsoft.com/office/drawing/2014/main" val="3888606604"/>
                    </a:ext>
                  </a:extLst>
                </a:gridCol>
                <a:gridCol w="262678">
                  <a:extLst>
                    <a:ext uri="{9D8B030D-6E8A-4147-A177-3AD203B41FA5}">
                      <a16:colId xmlns:a16="http://schemas.microsoft.com/office/drawing/2014/main" val="4035007452"/>
                    </a:ext>
                  </a:extLst>
                </a:gridCol>
                <a:gridCol w="262678">
                  <a:extLst>
                    <a:ext uri="{9D8B030D-6E8A-4147-A177-3AD203B41FA5}">
                      <a16:colId xmlns:a16="http://schemas.microsoft.com/office/drawing/2014/main" val="2754401264"/>
                    </a:ext>
                  </a:extLst>
                </a:gridCol>
                <a:gridCol w="2963013">
                  <a:extLst>
                    <a:ext uri="{9D8B030D-6E8A-4147-A177-3AD203B41FA5}">
                      <a16:colId xmlns:a16="http://schemas.microsoft.com/office/drawing/2014/main" val="1656028639"/>
                    </a:ext>
                  </a:extLst>
                </a:gridCol>
                <a:gridCol w="703978">
                  <a:extLst>
                    <a:ext uri="{9D8B030D-6E8A-4147-A177-3AD203B41FA5}">
                      <a16:colId xmlns:a16="http://schemas.microsoft.com/office/drawing/2014/main" val="1108342970"/>
                    </a:ext>
                  </a:extLst>
                </a:gridCol>
                <a:gridCol w="703978">
                  <a:extLst>
                    <a:ext uri="{9D8B030D-6E8A-4147-A177-3AD203B41FA5}">
                      <a16:colId xmlns:a16="http://schemas.microsoft.com/office/drawing/2014/main" val="4074312636"/>
                    </a:ext>
                  </a:extLst>
                </a:gridCol>
                <a:gridCol w="703978">
                  <a:extLst>
                    <a:ext uri="{9D8B030D-6E8A-4147-A177-3AD203B41FA5}">
                      <a16:colId xmlns:a16="http://schemas.microsoft.com/office/drawing/2014/main" val="870604520"/>
                    </a:ext>
                  </a:extLst>
                </a:gridCol>
                <a:gridCol w="703978">
                  <a:extLst>
                    <a:ext uri="{9D8B030D-6E8A-4147-A177-3AD203B41FA5}">
                      <a16:colId xmlns:a16="http://schemas.microsoft.com/office/drawing/2014/main" val="1865243508"/>
                    </a:ext>
                  </a:extLst>
                </a:gridCol>
                <a:gridCol w="748633">
                  <a:extLst>
                    <a:ext uri="{9D8B030D-6E8A-4147-A177-3AD203B41FA5}">
                      <a16:colId xmlns:a16="http://schemas.microsoft.com/office/drawing/2014/main" val="1573205256"/>
                    </a:ext>
                  </a:extLst>
                </a:gridCol>
                <a:gridCol w="717112">
                  <a:extLst>
                    <a:ext uri="{9D8B030D-6E8A-4147-A177-3AD203B41FA5}">
                      <a16:colId xmlns:a16="http://schemas.microsoft.com/office/drawing/2014/main" val="1246015385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68302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7731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4163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728.605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6487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28743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571.056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461563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740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4175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528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845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CB5C90-42F8-441A-B3FD-A04AC3972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916436"/>
              </p:ext>
            </p:extLst>
          </p:nvPr>
        </p:nvGraphicFramePr>
        <p:xfrm>
          <a:off x="536798" y="1787680"/>
          <a:ext cx="8070402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3888870184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245794420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800148897"/>
                    </a:ext>
                  </a:extLst>
                </a:gridCol>
                <a:gridCol w="2984015">
                  <a:extLst>
                    <a:ext uri="{9D8B030D-6E8A-4147-A177-3AD203B41FA5}">
                      <a16:colId xmlns:a16="http://schemas.microsoft.com/office/drawing/2014/main" val="1539125264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559173464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577797176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715725785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14364581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2559918998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3767187179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3008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284801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40.722.780.421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193.777.549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5.463.929.542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34714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40.722.780.421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193.777.549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5.463.929.542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41413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18.536.395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3.002.545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53616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128.961.658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19.368.811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90126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76.493.178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3475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10.463.011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38050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2.538.345.932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143.990.361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318.552.707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6558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89.088.935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7.440.507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06128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309.710.525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51.962.460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5079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67.966.474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69764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1.560.592.059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0412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142.221.926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3271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215.969.085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607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67.012.531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2432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566.100.836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2.291.945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61.226.148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00926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962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F4EF28E-3DA3-49BB-91D7-41692E108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767290"/>
              </p:ext>
            </p:extLst>
          </p:nvPr>
        </p:nvGraphicFramePr>
        <p:xfrm>
          <a:off x="537920" y="1698037"/>
          <a:ext cx="8068159" cy="3071981"/>
        </p:xfrm>
        <a:graphic>
          <a:graphicData uri="http://schemas.openxmlformats.org/drawingml/2006/table">
            <a:tbl>
              <a:tblPr/>
              <a:tblGrid>
                <a:gridCol w="312922">
                  <a:extLst>
                    <a:ext uri="{9D8B030D-6E8A-4147-A177-3AD203B41FA5}">
                      <a16:colId xmlns:a16="http://schemas.microsoft.com/office/drawing/2014/main" val="3947750105"/>
                    </a:ext>
                  </a:extLst>
                </a:gridCol>
                <a:gridCol w="260768">
                  <a:extLst>
                    <a:ext uri="{9D8B030D-6E8A-4147-A177-3AD203B41FA5}">
                      <a16:colId xmlns:a16="http://schemas.microsoft.com/office/drawing/2014/main" val="1486760127"/>
                    </a:ext>
                  </a:extLst>
                </a:gridCol>
                <a:gridCol w="292038">
                  <a:extLst>
                    <a:ext uri="{9D8B030D-6E8A-4147-A177-3AD203B41FA5}">
                      <a16:colId xmlns:a16="http://schemas.microsoft.com/office/drawing/2014/main" val="2292442699"/>
                    </a:ext>
                  </a:extLst>
                </a:gridCol>
                <a:gridCol w="2951915">
                  <a:extLst>
                    <a:ext uri="{9D8B030D-6E8A-4147-A177-3AD203B41FA5}">
                      <a16:colId xmlns:a16="http://schemas.microsoft.com/office/drawing/2014/main" val="3815858901"/>
                    </a:ext>
                  </a:extLst>
                </a:gridCol>
                <a:gridCol w="698858">
                  <a:extLst>
                    <a:ext uri="{9D8B030D-6E8A-4147-A177-3AD203B41FA5}">
                      <a16:colId xmlns:a16="http://schemas.microsoft.com/office/drawing/2014/main" val="2365621896"/>
                    </a:ext>
                  </a:extLst>
                </a:gridCol>
                <a:gridCol w="698858">
                  <a:extLst>
                    <a:ext uri="{9D8B030D-6E8A-4147-A177-3AD203B41FA5}">
                      <a16:colId xmlns:a16="http://schemas.microsoft.com/office/drawing/2014/main" val="996772799"/>
                    </a:ext>
                  </a:extLst>
                </a:gridCol>
                <a:gridCol w="698858">
                  <a:extLst>
                    <a:ext uri="{9D8B030D-6E8A-4147-A177-3AD203B41FA5}">
                      <a16:colId xmlns:a16="http://schemas.microsoft.com/office/drawing/2014/main" val="1238483887"/>
                    </a:ext>
                  </a:extLst>
                </a:gridCol>
                <a:gridCol w="698858">
                  <a:extLst>
                    <a:ext uri="{9D8B030D-6E8A-4147-A177-3AD203B41FA5}">
                      <a16:colId xmlns:a16="http://schemas.microsoft.com/office/drawing/2014/main" val="979569403"/>
                    </a:ext>
                  </a:extLst>
                </a:gridCol>
                <a:gridCol w="743188">
                  <a:extLst>
                    <a:ext uri="{9D8B030D-6E8A-4147-A177-3AD203B41FA5}">
                      <a16:colId xmlns:a16="http://schemas.microsoft.com/office/drawing/2014/main" val="831346912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2262555887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382658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17672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7.044.627.753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1.309.008.685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84549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904.274.490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17286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4.673.936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4211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257.447.081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2564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104.393.076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05378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3.235.993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01824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97.102.829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02658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1.828.002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46803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26.996.401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0055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6.506.445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8908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7.221.914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150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128.873.490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6.942.297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34248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19.292.514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74837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6.131.545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6327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28.561.008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030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4637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560.171.266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75.621.712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36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DB8974-430E-41EE-AFF6-105410E36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800687"/>
              </p:ext>
            </p:extLst>
          </p:nvPr>
        </p:nvGraphicFramePr>
        <p:xfrm>
          <a:off x="524488" y="1770823"/>
          <a:ext cx="8079959" cy="2113137"/>
        </p:xfrm>
        <a:graphic>
          <a:graphicData uri="http://schemas.openxmlformats.org/drawingml/2006/table">
            <a:tbl>
              <a:tblPr/>
              <a:tblGrid>
                <a:gridCol w="310523">
                  <a:extLst>
                    <a:ext uri="{9D8B030D-6E8A-4147-A177-3AD203B41FA5}">
                      <a16:colId xmlns:a16="http://schemas.microsoft.com/office/drawing/2014/main" val="2746164876"/>
                    </a:ext>
                  </a:extLst>
                </a:gridCol>
                <a:gridCol w="295090">
                  <a:extLst>
                    <a:ext uri="{9D8B030D-6E8A-4147-A177-3AD203B41FA5}">
                      <a16:colId xmlns:a16="http://schemas.microsoft.com/office/drawing/2014/main" val="460630923"/>
                    </a:ext>
                  </a:extLst>
                </a:gridCol>
                <a:gridCol w="295090">
                  <a:extLst>
                    <a:ext uri="{9D8B030D-6E8A-4147-A177-3AD203B41FA5}">
                      <a16:colId xmlns:a16="http://schemas.microsoft.com/office/drawing/2014/main" val="601957832"/>
                    </a:ext>
                  </a:extLst>
                </a:gridCol>
                <a:gridCol w="2872412">
                  <a:extLst>
                    <a:ext uri="{9D8B030D-6E8A-4147-A177-3AD203B41FA5}">
                      <a16:colId xmlns:a16="http://schemas.microsoft.com/office/drawing/2014/main" val="1376991113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65751927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3825941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830592545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454569150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2637764676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383655448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16725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0740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7661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10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9824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991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7556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2454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240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229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5019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474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676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94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2020 de Fondo FRP en millones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5D2DB8-4263-424A-AA95-20112C9C4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54158"/>
              </p:ext>
            </p:extLst>
          </p:nvPr>
        </p:nvGraphicFramePr>
        <p:xfrm>
          <a:off x="548519" y="4231244"/>
          <a:ext cx="8095416" cy="1550844"/>
        </p:xfrm>
        <a:graphic>
          <a:graphicData uri="http://schemas.openxmlformats.org/drawingml/2006/table">
            <a:tbl>
              <a:tblPr/>
              <a:tblGrid>
                <a:gridCol w="266648">
                  <a:extLst>
                    <a:ext uri="{9D8B030D-6E8A-4147-A177-3AD203B41FA5}">
                      <a16:colId xmlns:a16="http://schemas.microsoft.com/office/drawing/2014/main" val="1228919895"/>
                    </a:ext>
                  </a:extLst>
                </a:gridCol>
                <a:gridCol w="266648">
                  <a:extLst>
                    <a:ext uri="{9D8B030D-6E8A-4147-A177-3AD203B41FA5}">
                      <a16:colId xmlns:a16="http://schemas.microsoft.com/office/drawing/2014/main" val="755258979"/>
                    </a:ext>
                  </a:extLst>
                </a:gridCol>
                <a:gridCol w="266648">
                  <a:extLst>
                    <a:ext uri="{9D8B030D-6E8A-4147-A177-3AD203B41FA5}">
                      <a16:colId xmlns:a16="http://schemas.microsoft.com/office/drawing/2014/main" val="3640005751"/>
                    </a:ext>
                  </a:extLst>
                </a:gridCol>
                <a:gridCol w="3007782">
                  <a:extLst>
                    <a:ext uri="{9D8B030D-6E8A-4147-A177-3AD203B41FA5}">
                      <a16:colId xmlns:a16="http://schemas.microsoft.com/office/drawing/2014/main" val="2145762325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2974266678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3595615084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1027488666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3819810109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697766762"/>
                    </a:ext>
                  </a:extLst>
                </a:gridCol>
                <a:gridCol w="714615">
                  <a:extLst>
                    <a:ext uri="{9D8B030D-6E8A-4147-A177-3AD203B41FA5}">
                      <a16:colId xmlns:a16="http://schemas.microsoft.com/office/drawing/2014/main" val="25129853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788057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77536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600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22346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6688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3905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45081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78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29127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27854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D28CB44-12BF-4308-94C1-830C87C5E6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634781"/>
              </p:ext>
            </p:extLst>
          </p:nvPr>
        </p:nvGraphicFramePr>
        <p:xfrm>
          <a:off x="2355850" y="191012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6891131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94282522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febrero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07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367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8369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1.955,19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564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651,72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8384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-38,31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448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10.630,22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226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989051-860D-499D-8ACB-57C72DEE3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30405"/>
              </p:ext>
            </p:extLst>
          </p:nvPr>
        </p:nvGraphicFramePr>
        <p:xfrm>
          <a:off x="539552" y="4056976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1145586623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727674053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145675261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1480177070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581194751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855033758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790564255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191335956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4188686344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173334451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63428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85935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1603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273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444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387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6096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0964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1144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157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361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3274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04473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0B7EF15-C563-468B-BC51-E0E8B1BBB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24134"/>
              </p:ext>
            </p:extLst>
          </p:nvPr>
        </p:nvGraphicFramePr>
        <p:xfrm>
          <a:off x="2411760" y="1965577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7838657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23932075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febrero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130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445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-13.958,27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4985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3.234,40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0363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1.381,35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9888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-26,98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9206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12.396,21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3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17092" y="1412776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21582E-0B73-45B6-B4BE-4C5FF6E9F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073943"/>
              </p:ext>
            </p:extLst>
          </p:nvPr>
        </p:nvGraphicFramePr>
        <p:xfrm>
          <a:off x="510458" y="1761104"/>
          <a:ext cx="8087648" cy="1540695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2283156175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027813080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4226741870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3419398963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206761025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623429176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948001326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972322961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3858345288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330561462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1013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33914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453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7973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340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4799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712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140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9084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94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50759B-2BFE-4EA4-81BD-EBAD89F20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63868"/>
              </p:ext>
            </p:extLst>
          </p:nvPr>
        </p:nvGraphicFramePr>
        <p:xfrm>
          <a:off x="554491" y="1658585"/>
          <a:ext cx="8013573" cy="150789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310325296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359132837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984642288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3558082542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046573615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455651269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326797576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257640587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734808348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1711522689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196735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58002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298.393.197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5075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195.806.498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48551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195.806.498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7424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102.586.699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1359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102.586.699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3503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4302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102.586.699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49516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8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510347-5FE4-4D24-AF52-23FCDDCFC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968135"/>
              </p:ext>
            </p:extLst>
          </p:nvPr>
        </p:nvGraphicFramePr>
        <p:xfrm>
          <a:off x="559889" y="1730522"/>
          <a:ext cx="8013576" cy="2087651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847735483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2701335041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766858352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2557586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261826175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40546999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4092582357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241913852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25681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96509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49.863.409.371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191.423.873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9.444.984.630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15657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56126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47.000.097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6354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4.337.676.318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-2.353.676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314.579.558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20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12.048.341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60241705,0%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60241705,0%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34740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40.722.780.421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193.777.549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5.463.929.542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93969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34.728.313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059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2.458.858.491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21479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247.059.626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49979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866.763.399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55998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97306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181688-0667-4E8D-82E8-5AC3F583C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823308"/>
              </p:ext>
            </p:extLst>
          </p:nvPr>
        </p:nvGraphicFramePr>
        <p:xfrm>
          <a:off x="564516" y="4563160"/>
          <a:ext cx="8008948" cy="1646359"/>
        </p:xfrm>
        <a:graphic>
          <a:graphicData uri="http://schemas.openxmlformats.org/drawingml/2006/table">
            <a:tbl>
              <a:tblPr/>
              <a:tblGrid>
                <a:gridCol w="287265">
                  <a:extLst>
                    <a:ext uri="{9D8B030D-6E8A-4147-A177-3AD203B41FA5}">
                      <a16:colId xmlns:a16="http://schemas.microsoft.com/office/drawing/2014/main" val="760181437"/>
                    </a:ext>
                  </a:extLst>
                </a:gridCol>
                <a:gridCol w="3240349">
                  <a:extLst>
                    <a:ext uri="{9D8B030D-6E8A-4147-A177-3AD203B41FA5}">
                      <a16:colId xmlns:a16="http://schemas.microsoft.com/office/drawing/2014/main" val="2830177260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3415057689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2427904076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3396271360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1913747411"/>
                    </a:ext>
                  </a:extLst>
                </a:gridCol>
                <a:gridCol w="700927">
                  <a:extLst>
                    <a:ext uri="{9D8B030D-6E8A-4147-A177-3AD203B41FA5}">
                      <a16:colId xmlns:a16="http://schemas.microsoft.com/office/drawing/2014/main" val="3390538409"/>
                    </a:ext>
                  </a:extLst>
                </a:gridCol>
                <a:gridCol w="700927">
                  <a:extLst>
                    <a:ext uri="{9D8B030D-6E8A-4147-A177-3AD203B41FA5}">
                      <a16:colId xmlns:a16="http://schemas.microsoft.com/office/drawing/2014/main" val="1524169200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058446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1460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9.094.190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6322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9616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44301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22464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8515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8.281.464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4970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728.605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3600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1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307" y="16108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41C58B-3B6A-462F-90C3-A926E5B2F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79082"/>
              </p:ext>
            </p:extLst>
          </p:nvPr>
        </p:nvGraphicFramePr>
        <p:xfrm>
          <a:off x="512684" y="1970875"/>
          <a:ext cx="7972477" cy="143230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9678776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024336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506900461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8246353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92905729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49623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883824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993912049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896816368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417279762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67656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3551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166.624.800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536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13.130.505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50904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13.130.505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52718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13.130.505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324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153.494.295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7196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153.494.295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95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0976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853607"/>
              </p:ext>
            </p:extLst>
          </p:nvPr>
        </p:nvGraphicFramePr>
        <p:xfrm>
          <a:off x="544296" y="1899567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56" y="13719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958CA12-03A6-4792-A816-045DA54ED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50211"/>
              </p:ext>
            </p:extLst>
          </p:nvPr>
        </p:nvGraphicFramePr>
        <p:xfrm>
          <a:off x="517910" y="1749199"/>
          <a:ext cx="7972476" cy="4625913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99627957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4184736905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732629064"/>
                    </a:ext>
                  </a:extLst>
                </a:gridCol>
                <a:gridCol w="2969930">
                  <a:extLst>
                    <a:ext uri="{9D8B030D-6E8A-4147-A177-3AD203B41FA5}">
                      <a16:colId xmlns:a16="http://schemas.microsoft.com/office/drawing/2014/main" val="211991921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26183543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38951451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98418892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910247953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745025636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2179448578"/>
                    </a:ext>
                  </a:extLst>
                </a:gridCol>
              </a:tblGrid>
              <a:tr h="105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306685"/>
                  </a:ext>
                </a:extLst>
              </a:tr>
              <a:tr h="258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58258"/>
                  </a:ext>
                </a:extLst>
              </a:tr>
              <a:tr h="110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1.037.930.094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202.402.642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56449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162.132.153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19.642.124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407667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162.132.153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19.642.124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429671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658.573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771191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4.551.252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655.402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42891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623450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682.882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414119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693.080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52082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659.664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030489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611.933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3365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734.225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092707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887.967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968166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</a:t>
                      </a:r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</a:t>
                      </a:r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751.085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58939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781.734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58536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702.578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2767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1.054.423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630197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600.874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812571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599.479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4865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379.922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12385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046155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903836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094863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284.835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57233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6830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786.094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418342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103907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1.063.543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64812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83020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253976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1.935.683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69943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20023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707.148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59214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96870"/>
                  </a:ext>
                </a:extLst>
              </a:tr>
              <a:tr h="168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753715"/>
                  </a:ext>
                </a:extLst>
              </a:tr>
              <a:tr h="84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5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95" y="132931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42001F-6F19-45A9-A53A-4A45B59F5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829337"/>
              </p:ext>
            </p:extLst>
          </p:nvPr>
        </p:nvGraphicFramePr>
        <p:xfrm>
          <a:off x="544292" y="1698486"/>
          <a:ext cx="7972477" cy="4602386"/>
        </p:xfrm>
        <a:graphic>
          <a:graphicData uri="http://schemas.openxmlformats.org/drawingml/2006/table">
            <a:tbl>
              <a:tblPr/>
              <a:tblGrid>
                <a:gridCol w="263293">
                  <a:extLst>
                    <a:ext uri="{9D8B030D-6E8A-4147-A177-3AD203B41FA5}">
                      <a16:colId xmlns:a16="http://schemas.microsoft.com/office/drawing/2014/main" val="3054485813"/>
                    </a:ext>
                  </a:extLst>
                </a:gridCol>
                <a:gridCol w="263293">
                  <a:extLst>
                    <a:ext uri="{9D8B030D-6E8A-4147-A177-3AD203B41FA5}">
                      <a16:colId xmlns:a16="http://schemas.microsoft.com/office/drawing/2014/main" val="3113950928"/>
                    </a:ext>
                  </a:extLst>
                </a:gridCol>
                <a:gridCol w="263293">
                  <a:extLst>
                    <a:ext uri="{9D8B030D-6E8A-4147-A177-3AD203B41FA5}">
                      <a16:colId xmlns:a16="http://schemas.microsoft.com/office/drawing/2014/main" val="934030751"/>
                    </a:ext>
                  </a:extLst>
                </a:gridCol>
                <a:gridCol w="2969931">
                  <a:extLst>
                    <a:ext uri="{9D8B030D-6E8A-4147-A177-3AD203B41FA5}">
                      <a16:colId xmlns:a16="http://schemas.microsoft.com/office/drawing/2014/main" val="111711205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13456433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4201781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337229420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834397025"/>
                    </a:ext>
                  </a:extLst>
                </a:gridCol>
                <a:gridCol w="652963">
                  <a:extLst>
                    <a:ext uri="{9D8B030D-6E8A-4147-A177-3AD203B41FA5}">
                      <a16:colId xmlns:a16="http://schemas.microsoft.com/office/drawing/2014/main" val="4177490771"/>
                    </a:ext>
                  </a:extLst>
                </a:gridCol>
                <a:gridCol w="737216">
                  <a:extLst>
                    <a:ext uri="{9D8B030D-6E8A-4147-A177-3AD203B41FA5}">
                      <a16:colId xmlns:a16="http://schemas.microsoft.com/office/drawing/2014/main" val="1235130124"/>
                    </a:ext>
                  </a:extLst>
                </a:gridCol>
              </a:tblGrid>
              <a:tr h="108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573161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92778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182.760.518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1551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182.760.518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77089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0266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53.913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6102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96953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6966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82496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4091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828042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59930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30698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31.870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41039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514224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393805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328242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550502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8283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07104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3.690.377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226294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11.522.220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01418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5.075.744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727876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29.155.545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8780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10.329.784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57536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8.795.317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20004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17.590.900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85733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16.820.338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984269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16.451.209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37027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11.763.514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00503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10.090.682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24805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15.014.334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246679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13.456.766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36228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2.684.978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88323"/>
                  </a:ext>
                </a:extLst>
              </a:tr>
              <a:tr h="17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4.813.329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028025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5.276.255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88156"/>
                  </a:ext>
                </a:extLst>
              </a:tr>
              <a:tr h="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4C7917-6452-4691-8AD9-82746127D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062135"/>
              </p:ext>
            </p:extLst>
          </p:nvPr>
        </p:nvGraphicFramePr>
        <p:xfrm>
          <a:off x="564960" y="1755925"/>
          <a:ext cx="8014083" cy="147089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957685036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4294335870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288526991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72595374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17788973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26130762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61710815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82374755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249962798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250057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99538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188.454.275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09577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4.533.823.021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-2.369.556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2.564.721.396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4566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901.491.712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76150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40.722.780.421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193.777.549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5.463.929.542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82095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97385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298.393.197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57496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166.624.800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81535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62AFEC-5B18-4373-BABC-0493C2DB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63009"/>
              </p:ext>
            </p:extLst>
          </p:nvPr>
        </p:nvGraphicFramePr>
        <p:xfrm>
          <a:off x="563403" y="4601290"/>
          <a:ext cx="8015639" cy="1316523"/>
        </p:xfrm>
        <a:graphic>
          <a:graphicData uri="http://schemas.openxmlformats.org/drawingml/2006/table">
            <a:tbl>
              <a:tblPr/>
              <a:tblGrid>
                <a:gridCol w="275262">
                  <a:extLst>
                    <a:ext uri="{9D8B030D-6E8A-4147-A177-3AD203B41FA5}">
                      <a16:colId xmlns:a16="http://schemas.microsoft.com/office/drawing/2014/main" val="3439146509"/>
                    </a:ext>
                  </a:extLst>
                </a:gridCol>
                <a:gridCol w="275262">
                  <a:extLst>
                    <a:ext uri="{9D8B030D-6E8A-4147-A177-3AD203B41FA5}">
                      <a16:colId xmlns:a16="http://schemas.microsoft.com/office/drawing/2014/main" val="2215439668"/>
                    </a:ext>
                  </a:extLst>
                </a:gridCol>
                <a:gridCol w="3104959">
                  <a:extLst>
                    <a:ext uri="{9D8B030D-6E8A-4147-A177-3AD203B41FA5}">
                      <a16:colId xmlns:a16="http://schemas.microsoft.com/office/drawing/2014/main" val="192020964"/>
                    </a:ext>
                  </a:extLst>
                </a:gridCol>
                <a:gridCol w="737703">
                  <a:extLst>
                    <a:ext uri="{9D8B030D-6E8A-4147-A177-3AD203B41FA5}">
                      <a16:colId xmlns:a16="http://schemas.microsoft.com/office/drawing/2014/main" val="2279695170"/>
                    </a:ext>
                  </a:extLst>
                </a:gridCol>
                <a:gridCol w="737703">
                  <a:extLst>
                    <a:ext uri="{9D8B030D-6E8A-4147-A177-3AD203B41FA5}">
                      <a16:colId xmlns:a16="http://schemas.microsoft.com/office/drawing/2014/main" val="843283338"/>
                    </a:ext>
                  </a:extLst>
                </a:gridCol>
                <a:gridCol w="737703">
                  <a:extLst>
                    <a:ext uri="{9D8B030D-6E8A-4147-A177-3AD203B41FA5}">
                      <a16:colId xmlns:a16="http://schemas.microsoft.com/office/drawing/2014/main" val="2337738628"/>
                    </a:ext>
                  </a:extLst>
                </a:gridCol>
                <a:gridCol w="737703">
                  <a:extLst>
                    <a:ext uri="{9D8B030D-6E8A-4147-A177-3AD203B41FA5}">
                      <a16:colId xmlns:a16="http://schemas.microsoft.com/office/drawing/2014/main" val="903538821"/>
                    </a:ext>
                  </a:extLst>
                </a:gridCol>
                <a:gridCol w="704672">
                  <a:extLst>
                    <a:ext uri="{9D8B030D-6E8A-4147-A177-3AD203B41FA5}">
                      <a16:colId xmlns:a16="http://schemas.microsoft.com/office/drawing/2014/main" val="1615132565"/>
                    </a:ext>
                  </a:extLst>
                </a:gridCol>
                <a:gridCol w="704672">
                  <a:extLst>
                    <a:ext uri="{9D8B030D-6E8A-4147-A177-3AD203B41FA5}">
                      <a16:colId xmlns:a16="http://schemas.microsoft.com/office/drawing/2014/main" val="427504227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15560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166904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4.342.477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8.021.493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26921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728.605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6237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88885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62211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9861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89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2EEC18-7910-4008-BDAE-FD7FDD10A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00153"/>
              </p:ext>
            </p:extLst>
          </p:nvPr>
        </p:nvGraphicFramePr>
        <p:xfrm>
          <a:off x="529208" y="1728936"/>
          <a:ext cx="8075236" cy="3402059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3622047380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2546739962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409645994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3761626503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2173360432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2895296756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3114666854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2789063478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4092897338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488623147"/>
                    </a:ext>
                  </a:extLst>
                </a:gridCol>
              </a:tblGrid>
              <a:tr h="148246">
                <a:tc>
                  <a:txBody>
                    <a:bodyPr/>
                    <a:lstStyle/>
                    <a:p>
                      <a:pPr algn="l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84378"/>
                  </a:ext>
                </a:extLst>
              </a:tr>
              <a:tr h="39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536793"/>
                  </a:ext>
                </a:extLst>
              </a:tr>
              <a:tr h="155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188.454.275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75668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179.382.378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37129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163.570.114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737524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349479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5.814.262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92562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88.985.396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5524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99667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51.116.400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86196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6.953.917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9606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10.675.399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89524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318678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2117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86868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15.812.264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48901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15.812.264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4175"/>
                  </a:ext>
                </a:extLst>
              </a:tr>
              <a:tr h="12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9.071.897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074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9.071.897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6658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8.532.169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35242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7825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79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D9E3CC-1108-4829-8533-3CFF58DA1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067749"/>
              </p:ext>
            </p:extLst>
          </p:nvPr>
        </p:nvGraphicFramePr>
        <p:xfrm>
          <a:off x="499842" y="1703666"/>
          <a:ext cx="8144317" cy="4145956"/>
        </p:xfrm>
        <a:graphic>
          <a:graphicData uri="http://schemas.openxmlformats.org/drawingml/2006/table">
            <a:tbl>
              <a:tblPr/>
              <a:tblGrid>
                <a:gridCol w="244061">
                  <a:extLst>
                    <a:ext uri="{9D8B030D-6E8A-4147-A177-3AD203B41FA5}">
                      <a16:colId xmlns:a16="http://schemas.microsoft.com/office/drawing/2014/main" val="2426302315"/>
                    </a:ext>
                  </a:extLst>
                </a:gridCol>
                <a:gridCol w="244061">
                  <a:extLst>
                    <a:ext uri="{9D8B030D-6E8A-4147-A177-3AD203B41FA5}">
                      <a16:colId xmlns:a16="http://schemas.microsoft.com/office/drawing/2014/main" val="60579021"/>
                    </a:ext>
                  </a:extLst>
                </a:gridCol>
                <a:gridCol w="244061">
                  <a:extLst>
                    <a:ext uri="{9D8B030D-6E8A-4147-A177-3AD203B41FA5}">
                      <a16:colId xmlns:a16="http://schemas.microsoft.com/office/drawing/2014/main" val="1493050729"/>
                    </a:ext>
                  </a:extLst>
                </a:gridCol>
                <a:gridCol w="2753008">
                  <a:extLst>
                    <a:ext uri="{9D8B030D-6E8A-4147-A177-3AD203B41FA5}">
                      <a16:colId xmlns:a16="http://schemas.microsoft.com/office/drawing/2014/main" val="2051759712"/>
                    </a:ext>
                  </a:extLst>
                </a:gridCol>
                <a:gridCol w="724860">
                  <a:extLst>
                    <a:ext uri="{9D8B030D-6E8A-4147-A177-3AD203B41FA5}">
                      <a16:colId xmlns:a16="http://schemas.microsoft.com/office/drawing/2014/main" val="2955245938"/>
                    </a:ext>
                  </a:extLst>
                </a:gridCol>
                <a:gridCol w="761471">
                  <a:extLst>
                    <a:ext uri="{9D8B030D-6E8A-4147-A177-3AD203B41FA5}">
                      <a16:colId xmlns:a16="http://schemas.microsoft.com/office/drawing/2014/main" val="4256552807"/>
                    </a:ext>
                  </a:extLst>
                </a:gridCol>
                <a:gridCol w="761471">
                  <a:extLst>
                    <a:ext uri="{9D8B030D-6E8A-4147-A177-3AD203B41FA5}">
                      <a16:colId xmlns:a16="http://schemas.microsoft.com/office/drawing/2014/main" val="3450685705"/>
                    </a:ext>
                  </a:extLst>
                </a:gridCol>
                <a:gridCol w="790758">
                  <a:extLst>
                    <a:ext uri="{9D8B030D-6E8A-4147-A177-3AD203B41FA5}">
                      <a16:colId xmlns:a16="http://schemas.microsoft.com/office/drawing/2014/main" val="2652901901"/>
                    </a:ext>
                  </a:extLst>
                </a:gridCol>
                <a:gridCol w="839570">
                  <a:extLst>
                    <a:ext uri="{9D8B030D-6E8A-4147-A177-3AD203B41FA5}">
                      <a16:colId xmlns:a16="http://schemas.microsoft.com/office/drawing/2014/main" val="3042460526"/>
                    </a:ext>
                  </a:extLst>
                </a:gridCol>
                <a:gridCol w="780996">
                  <a:extLst>
                    <a:ext uri="{9D8B030D-6E8A-4147-A177-3AD203B41FA5}">
                      <a16:colId xmlns:a16="http://schemas.microsoft.com/office/drawing/2014/main" val="3692879492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735981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78131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4.533.823.021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-2.369.556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2.564.721.396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9820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925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47.000.097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66364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19.696.748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27687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9.999.784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56412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1.901.034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3033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7.795.930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784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27.303.349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0260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27.303.349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64345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2701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9434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2.919.954.783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-2.369.556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102.424.551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9614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3.284.940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1294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425.758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1454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1.346.805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523774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91493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1.870.235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74789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-1.576.517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5234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01544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036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48421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1.218.659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7175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821302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95587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17573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8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97074F-73E9-41FC-9909-8F8E490F5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906145"/>
              </p:ext>
            </p:extLst>
          </p:nvPr>
        </p:nvGraphicFramePr>
        <p:xfrm>
          <a:off x="496710" y="1686689"/>
          <a:ext cx="8112121" cy="4347583"/>
        </p:xfrm>
        <a:graphic>
          <a:graphicData uri="http://schemas.openxmlformats.org/drawingml/2006/table">
            <a:tbl>
              <a:tblPr/>
              <a:tblGrid>
                <a:gridCol w="243096">
                  <a:extLst>
                    <a:ext uri="{9D8B030D-6E8A-4147-A177-3AD203B41FA5}">
                      <a16:colId xmlns:a16="http://schemas.microsoft.com/office/drawing/2014/main" val="1206784296"/>
                    </a:ext>
                  </a:extLst>
                </a:gridCol>
                <a:gridCol w="243096">
                  <a:extLst>
                    <a:ext uri="{9D8B030D-6E8A-4147-A177-3AD203B41FA5}">
                      <a16:colId xmlns:a16="http://schemas.microsoft.com/office/drawing/2014/main" val="1836881776"/>
                    </a:ext>
                  </a:extLst>
                </a:gridCol>
                <a:gridCol w="243096">
                  <a:extLst>
                    <a:ext uri="{9D8B030D-6E8A-4147-A177-3AD203B41FA5}">
                      <a16:colId xmlns:a16="http://schemas.microsoft.com/office/drawing/2014/main" val="1435401892"/>
                    </a:ext>
                  </a:extLst>
                </a:gridCol>
                <a:gridCol w="2742126">
                  <a:extLst>
                    <a:ext uri="{9D8B030D-6E8A-4147-A177-3AD203B41FA5}">
                      <a16:colId xmlns:a16="http://schemas.microsoft.com/office/drawing/2014/main" val="115966370"/>
                    </a:ext>
                  </a:extLst>
                </a:gridCol>
                <a:gridCol w="721995">
                  <a:extLst>
                    <a:ext uri="{9D8B030D-6E8A-4147-A177-3AD203B41FA5}">
                      <a16:colId xmlns:a16="http://schemas.microsoft.com/office/drawing/2014/main" val="3949500675"/>
                    </a:ext>
                  </a:extLst>
                </a:gridCol>
                <a:gridCol w="758460">
                  <a:extLst>
                    <a:ext uri="{9D8B030D-6E8A-4147-A177-3AD203B41FA5}">
                      <a16:colId xmlns:a16="http://schemas.microsoft.com/office/drawing/2014/main" val="2840376160"/>
                    </a:ext>
                  </a:extLst>
                </a:gridCol>
                <a:gridCol w="758460">
                  <a:extLst>
                    <a:ext uri="{9D8B030D-6E8A-4147-A177-3AD203B41FA5}">
                      <a16:colId xmlns:a16="http://schemas.microsoft.com/office/drawing/2014/main" val="208686570"/>
                    </a:ext>
                  </a:extLst>
                </a:gridCol>
                <a:gridCol w="787632">
                  <a:extLst>
                    <a:ext uri="{9D8B030D-6E8A-4147-A177-3AD203B41FA5}">
                      <a16:colId xmlns:a16="http://schemas.microsoft.com/office/drawing/2014/main" val="1825120522"/>
                    </a:ext>
                  </a:extLst>
                </a:gridCol>
                <a:gridCol w="836251">
                  <a:extLst>
                    <a:ext uri="{9D8B030D-6E8A-4147-A177-3AD203B41FA5}">
                      <a16:colId xmlns:a16="http://schemas.microsoft.com/office/drawing/2014/main" val="3077196300"/>
                    </a:ext>
                  </a:extLst>
                </a:gridCol>
                <a:gridCol w="777909">
                  <a:extLst>
                    <a:ext uri="{9D8B030D-6E8A-4147-A177-3AD203B41FA5}">
                      <a16:colId xmlns:a16="http://schemas.microsoft.com/office/drawing/2014/main" val="1904109419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75902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16626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2.406.787.268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-2.369.556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98.759.680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6945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951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1.377.507.405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78.633.635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587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880.288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53432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1.805.395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23661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5140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1.096.978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9372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9383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8710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7215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386.120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69157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823122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1.150.919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1047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2.922.712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84801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1.648.658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4781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88183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447.408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2198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675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8503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5856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8.131.094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81310940,0%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81310940,0%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8072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2436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2193560,0%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2193560,0%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7744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2193560,0%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2193560,0%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5867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12.048.341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60241705,0%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60241705,0%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755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12.048.341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120483410,0%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120483410,0%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23272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12.048.341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120483410,0%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120483410,0%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9703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71773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69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88309B-2ED7-49A2-8C25-3281E84E2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11715"/>
              </p:ext>
            </p:extLst>
          </p:nvPr>
        </p:nvGraphicFramePr>
        <p:xfrm>
          <a:off x="521766" y="1720917"/>
          <a:ext cx="8082683" cy="3439763"/>
        </p:xfrm>
        <a:graphic>
          <a:graphicData uri="http://schemas.openxmlformats.org/drawingml/2006/table">
            <a:tbl>
              <a:tblPr/>
              <a:tblGrid>
                <a:gridCol w="242214">
                  <a:extLst>
                    <a:ext uri="{9D8B030D-6E8A-4147-A177-3AD203B41FA5}">
                      <a16:colId xmlns:a16="http://schemas.microsoft.com/office/drawing/2014/main" val="625757763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3956479748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2916493907"/>
                    </a:ext>
                  </a:extLst>
                </a:gridCol>
                <a:gridCol w="2732174">
                  <a:extLst>
                    <a:ext uri="{9D8B030D-6E8A-4147-A177-3AD203B41FA5}">
                      <a16:colId xmlns:a16="http://schemas.microsoft.com/office/drawing/2014/main" val="1589913069"/>
                    </a:ext>
                  </a:extLst>
                </a:gridCol>
                <a:gridCol w="719375">
                  <a:extLst>
                    <a:ext uri="{9D8B030D-6E8A-4147-A177-3AD203B41FA5}">
                      <a16:colId xmlns:a16="http://schemas.microsoft.com/office/drawing/2014/main" val="1995789326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98151113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1818276119"/>
                    </a:ext>
                  </a:extLst>
                </a:gridCol>
                <a:gridCol w="784774">
                  <a:extLst>
                    <a:ext uri="{9D8B030D-6E8A-4147-A177-3AD203B41FA5}">
                      <a16:colId xmlns:a16="http://schemas.microsoft.com/office/drawing/2014/main" val="2073289179"/>
                    </a:ext>
                  </a:extLst>
                </a:gridCol>
                <a:gridCol w="833216">
                  <a:extLst>
                    <a:ext uri="{9D8B030D-6E8A-4147-A177-3AD203B41FA5}">
                      <a16:colId xmlns:a16="http://schemas.microsoft.com/office/drawing/2014/main" val="3257869805"/>
                    </a:ext>
                  </a:extLst>
                </a:gridCol>
                <a:gridCol w="775086">
                  <a:extLst>
                    <a:ext uri="{9D8B030D-6E8A-4147-A177-3AD203B41FA5}">
                      <a16:colId xmlns:a16="http://schemas.microsoft.com/office/drawing/2014/main" val="396390691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49786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4442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2.109.557.698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84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2.105.153.532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21051535320,0%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21051535320,0%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6380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4.404.166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8496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93456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293.673.446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4064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02482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7179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289.435.642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8015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5635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7904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4113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50.989.407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26642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4.041.799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855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5516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102.586.700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3990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1320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699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4911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68305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3578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4.237.804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91152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8162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4.041.798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8181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86549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531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5C0D69-C361-43B5-A162-CE61A2D8A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564107"/>
              </p:ext>
            </p:extLst>
          </p:nvPr>
        </p:nvGraphicFramePr>
        <p:xfrm>
          <a:off x="539545" y="1628800"/>
          <a:ext cx="8110752" cy="3151070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957654986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3378229753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188477463"/>
                    </a:ext>
                  </a:extLst>
                </a:gridCol>
                <a:gridCol w="2991801">
                  <a:extLst>
                    <a:ext uri="{9D8B030D-6E8A-4147-A177-3AD203B41FA5}">
                      <a16:colId xmlns:a16="http://schemas.microsoft.com/office/drawing/2014/main" val="394835794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67995555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374529906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96851556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3674575301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914266488"/>
                    </a:ext>
                  </a:extLst>
                </a:gridCol>
                <a:gridCol w="724079">
                  <a:extLst>
                    <a:ext uri="{9D8B030D-6E8A-4147-A177-3AD203B41FA5}">
                      <a16:colId xmlns:a16="http://schemas.microsoft.com/office/drawing/2014/main" val="3794042823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36115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66817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8.021.493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4244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2262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758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1267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019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5399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805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7973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475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9714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3113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2847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4.322.579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8.008.871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6186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7.492.055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855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516.816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666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0988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848646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237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794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3954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441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A30E9F-7A48-4E39-BEB2-667332618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97111"/>
              </p:ext>
            </p:extLst>
          </p:nvPr>
        </p:nvGraphicFramePr>
        <p:xfrm>
          <a:off x="513317" y="1677512"/>
          <a:ext cx="8117365" cy="4057971"/>
        </p:xfrm>
        <a:graphic>
          <a:graphicData uri="http://schemas.openxmlformats.org/drawingml/2006/table">
            <a:tbl>
              <a:tblPr/>
              <a:tblGrid>
                <a:gridCol w="261935">
                  <a:extLst>
                    <a:ext uri="{9D8B030D-6E8A-4147-A177-3AD203B41FA5}">
                      <a16:colId xmlns:a16="http://schemas.microsoft.com/office/drawing/2014/main" val="1861832877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405160542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1191670246"/>
                    </a:ext>
                  </a:extLst>
                </a:gridCol>
                <a:gridCol w="2954626">
                  <a:extLst>
                    <a:ext uri="{9D8B030D-6E8A-4147-A177-3AD203B41FA5}">
                      <a16:colId xmlns:a16="http://schemas.microsoft.com/office/drawing/2014/main" val="471474485"/>
                    </a:ext>
                  </a:extLst>
                </a:gridCol>
                <a:gridCol w="809378">
                  <a:extLst>
                    <a:ext uri="{9D8B030D-6E8A-4147-A177-3AD203B41FA5}">
                      <a16:colId xmlns:a16="http://schemas.microsoft.com/office/drawing/2014/main" val="178721328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927002826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490745777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3635701438"/>
                    </a:ext>
                  </a:extLst>
                </a:gridCol>
                <a:gridCol w="746515">
                  <a:extLst>
                    <a:ext uri="{9D8B030D-6E8A-4147-A177-3AD203B41FA5}">
                      <a16:colId xmlns:a16="http://schemas.microsoft.com/office/drawing/2014/main" val="3123715283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322201238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141855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866476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901.491.712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42594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34.728.313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16651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21.728.830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42916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21.067.150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962293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11153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809405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8288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9964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43501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1499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2.401.033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6512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0483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300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6927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9987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5478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442106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1255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6776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5577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0987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36342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86258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27893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002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85960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45442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94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4560</TotalTime>
  <Words>8071</Words>
  <Application>Microsoft Office PowerPoint</Application>
  <PresentationFormat>Presentación en pantalla (4:3)</PresentationFormat>
  <Paragraphs>4421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Presentación de PowerPoint</vt:lpstr>
      <vt:lpstr>EJECUCIÓN ACUMULADA DE GASTOS A FEBRERO DE 2020  PARTIDA 50 TESORO PÚBLICO</vt:lpstr>
      <vt:lpstr>EJECUCIÓN ACUMULADA DE GASTOS A FEBRERO DE 2020  PARTIDA 50 RESUMEN POR CAPÍTULOS</vt:lpstr>
      <vt:lpstr>EJECUCIÓN ACUMULADA DE GASTOS A FEBRERO DE 2020  PARTIDA 50. CAPÍTULO 01. PROGRAMA 02:  SUBSIDIOS</vt:lpstr>
      <vt:lpstr>EJECUCIÓN ACUMULADA DE GASTOS A FEBRERO DE 2020  PARTIDA 50. CAPÍTULO 01. PROGRAMA 03:  OPERACIONES COMPLEMENTARIAS</vt:lpstr>
      <vt:lpstr>EJECUCIÓN ACUMULADA DE GASTOS A FEBRERO DE 2020  PARTIDA 50. CAPÍTULO 01. PROGRAMA 03:  OPERACIONES COMPLEMENTARIAS</vt:lpstr>
      <vt:lpstr>EJECUCIÓN ACUMULADA DE GASTOS A FEBRERO DE 2020  PARTIDA 50. CAPÍTULO 01. PROGRAMA 03:  OPERACIONES COMPLEMENTARIAS</vt:lpstr>
      <vt:lpstr>EJECUCIÓN ACUMULADA DE GASTOS A FEBRERO DE 2020  PARTIDA 50. CAPÍTULO 01. PROGRAMA 03:  OPERACIONES COMPLEMENTARIAS</vt:lpstr>
      <vt:lpstr>EJECUCIÓN ACUMULADA DE GASTOS A FEBRERO DE 2020  PARTIDA 50. CAPÍTULO 01. PROGRAMA 04:  SERVICIO DE LA DEUDA PÚBLICA</vt:lpstr>
      <vt:lpstr>EJECUCIÓN ACUMULADA DE GASTOS A FEBRERO DE 2020  PARTIDA 50. CAPÍTULO 01. PROGRAMA 04:  SERVICIO DE LA DEUDA PÚBLICA</vt:lpstr>
      <vt:lpstr>EJECUCIÓN ACUMULADA DE GASTOS A FEBRERO DE 2020  PARTIDA 50. CAPÍTULO 01. PROGRAMA 04:  SERVICIO DE LA DEUDA PÚBLICA</vt:lpstr>
      <vt:lpstr>EJECUCIÓN ACUMULADA DE GASTOS A FEBRERO DE 2020  PARTIDA 50. CAPÍTULO 01. PROGRAMA 04:  SERVICIO DE LA DEUDA PÚBLICA</vt:lpstr>
      <vt:lpstr>EJECUCIÓN ACUMULADA DE GASTOS A FEBRERO DE 2020  PARTIDA 50. CAPÍTULO 01. PROGRAMA 05:  APORTE FISCAL LIBRE</vt:lpstr>
      <vt:lpstr>EJECUCIÓN ACUMULADA DE GASTOS A FEBRERO DE 2020  PARTIDA 50. CAPÍTULO 01. PROGRAMA 05:  APORTE FISCAL LIBRE</vt:lpstr>
      <vt:lpstr>EJECUCIÓN ACUMULADA DE GASTOS A FEBRERO DE 2020  PARTIDA 50. CAPÍTULO 01. PROGRAMA 05:  APORTE FISCAL LIBRE</vt:lpstr>
      <vt:lpstr>EJECUCIÓN ACUMULADA DE GASTOS A FEBRERO DE 2020  PARTIDA 50. CAPÍTULO 01. PROGRAMA 06:  FONDO DE RESERVA DE PENSIONES</vt:lpstr>
      <vt:lpstr>EJECUCIÓN ACUMULADA DE GASTOS A FEBRERO DE 2020  PARTIDA 50. CAPÍTULO 01. PROGRAMA 07:  FONDO DE ESTABILIZACIÓN ECONÓMICA Y SOCIAL</vt:lpstr>
      <vt:lpstr>EJECUCIÓN ACUMULADA DE GASTOS A FEBRERO DE 2020  PARTIDA 50. CAPÍTULO 01. PROGRAMA 08:  FONDO PARA LA EDUCACIÓN</vt:lpstr>
      <vt:lpstr>EJECUCIÓN ACUMULADA DE GASTOS A FEBRERO DE 2020  PARTIDA 50. CAPÍTULO 01. PROGRAMA 09:  FONDO DE APOYO REGIONAL</vt:lpstr>
      <vt:lpstr>EJECUCIÓN ACUMULADA DE GASTOS A FEBRERO DE 2020  PARTIDA 50. CAPÍTULO 01. PROGRAMA 10:  FONDO PARA DIAGNÓSTICOS Y TRATAMIENTOS DE ALTO COSTO</vt:lpstr>
      <vt:lpstr>EJECUCIÓN ACUMULADA DE GASTOS A FEBRERO DE 2020  PARTIDA 50. CAPÍTULO 01. PROGRAMA 12:  FONDO DE CONTINGENCIA ESTRATÉGICO</vt:lpstr>
      <vt:lpstr>EJECUCIÓN ACUMULADA DE GASTOS A FEBRERO DE 2020  PARTIDA 50. CAPÍTULO 01. PROGRAMA 13:  FINANCIAMIENTO GOBIERNOS REGIONALES </vt:lpstr>
      <vt:lpstr>EJECUCIÓN ACUMULADA DE GASTOS A FEBRERO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326</cp:revision>
  <cp:lastPrinted>2019-10-22T12:56:39Z</cp:lastPrinted>
  <dcterms:created xsi:type="dcterms:W3CDTF">2016-06-23T13:38:47Z</dcterms:created>
  <dcterms:modified xsi:type="dcterms:W3CDTF">2020-07-13T02:25:06Z</dcterms:modified>
</cp:coreProperties>
</file>