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7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4E-4E19-90E0-036F2E5437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4E-4E19-90E0-036F2E5437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74E-4E19-90E0-036F2E5437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74E-4E19-90E0-036F2E54377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74E-4E19-90E0-036F2E5437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74E-4E19-90E0-036F2E543773}"/>
              </c:ext>
            </c:extLst>
          </c:dPt>
          <c:dLbls>
            <c:dLbl>
              <c:idx val="3"/>
              <c:layout>
                <c:manualLayout>
                  <c:x val="-3.1081742535487029E-2"/>
                  <c:y val="1.46786870087840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4E-4E19-90E0-036F2E54377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29'!$C$59:$C$64</c:f>
              <c:strCache>
                <c:ptCount val="6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Transferencias de Capital</c:v>
                </c:pt>
                <c:pt idx="5">
                  <c:v>Otros</c:v>
                </c:pt>
              </c:strCache>
            </c:strRef>
          </c:cat>
          <c:val>
            <c:numRef>
              <c:f>'Partida 29'!$D$59:$D$64</c:f>
              <c:numCache>
                <c:formatCode>#,##0</c:formatCode>
                <c:ptCount val="6"/>
                <c:pt idx="0">
                  <c:v>59647468</c:v>
                </c:pt>
                <c:pt idx="1">
                  <c:v>22898160</c:v>
                </c:pt>
                <c:pt idx="2">
                  <c:v>100084943</c:v>
                </c:pt>
                <c:pt idx="3">
                  <c:v>4527393</c:v>
                </c:pt>
                <c:pt idx="4">
                  <c:v>6911078</c:v>
                </c:pt>
                <c:pt idx="5">
                  <c:v>6549451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74E-4E19-90E0-036F2E5437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6327522067871598"/>
          <c:w val="0.97600337209504462"/>
          <c:h val="0.115044562519116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(en millones de $)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29'!$I$61:$I$66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29'!$J$61:$J$66</c:f>
              <c:numCache>
                <c:formatCode>#,##0</c:formatCode>
                <c:ptCount val="6"/>
                <c:pt idx="0">
                  <c:v>86092600000</c:v>
                </c:pt>
                <c:pt idx="1">
                  <c:v>42126011000</c:v>
                </c:pt>
                <c:pt idx="2">
                  <c:v>2104377000</c:v>
                </c:pt>
                <c:pt idx="3">
                  <c:v>57514894000</c:v>
                </c:pt>
                <c:pt idx="4">
                  <c:v>7003102000</c:v>
                </c:pt>
                <c:pt idx="5">
                  <c:v>5777509000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F5-4D98-9C55-8D8AEBDE902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29'!$D$20:$O$20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0.18886700218827912</c:v>
                </c:pt>
                <c:pt idx="2">
                  <c:v>0.26685721697225184</c:v>
                </c:pt>
                <c:pt idx="3">
                  <c:v>0.31161146679225926</c:v>
                </c:pt>
                <c:pt idx="4">
                  <c:v>0.35443090023315321</c:v>
                </c:pt>
                <c:pt idx="5">
                  <c:v>0.41461100354722663</c:v>
                </c:pt>
                <c:pt idx="6">
                  <c:v>0.48257336777887005</c:v>
                </c:pt>
                <c:pt idx="7">
                  <c:v>0.55631921262213024</c:v>
                </c:pt>
                <c:pt idx="8">
                  <c:v>0.62140760639053516</c:v>
                </c:pt>
                <c:pt idx="9">
                  <c:v>0.6767762912300036</c:v>
                </c:pt>
                <c:pt idx="10">
                  <c:v>0.68597713979397645</c:v>
                </c:pt>
                <c:pt idx="11">
                  <c:v>0.87045696073867651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616-4175-AA75-17D832604F75}"/>
            </c:ext>
          </c:extLst>
        </c:ser>
        <c:ser>
          <c:idx val="1"/>
          <c:order val="1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16-4175-AA75-17D832604F75}"/>
            </c:ext>
          </c:extLst>
        </c:ser>
        <c:ser>
          <c:idx val="0"/>
          <c:order val="2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616-4175-AA75-17D832604F75}"/>
                </c:ext>
              </c:extLst>
            </c:dLbl>
            <c:dLbl>
              <c:idx val="1"/>
              <c:layout>
                <c:manualLayout>
                  <c:x val="-3.3140007922288509E-2"/>
                  <c:y val="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16-4175-AA75-17D832604F75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616-4175-AA75-17D832604F75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616-4175-AA75-17D832604F75}"/>
                </c:ext>
              </c:extLst>
            </c:dLbl>
            <c:dLbl>
              <c:idx val="4"/>
              <c:layout>
                <c:manualLayout>
                  <c:x val="-4.1977343368232188E-2"/>
                  <c:y val="-3.628117395594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616-4175-AA75-17D832604F75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616-4175-AA75-17D832604F75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616-4175-AA75-17D832604F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29'!$D$22:$E$22</c:f>
              <c:numCache>
                <c:formatCode>0.0%</c:formatCode>
                <c:ptCount val="2"/>
                <c:pt idx="0">
                  <c:v>6.9646111836758742E-2</c:v>
                </c:pt>
                <c:pt idx="1">
                  <c:v>0.12947667292067636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6616-4175-AA75-17D832604F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29'!$D$26:$O$26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0.14505698165365052</c:v>
                </c:pt>
                <c:pt idx="2">
                  <c:v>8.8604078901845046E-2</c:v>
                </c:pt>
                <c:pt idx="3">
                  <c:v>4.4754249820007426E-2</c:v>
                </c:pt>
                <c:pt idx="4">
                  <c:v>4.2819433440893936E-2</c:v>
                </c:pt>
                <c:pt idx="5">
                  <c:v>6.0180103314073426E-2</c:v>
                </c:pt>
                <c:pt idx="6">
                  <c:v>6.3270469741996321E-2</c:v>
                </c:pt>
                <c:pt idx="7">
                  <c:v>7.4896338242674831E-2</c:v>
                </c:pt>
                <c:pt idx="8">
                  <c:v>6.5088393768404904E-2</c:v>
                </c:pt>
                <c:pt idx="9">
                  <c:v>5.5588053017038577E-2</c:v>
                </c:pt>
                <c:pt idx="10">
                  <c:v>5.6573669043716475E-2</c:v>
                </c:pt>
                <c:pt idx="11">
                  <c:v>0.17549840841677414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78-43B6-9339-2CE3232C521D}"/>
            </c:ext>
          </c:extLst>
        </c:ser>
        <c:ser>
          <c:idx val="1"/>
          <c:order val="1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78-43B6-9339-2CE3232C521D}"/>
            </c:ext>
          </c:extLst>
        </c:ser>
        <c:ser>
          <c:idx val="0"/>
          <c:order val="2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78-43B6-9339-2CE3232C521D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78-43B6-9339-2CE3232C521D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678-43B6-9339-2CE3232C521D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678-43B6-9339-2CE3232C521D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678-43B6-9339-2CE3232C521D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678-43B6-9339-2CE3232C521D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678-43B6-9339-2CE3232C52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29'!$D$28:$E$28</c:f>
              <c:numCache>
                <c:formatCode>0.0%</c:formatCode>
                <c:ptCount val="2"/>
                <c:pt idx="0">
                  <c:v>6.9646111836758742E-2</c:v>
                </c:pt>
                <c:pt idx="1">
                  <c:v>5.983056108391762E-2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678-43B6-9339-2CE3232C521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10078" y="1988840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6" y="710917"/>
            <a:ext cx="8135944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6" y="1533500"/>
            <a:ext cx="805359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CDB192D-AAB1-4CC2-94D8-5D96BF93E3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494212"/>
              </p:ext>
            </p:extLst>
          </p:nvPr>
        </p:nvGraphicFramePr>
        <p:xfrm>
          <a:off x="550856" y="1891648"/>
          <a:ext cx="8135944" cy="2632613"/>
        </p:xfrm>
        <a:graphic>
          <a:graphicData uri="http://schemas.openxmlformats.org/drawingml/2006/table">
            <a:tbl>
              <a:tblPr/>
              <a:tblGrid>
                <a:gridCol w="272653">
                  <a:extLst>
                    <a:ext uri="{9D8B030D-6E8A-4147-A177-3AD203B41FA5}">
                      <a16:colId xmlns:a16="http://schemas.microsoft.com/office/drawing/2014/main" val="3281212062"/>
                    </a:ext>
                  </a:extLst>
                </a:gridCol>
                <a:gridCol w="272653">
                  <a:extLst>
                    <a:ext uri="{9D8B030D-6E8A-4147-A177-3AD203B41FA5}">
                      <a16:colId xmlns:a16="http://schemas.microsoft.com/office/drawing/2014/main" val="3296810619"/>
                    </a:ext>
                  </a:extLst>
                </a:gridCol>
                <a:gridCol w="272653">
                  <a:extLst>
                    <a:ext uri="{9D8B030D-6E8A-4147-A177-3AD203B41FA5}">
                      <a16:colId xmlns:a16="http://schemas.microsoft.com/office/drawing/2014/main" val="167423381"/>
                    </a:ext>
                  </a:extLst>
                </a:gridCol>
                <a:gridCol w="3075517">
                  <a:extLst>
                    <a:ext uri="{9D8B030D-6E8A-4147-A177-3AD203B41FA5}">
                      <a16:colId xmlns:a16="http://schemas.microsoft.com/office/drawing/2014/main" val="3306510807"/>
                    </a:ext>
                  </a:extLst>
                </a:gridCol>
                <a:gridCol w="730708">
                  <a:extLst>
                    <a:ext uri="{9D8B030D-6E8A-4147-A177-3AD203B41FA5}">
                      <a16:colId xmlns:a16="http://schemas.microsoft.com/office/drawing/2014/main" val="3766702185"/>
                    </a:ext>
                  </a:extLst>
                </a:gridCol>
                <a:gridCol w="730708">
                  <a:extLst>
                    <a:ext uri="{9D8B030D-6E8A-4147-A177-3AD203B41FA5}">
                      <a16:colId xmlns:a16="http://schemas.microsoft.com/office/drawing/2014/main" val="2102742943"/>
                    </a:ext>
                  </a:extLst>
                </a:gridCol>
                <a:gridCol w="730708">
                  <a:extLst>
                    <a:ext uri="{9D8B030D-6E8A-4147-A177-3AD203B41FA5}">
                      <a16:colId xmlns:a16="http://schemas.microsoft.com/office/drawing/2014/main" val="866929349"/>
                    </a:ext>
                  </a:extLst>
                </a:gridCol>
                <a:gridCol w="730708">
                  <a:extLst>
                    <a:ext uri="{9D8B030D-6E8A-4147-A177-3AD203B41FA5}">
                      <a16:colId xmlns:a16="http://schemas.microsoft.com/office/drawing/2014/main" val="3928302217"/>
                    </a:ext>
                  </a:extLst>
                </a:gridCol>
                <a:gridCol w="665271">
                  <a:extLst>
                    <a:ext uri="{9D8B030D-6E8A-4147-A177-3AD203B41FA5}">
                      <a16:colId xmlns:a16="http://schemas.microsoft.com/office/drawing/2014/main" val="302122208"/>
                    </a:ext>
                  </a:extLst>
                </a:gridCol>
                <a:gridCol w="654365">
                  <a:extLst>
                    <a:ext uri="{9D8B030D-6E8A-4147-A177-3AD203B41FA5}">
                      <a16:colId xmlns:a16="http://schemas.microsoft.com/office/drawing/2014/main" val="298974137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2254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92873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4905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1.201.803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1.201.803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1450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285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7617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0775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Ministerio de Relaciones Exteriores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7989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0017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4177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93.440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5730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554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6710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3940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69.318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7969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3466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8678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14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733" y="697204"/>
            <a:ext cx="8101451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28733" y="1527110"/>
            <a:ext cx="811637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AD25C16-B012-40E1-8899-6B2AE1D26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742027"/>
              </p:ext>
            </p:extLst>
          </p:nvPr>
        </p:nvGraphicFramePr>
        <p:xfrm>
          <a:off x="528733" y="1856819"/>
          <a:ext cx="8086532" cy="4190801"/>
        </p:xfrm>
        <a:graphic>
          <a:graphicData uri="http://schemas.openxmlformats.org/drawingml/2006/table">
            <a:tbl>
              <a:tblPr/>
              <a:tblGrid>
                <a:gridCol w="270997">
                  <a:extLst>
                    <a:ext uri="{9D8B030D-6E8A-4147-A177-3AD203B41FA5}">
                      <a16:colId xmlns:a16="http://schemas.microsoft.com/office/drawing/2014/main" val="1429002992"/>
                    </a:ext>
                  </a:extLst>
                </a:gridCol>
                <a:gridCol w="270997">
                  <a:extLst>
                    <a:ext uri="{9D8B030D-6E8A-4147-A177-3AD203B41FA5}">
                      <a16:colId xmlns:a16="http://schemas.microsoft.com/office/drawing/2014/main" val="385689080"/>
                    </a:ext>
                  </a:extLst>
                </a:gridCol>
                <a:gridCol w="270997">
                  <a:extLst>
                    <a:ext uri="{9D8B030D-6E8A-4147-A177-3AD203B41FA5}">
                      <a16:colId xmlns:a16="http://schemas.microsoft.com/office/drawing/2014/main" val="2336041470"/>
                    </a:ext>
                  </a:extLst>
                </a:gridCol>
                <a:gridCol w="3056839">
                  <a:extLst>
                    <a:ext uri="{9D8B030D-6E8A-4147-A177-3AD203B41FA5}">
                      <a16:colId xmlns:a16="http://schemas.microsoft.com/office/drawing/2014/main" val="772095630"/>
                    </a:ext>
                  </a:extLst>
                </a:gridCol>
                <a:gridCol w="726270">
                  <a:extLst>
                    <a:ext uri="{9D8B030D-6E8A-4147-A177-3AD203B41FA5}">
                      <a16:colId xmlns:a16="http://schemas.microsoft.com/office/drawing/2014/main" val="526971998"/>
                    </a:ext>
                  </a:extLst>
                </a:gridCol>
                <a:gridCol w="726270">
                  <a:extLst>
                    <a:ext uri="{9D8B030D-6E8A-4147-A177-3AD203B41FA5}">
                      <a16:colId xmlns:a16="http://schemas.microsoft.com/office/drawing/2014/main" val="2173125634"/>
                    </a:ext>
                  </a:extLst>
                </a:gridCol>
                <a:gridCol w="726270">
                  <a:extLst>
                    <a:ext uri="{9D8B030D-6E8A-4147-A177-3AD203B41FA5}">
                      <a16:colId xmlns:a16="http://schemas.microsoft.com/office/drawing/2014/main" val="573903398"/>
                    </a:ext>
                  </a:extLst>
                </a:gridCol>
                <a:gridCol w="726270">
                  <a:extLst>
                    <a:ext uri="{9D8B030D-6E8A-4147-A177-3AD203B41FA5}">
                      <a16:colId xmlns:a16="http://schemas.microsoft.com/office/drawing/2014/main" val="3481455889"/>
                    </a:ext>
                  </a:extLst>
                </a:gridCol>
                <a:gridCol w="661231">
                  <a:extLst>
                    <a:ext uri="{9D8B030D-6E8A-4147-A177-3AD203B41FA5}">
                      <a16:colId xmlns:a16="http://schemas.microsoft.com/office/drawing/2014/main" val="2055932790"/>
                    </a:ext>
                  </a:extLst>
                </a:gridCol>
                <a:gridCol w="650391">
                  <a:extLst>
                    <a:ext uri="{9D8B030D-6E8A-4147-A177-3AD203B41FA5}">
                      <a16:colId xmlns:a16="http://schemas.microsoft.com/office/drawing/2014/main" val="275722682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95176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66246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6.687.802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4353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27.936.140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27.936.140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3.991.425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0198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8.835.947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8.835.947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936.609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303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0583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7751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9.241.985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9.241.985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1.675.534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9353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3.825.159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1.494.446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704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1.741.442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1.741.442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848.720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7692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2810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610.950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9735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9583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5.323.454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5.323.454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181.088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4631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2.827.529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2.827.529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6784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5207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394.770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2714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9535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920.735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920.735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8864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9122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3047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7126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0501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1061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2.684.874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4626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5119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2.361.516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2.361.516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2269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6050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416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413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47140"/>
            <a:ext cx="8037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B0FAF0D-0272-4C63-995F-EB68832A5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104458"/>
              </p:ext>
            </p:extLst>
          </p:nvPr>
        </p:nvGraphicFramePr>
        <p:xfrm>
          <a:off x="567108" y="2043603"/>
          <a:ext cx="8037339" cy="2198477"/>
        </p:xfrm>
        <a:graphic>
          <a:graphicData uri="http://schemas.openxmlformats.org/drawingml/2006/table">
            <a:tbl>
              <a:tblPr/>
              <a:tblGrid>
                <a:gridCol w="269348">
                  <a:extLst>
                    <a:ext uri="{9D8B030D-6E8A-4147-A177-3AD203B41FA5}">
                      <a16:colId xmlns:a16="http://schemas.microsoft.com/office/drawing/2014/main" val="3666920930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285648022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2190544220"/>
                    </a:ext>
                  </a:extLst>
                </a:gridCol>
                <a:gridCol w="3038243">
                  <a:extLst>
                    <a:ext uri="{9D8B030D-6E8A-4147-A177-3AD203B41FA5}">
                      <a16:colId xmlns:a16="http://schemas.microsoft.com/office/drawing/2014/main" val="791549237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322207697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975632864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710958384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435133360"/>
                    </a:ext>
                  </a:extLst>
                </a:gridCol>
                <a:gridCol w="657209">
                  <a:extLst>
                    <a:ext uri="{9D8B030D-6E8A-4147-A177-3AD203B41FA5}">
                      <a16:colId xmlns:a16="http://schemas.microsoft.com/office/drawing/2014/main" val="1905219326"/>
                    </a:ext>
                  </a:extLst>
                </a:gridCol>
                <a:gridCol w="646435">
                  <a:extLst>
                    <a:ext uri="{9D8B030D-6E8A-4147-A177-3AD203B41FA5}">
                      <a16:colId xmlns:a16="http://schemas.microsoft.com/office/drawing/2014/main" val="128647454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407327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2248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2092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1168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3.833.078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3.833.078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7899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9382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7424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3586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3.251.849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0359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623.421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623.421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7679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591.718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0840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2.036.710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5345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4195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907725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165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781032"/>
            <a:ext cx="808764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63737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C79B41E-D563-48A4-B7A3-9C48DC689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618141"/>
              </p:ext>
            </p:extLst>
          </p:nvPr>
        </p:nvGraphicFramePr>
        <p:xfrm>
          <a:off x="528175" y="2005992"/>
          <a:ext cx="8070458" cy="2243066"/>
        </p:xfrm>
        <a:graphic>
          <a:graphicData uri="http://schemas.openxmlformats.org/drawingml/2006/table">
            <a:tbl>
              <a:tblPr/>
              <a:tblGrid>
                <a:gridCol w="270458">
                  <a:extLst>
                    <a:ext uri="{9D8B030D-6E8A-4147-A177-3AD203B41FA5}">
                      <a16:colId xmlns:a16="http://schemas.microsoft.com/office/drawing/2014/main" val="2990082123"/>
                    </a:ext>
                  </a:extLst>
                </a:gridCol>
                <a:gridCol w="270458">
                  <a:extLst>
                    <a:ext uri="{9D8B030D-6E8A-4147-A177-3AD203B41FA5}">
                      <a16:colId xmlns:a16="http://schemas.microsoft.com/office/drawing/2014/main" val="2445788622"/>
                    </a:ext>
                  </a:extLst>
                </a:gridCol>
                <a:gridCol w="270458">
                  <a:extLst>
                    <a:ext uri="{9D8B030D-6E8A-4147-A177-3AD203B41FA5}">
                      <a16:colId xmlns:a16="http://schemas.microsoft.com/office/drawing/2014/main" val="2632800410"/>
                    </a:ext>
                  </a:extLst>
                </a:gridCol>
                <a:gridCol w="3050761">
                  <a:extLst>
                    <a:ext uri="{9D8B030D-6E8A-4147-A177-3AD203B41FA5}">
                      <a16:colId xmlns:a16="http://schemas.microsoft.com/office/drawing/2014/main" val="618417304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1879398580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3600094416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763839008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3615794017"/>
                    </a:ext>
                  </a:extLst>
                </a:gridCol>
                <a:gridCol w="659917">
                  <a:extLst>
                    <a:ext uri="{9D8B030D-6E8A-4147-A177-3AD203B41FA5}">
                      <a16:colId xmlns:a16="http://schemas.microsoft.com/office/drawing/2014/main" val="4288375293"/>
                    </a:ext>
                  </a:extLst>
                </a:gridCol>
                <a:gridCol w="649098">
                  <a:extLst>
                    <a:ext uri="{9D8B030D-6E8A-4147-A177-3AD203B41FA5}">
                      <a16:colId xmlns:a16="http://schemas.microsoft.com/office/drawing/2014/main" val="131393523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7769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18698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865.927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3657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1.460.868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1.460.868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8639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5.402.418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5.402.418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662.991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480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1874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160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1663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5307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9489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1769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1636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0904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5859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6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741453"/>
            <a:ext cx="8037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109" y="1569481"/>
            <a:ext cx="788670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EB63D10-4D98-4675-B4B0-678C18FA6D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318273"/>
              </p:ext>
            </p:extLst>
          </p:nvPr>
        </p:nvGraphicFramePr>
        <p:xfrm>
          <a:off x="567110" y="1934606"/>
          <a:ext cx="8037338" cy="1853519"/>
        </p:xfrm>
        <a:graphic>
          <a:graphicData uri="http://schemas.openxmlformats.org/drawingml/2006/table">
            <a:tbl>
              <a:tblPr/>
              <a:tblGrid>
                <a:gridCol w="269348">
                  <a:extLst>
                    <a:ext uri="{9D8B030D-6E8A-4147-A177-3AD203B41FA5}">
                      <a16:colId xmlns:a16="http://schemas.microsoft.com/office/drawing/2014/main" val="2636913938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217559831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3970829333"/>
                    </a:ext>
                  </a:extLst>
                </a:gridCol>
                <a:gridCol w="3038242">
                  <a:extLst>
                    <a:ext uri="{9D8B030D-6E8A-4147-A177-3AD203B41FA5}">
                      <a16:colId xmlns:a16="http://schemas.microsoft.com/office/drawing/2014/main" val="4060349885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487912629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1670878468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11747062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561519584"/>
                    </a:ext>
                  </a:extLst>
                </a:gridCol>
                <a:gridCol w="657209">
                  <a:extLst>
                    <a:ext uri="{9D8B030D-6E8A-4147-A177-3AD203B41FA5}">
                      <a16:colId xmlns:a16="http://schemas.microsoft.com/office/drawing/2014/main" val="1236719070"/>
                    </a:ext>
                  </a:extLst>
                </a:gridCol>
                <a:gridCol w="646435">
                  <a:extLst>
                    <a:ext uri="{9D8B030D-6E8A-4147-A177-3AD203B41FA5}">
                      <a16:colId xmlns:a16="http://schemas.microsoft.com/office/drawing/2014/main" val="195243102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38492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79899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9064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3.884.813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3.884.813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579.371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9264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1.788.096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6138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2082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470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4630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6619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4213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4506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830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908720"/>
            <a:ext cx="82630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5568150"/>
              </p:ext>
            </p:extLst>
          </p:nvPr>
        </p:nvGraphicFramePr>
        <p:xfrm>
          <a:off x="429036" y="1844824"/>
          <a:ext cx="4086000" cy="25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362754"/>
              </p:ext>
            </p:extLst>
          </p:nvPr>
        </p:nvGraphicFramePr>
        <p:xfrm>
          <a:off x="4595846" y="1844824"/>
          <a:ext cx="4086000" cy="25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0243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8257359"/>
              </p:ext>
            </p:extLst>
          </p:nvPr>
        </p:nvGraphicFramePr>
        <p:xfrm>
          <a:off x="1476000" y="1844824"/>
          <a:ext cx="6192000" cy="353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990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6166296"/>
              </p:ext>
            </p:extLst>
          </p:nvPr>
        </p:nvGraphicFramePr>
        <p:xfrm>
          <a:off x="1476000" y="1772816"/>
          <a:ext cx="6192000" cy="353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13476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1C503BF-8C58-4300-AC5D-FEE83E1B79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191967"/>
              </p:ext>
            </p:extLst>
          </p:nvPr>
        </p:nvGraphicFramePr>
        <p:xfrm>
          <a:off x="509171" y="1786669"/>
          <a:ext cx="8125658" cy="2053705"/>
        </p:xfrm>
        <a:graphic>
          <a:graphicData uri="http://schemas.openxmlformats.org/drawingml/2006/table">
            <a:tbl>
              <a:tblPr/>
              <a:tblGrid>
                <a:gridCol w="291451">
                  <a:extLst>
                    <a:ext uri="{9D8B030D-6E8A-4147-A177-3AD203B41FA5}">
                      <a16:colId xmlns:a16="http://schemas.microsoft.com/office/drawing/2014/main" val="1365781370"/>
                    </a:ext>
                  </a:extLst>
                </a:gridCol>
                <a:gridCol w="3287569">
                  <a:extLst>
                    <a:ext uri="{9D8B030D-6E8A-4147-A177-3AD203B41FA5}">
                      <a16:colId xmlns:a16="http://schemas.microsoft.com/office/drawing/2014/main" val="2916918309"/>
                    </a:ext>
                  </a:extLst>
                </a:gridCol>
                <a:gridCol w="781089">
                  <a:extLst>
                    <a:ext uri="{9D8B030D-6E8A-4147-A177-3AD203B41FA5}">
                      <a16:colId xmlns:a16="http://schemas.microsoft.com/office/drawing/2014/main" val="746854969"/>
                    </a:ext>
                  </a:extLst>
                </a:gridCol>
                <a:gridCol w="781089">
                  <a:extLst>
                    <a:ext uri="{9D8B030D-6E8A-4147-A177-3AD203B41FA5}">
                      <a16:colId xmlns:a16="http://schemas.microsoft.com/office/drawing/2014/main" val="3169681754"/>
                    </a:ext>
                  </a:extLst>
                </a:gridCol>
                <a:gridCol w="781089">
                  <a:extLst>
                    <a:ext uri="{9D8B030D-6E8A-4147-A177-3AD203B41FA5}">
                      <a16:colId xmlns:a16="http://schemas.microsoft.com/office/drawing/2014/main" val="693850465"/>
                    </a:ext>
                  </a:extLst>
                </a:gridCol>
                <a:gridCol w="781089">
                  <a:extLst>
                    <a:ext uri="{9D8B030D-6E8A-4147-A177-3AD203B41FA5}">
                      <a16:colId xmlns:a16="http://schemas.microsoft.com/office/drawing/2014/main" val="1448102933"/>
                    </a:ext>
                  </a:extLst>
                </a:gridCol>
                <a:gridCol w="711141">
                  <a:extLst>
                    <a:ext uri="{9D8B030D-6E8A-4147-A177-3AD203B41FA5}">
                      <a16:colId xmlns:a16="http://schemas.microsoft.com/office/drawing/2014/main" val="992453679"/>
                    </a:ext>
                  </a:extLst>
                </a:gridCol>
                <a:gridCol w="711141">
                  <a:extLst>
                    <a:ext uri="{9D8B030D-6E8A-4147-A177-3AD203B41FA5}">
                      <a16:colId xmlns:a16="http://schemas.microsoft.com/office/drawing/2014/main" val="35959575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388759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392856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200.618.493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200.618.493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25.975.415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22342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59.647.468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59.647.468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7.669.823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12815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22.898.160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22.898.160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1.991.964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62507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86388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100.084.943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100.084.943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12.382.332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72830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85912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4.378.965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4.378.965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0598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425.525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8063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6.911.078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6.911.078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02565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3.363.567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56059,5%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56059,5%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78728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354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0232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EB3E6D7-536C-4305-BE7D-18334102DF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532615"/>
              </p:ext>
            </p:extLst>
          </p:nvPr>
        </p:nvGraphicFramePr>
        <p:xfrm>
          <a:off x="509170" y="1786669"/>
          <a:ext cx="8023268" cy="1690008"/>
        </p:xfrm>
        <a:graphic>
          <a:graphicData uri="http://schemas.openxmlformats.org/drawingml/2006/table">
            <a:tbl>
              <a:tblPr/>
              <a:tblGrid>
                <a:gridCol w="278199">
                  <a:extLst>
                    <a:ext uri="{9D8B030D-6E8A-4147-A177-3AD203B41FA5}">
                      <a16:colId xmlns:a16="http://schemas.microsoft.com/office/drawing/2014/main" val="2956175614"/>
                    </a:ext>
                  </a:extLst>
                </a:gridCol>
                <a:gridCol w="278199">
                  <a:extLst>
                    <a:ext uri="{9D8B030D-6E8A-4147-A177-3AD203B41FA5}">
                      <a16:colId xmlns:a16="http://schemas.microsoft.com/office/drawing/2014/main" val="3434908446"/>
                    </a:ext>
                  </a:extLst>
                </a:gridCol>
                <a:gridCol w="3138089">
                  <a:extLst>
                    <a:ext uri="{9D8B030D-6E8A-4147-A177-3AD203B41FA5}">
                      <a16:colId xmlns:a16="http://schemas.microsoft.com/office/drawing/2014/main" val="578218364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4131650572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855160156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3076396297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187396442"/>
                    </a:ext>
                  </a:extLst>
                </a:gridCol>
                <a:gridCol w="678807">
                  <a:extLst>
                    <a:ext uri="{9D8B030D-6E8A-4147-A177-3AD203B41FA5}">
                      <a16:colId xmlns:a16="http://schemas.microsoft.com/office/drawing/2014/main" val="39706011"/>
                    </a:ext>
                  </a:extLst>
                </a:gridCol>
                <a:gridCol w="667678">
                  <a:extLst>
                    <a:ext uri="{9D8B030D-6E8A-4147-A177-3AD203B41FA5}">
                      <a16:colId xmlns:a16="http://schemas.microsoft.com/office/drawing/2014/main" val="3079665166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192852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706669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128.218.611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128.218.611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17.565.894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04053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9.787.499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78160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7.778.395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14886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7994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70.295.505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70.295.505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8.252.474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91587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6.687.802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892442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865.927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38833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698.745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265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3021" y="711057"/>
            <a:ext cx="80728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2261" y="1562075"/>
            <a:ext cx="805106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2AAF0D1-1291-48DF-8EA7-7B260905E5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348414"/>
              </p:ext>
            </p:extLst>
          </p:nvPr>
        </p:nvGraphicFramePr>
        <p:xfrm>
          <a:off x="540670" y="1927200"/>
          <a:ext cx="8027013" cy="4325594"/>
        </p:xfrm>
        <a:graphic>
          <a:graphicData uri="http://schemas.openxmlformats.org/drawingml/2006/table">
            <a:tbl>
              <a:tblPr/>
              <a:tblGrid>
                <a:gridCol w="269002">
                  <a:extLst>
                    <a:ext uri="{9D8B030D-6E8A-4147-A177-3AD203B41FA5}">
                      <a16:colId xmlns:a16="http://schemas.microsoft.com/office/drawing/2014/main" val="2655246267"/>
                    </a:ext>
                  </a:extLst>
                </a:gridCol>
                <a:gridCol w="269002">
                  <a:extLst>
                    <a:ext uri="{9D8B030D-6E8A-4147-A177-3AD203B41FA5}">
                      <a16:colId xmlns:a16="http://schemas.microsoft.com/office/drawing/2014/main" val="2751229426"/>
                    </a:ext>
                  </a:extLst>
                </a:gridCol>
                <a:gridCol w="269002">
                  <a:extLst>
                    <a:ext uri="{9D8B030D-6E8A-4147-A177-3AD203B41FA5}">
                      <a16:colId xmlns:a16="http://schemas.microsoft.com/office/drawing/2014/main" val="3621598773"/>
                    </a:ext>
                  </a:extLst>
                </a:gridCol>
                <a:gridCol w="3034339">
                  <a:extLst>
                    <a:ext uri="{9D8B030D-6E8A-4147-A177-3AD203B41FA5}">
                      <a16:colId xmlns:a16="http://schemas.microsoft.com/office/drawing/2014/main" val="1567022278"/>
                    </a:ext>
                  </a:extLst>
                </a:gridCol>
                <a:gridCol w="720925">
                  <a:extLst>
                    <a:ext uri="{9D8B030D-6E8A-4147-A177-3AD203B41FA5}">
                      <a16:colId xmlns:a16="http://schemas.microsoft.com/office/drawing/2014/main" val="1183491892"/>
                    </a:ext>
                  </a:extLst>
                </a:gridCol>
                <a:gridCol w="720925">
                  <a:extLst>
                    <a:ext uri="{9D8B030D-6E8A-4147-A177-3AD203B41FA5}">
                      <a16:colId xmlns:a16="http://schemas.microsoft.com/office/drawing/2014/main" val="290513574"/>
                    </a:ext>
                  </a:extLst>
                </a:gridCol>
                <a:gridCol w="720925">
                  <a:extLst>
                    <a:ext uri="{9D8B030D-6E8A-4147-A177-3AD203B41FA5}">
                      <a16:colId xmlns:a16="http://schemas.microsoft.com/office/drawing/2014/main" val="211246964"/>
                    </a:ext>
                  </a:extLst>
                </a:gridCol>
                <a:gridCol w="720925">
                  <a:extLst>
                    <a:ext uri="{9D8B030D-6E8A-4147-A177-3AD203B41FA5}">
                      <a16:colId xmlns:a16="http://schemas.microsoft.com/office/drawing/2014/main" val="1625296812"/>
                    </a:ext>
                  </a:extLst>
                </a:gridCol>
                <a:gridCol w="656364">
                  <a:extLst>
                    <a:ext uri="{9D8B030D-6E8A-4147-A177-3AD203B41FA5}">
                      <a16:colId xmlns:a16="http://schemas.microsoft.com/office/drawing/2014/main" val="3307660381"/>
                    </a:ext>
                  </a:extLst>
                </a:gridCol>
                <a:gridCol w="645604">
                  <a:extLst>
                    <a:ext uri="{9D8B030D-6E8A-4147-A177-3AD203B41FA5}">
                      <a16:colId xmlns:a16="http://schemas.microsoft.com/office/drawing/2014/main" val="377152123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10610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82782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9.787.499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2693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22.091.773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22.091.773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2.513.324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9442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5.550.627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5.550.627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259.456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472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0013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060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52.304.956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52.304.956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3.557.893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02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3669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5166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345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0966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3715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9416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1.282.982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091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630.198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7808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015661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6743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6758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31.665.878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31.665.878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2224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9.796.251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9.796.251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433.366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9108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3.719.705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3.719.705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419.522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5060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1.649.385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1.649.385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367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3.212.527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3.212.527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0944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2.623.972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2.623.972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6529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7.205.723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7.205.723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3283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354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8335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1.771.076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1.771.076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178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8159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728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801157"/>
            <a:ext cx="808033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4113" y="1628801"/>
            <a:ext cx="8001580" cy="358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142B231-1B2B-4537-8372-FBA7B8A9EA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66703"/>
              </p:ext>
            </p:extLst>
          </p:nvPr>
        </p:nvGraphicFramePr>
        <p:xfrm>
          <a:off x="524113" y="1955071"/>
          <a:ext cx="8080336" cy="2841752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3028964286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492278216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736350446"/>
                    </a:ext>
                  </a:extLst>
                </a:gridCol>
                <a:gridCol w="3054496">
                  <a:extLst>
                    <a:ext uri="{9D8B030D-6E8A-4147-A177-3AD203B41FA5}">
                      <a16:colId xmlns:a16="http://schemas.microsoft.com/office/drawing/2014/main" val="4158062156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823425020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216664463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86036430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64355929"/>
                    </a:ext>
                  </a:extLst>
                </a:gridCol>
                <a:gridCol w="660724">
                  <a:extLst>
                    <a:ext uri="{9D8B030D-6E8A-4147-A177-3AD203B41FA5}">
                      <a16:colId xmlns:a16="http://schemas.microsoft.com/office/drawing/2014/main" val="4035018107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330514737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444174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7177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1879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7787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0292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1.361.565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1.361.565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0351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9775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7541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124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466.843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121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617.513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617.513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093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3581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1159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2925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155450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3382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299703,2%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299703,2%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61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299703,2%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299703,2%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9329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915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0290" y="709025"/>
            <a:ext cx="808764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078" y="1532816"/>
            <a:ext cx="8020072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A51BADE-8B47-44BE-9249-91BA1F98A6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972261"/>
              </p:ext>
            </p:extLst>
          </p:nvPr>
        </p:nvGraphicFramePr>
        <p:xfrm>
          <a:off x="540290" y="1892856"/>
          <a:ext cx="8078090" cy="2502764"/>
        </p:xfrm>
        <a:graphic>
          <a:graphicData uri="http://schemas.openxmlformats.org/drawingml/2006/table">
            <a:tbl>
              <a:tblPr/>
              <a:tblGrid>
                <a:gridCol w="270714">
                  <a:extLst>
                    <a:ext uri="{9D8B030D-6E8A-4147-A177-3AD203B41FA5}">
                      <a16:colId xmlns:a16="http://schemas.microsoft.com/office/drawing/2014/main" val="3913418819"/>
                    </a:ext>
                  </a:extLst>
                </a:gridCol>
                <a:gridCol w="270714">
                  <a:extLst>
                    <a:ext uri="{9D8B030D-6E8A-4147-A177-3AD203B41FA5}">
                      <a16:colId xmlns:a16="http://schemas.microsoft.com/office/drawing/2014/main" val="1229022919"/>
                    </a:ext>
                  </a:extLst>
                </a:gridCol>
                <a:gridCol w="270714">
                  <a:extLst>
                    <a:ext uri="{9D8B030D-6E8A-4147-A177-3AD203B41FA5}">
                      <a16:colId xmlns:a16="http://schemas.microsoft.com/office/drawing/2014/main" val="4163129669"/>
                    </a:ext>
                  </a:extLst>
                </a:gridCol>
                <a:gridCol w="3053647">
                  <a:extLst>
                    <a:ext uri="{9D8B030D-6E8A-4147-A177-3AD203B41FA5}">
                      <a16:colId xmlns:a16="http://schemas.microsoft.com/office/drawing/2014/main" val="3450321060"/>
                    </a:ext>
                  </a:extLst>
                </a:gridCol>
                <a:gridCol w="725512">
                  <a:extLst>
                    <a:ext uri="{9D8B030D-6E8A-4147-A177-3AD203B41FA5}">
                      <a16:colId xmlns:a16="http://schemas.microsoft.com/office/drawing/2014/main" val="3904124752"/>
                    </a:ext>
                  </a:extLst>
                </a:gridCol>
                <a:gridCol w="725512">
                  <a:extLst>
                    <a:ext uri="{9D8B030D-6E8A-4147-A177-3AD203B41FA5}">
                      <a16:colId xmlns:a16="http://schemas.microsoft.com/office/drawing/2014/main" val="216701964"/>
                    </a:ext>
                  </a:extLst>
                </a:gridCol>
                <a:gridCol w="725512">
                  <a:extLst>
                    <a:ext uri="{9D8B030D-6E8A-4147-A177-3AD203B41FA5}">
                      <a16:colId xmlns:a16="http://schemas.microsoft.com/office/drawing/2014/main" val="3741646577"/>
                    </a:ext>
                  </a:extLst>
                </a:gridCol>
                <a:gridCol w="725512">
                  <a:extLst>
                    <a:ext uri="{9D8B030D-6E8A-4147-A177-3AD203B41FA5}">
                      <a16:colId xmlns:a16="http://schemas.microsoft.com/office/drawing/2014/main" val="3926789024"/>
                    </a:ext>
                  </a:extLst>
                </a:gridCol>
                <a:gridCol w="660541">
                  <a:extLst>
                    <a:ext uri="{9D8B030D-6E8A-4147-A177-3AD203B41FA5}">
                      <a16:colId xmlns:a16="http://schemas.microsoft.com/office/drawing/2014/main" val="3612552131"/>
                    </a:ext>
                  </a:extLst>
                </a:gridCol>
                <a:gridCol w="649712">
                  <a:extLst>
                    <a:ext uri="{9D8B030D-6E8A-4147-A177-3AD203B41FA5}">
                      <a16:colId xmlns:a16="http://schemas.microsoft.com/office/drawing/2014/main" val="275523880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78487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15748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7.778.395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7853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3.072.071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3038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4234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38.490.102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38.490.102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7.148.905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7780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38.095.016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38.095.016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7.148.905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9775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7.463.751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7.463.751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1.213.285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2300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15.328.954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15.328.954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0976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5.448.810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5.448.810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947.770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1135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8.958.162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8.958.162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681.953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8626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las Artes Escénicas, Ley N° 21.175.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895.339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8688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1591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18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1987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7267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649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3098</Words>
  <Application>Microsoft Office PowerPoint</Application>
  <PresentationFormat>Presentación en pantalla (4:3)</PresentationFormat>
  <Paragraphs>1772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1_Tema de Office</vt:lpstr>
      <vt:lpstr>EJECUCIÓN ACUMULADA DE GASTOS PRESUPUESTARIOS AL MES DE FEBRERO DE 2020 PARTIDA 29: MINISTERIO DE LAS CULTURAS, LAS ARTES Y EL PATRIMONIO</vt:lpstr>
      <vt:lpstr>EJECUCIÓN ACUMULADA DE GASTOS A FEBRERO DE 2020  PARTIDA 29 MINISTERIO DE LAS CULTURAS, LAS ARTES Y EL PATRIMONIO</vt:lpstr>
      <vt:lpstr>EJECUCIÓN ACUMULADA DE GASTOS A FEBRERO DE 2020  PARTIDA 29 MINISTERIO DE LAS CULTURAS, LAS ARTES Y EL PATRIMONIO</vt:lpstr>
      <vt:lpstr>EJECUCIÓN MENSUAL DE GASTOS A FEBRERO DE 2020  PARTIDA 29 MINISTERIO DE LAS CULTURAS, LAS ARTES Y EL PATRIMONIO</vt:lpstr>
      <vt:lpstr>EJECUCIÓN ACUMULADA DE GASTOS A FEBRERO DE 2020  PARTIDA 29 MINISTERIO DE LAS CULTURAS, LAS ARTES Y EL PATRIMONIO</vt:lpstr>
      <vt:lpstr>EJECUCIÓN ACUMULADA DE GASTOS A FEBRERO DE 2020  PARTIDA 29 RESUMEN POR CAPÍTULOS</vt:lpstr>
      <vt:lpstr>EJECUCIÓN ACUMULADA DE GASTOS A FEBRERO DE 2020  PARTIDA 29. CAPÍTUO 01. PROGRAMA 01: SUBSECRETARÍA DE LAS CULTURAS Y LAS ARTES </vt:lpstr>
      <vt:lpstr>EJECUCIÓN ACUMULADA DE GASTOS A FEBRERO DE 2020  PARTIDA 29. CAPÍTUO 01. PROGRAMA 01: SUBSECRETARÍA DE LAS CULTURAS Y LAS ARTES </vt:lpstr>
      <vt:lpstr>EJECUCIÓN ACUMULADA DE GASTOS A FEBRERO DE 2020  PARTIDA 29. CAPÍTUO 01. PROGRAMA 02: FONDOS CULTURALES Y ARTÍSTICOS </vt:lpstr>
      <vt:lpstr>EJECUCIÓN ACUMULADA DE GASTOS A FEBRERO DE 2020  PARTIDA 29. CAPÍTUO 02. PROGRAMA 01: SUBSECRETARÍA DEL PATRIMONIO CULTURAL </vt:lpstr>
      <vt:lpstr>EJECUCIÓN ACUMULADA DE GASTOS A FEBRERO DE 2020  PARTIDA 29. CAPÍTUO 03. PROGRAMA 01: SERVICIO NACIONAL DEL PATRIMONIO CULTURAL </vt:lpstr>
      <vt:lpstr>EJECUCIÓN ACUMULADA DE GASTOS A FEBRERO DE 2020  PARTIDA 29. CAPÍTUO 03. PROGRAMA 01: SERVICIO NACIONAL DEL PATRIMONIO CULTURAL </vt:lpstr>
      <vt:lpstr>EJECUCIÓN ACUMULADA DE GASTOS A FEBRERO DE 2020  PARTIDA 29. CAPÍTUO 03. PROGRAMA 02: RED DE BIBLIOTECAS PÚBLICAS </vt:lpstr>
      <vt:lpstr>EJECUCIÓN ACUMULADA DE GASTOS A FEBRERO DE 2020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9</cp:revision>
  <dcterms:created xsi:type="dcterms:W3CDTF">2020-01-02T20:22:07Z</dcterms:created>
  <dcterms:modified xsi:type="dcterms:W3CDTF">2020-07-07T03:39:52Z</dcterms:modified>
</cp:coreProperties>
</file>