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302" r:id="rId4"/>
    <p:sldId id="303" r:id="rId5"/>
    <p:sldId id="301" r:id="rId6"/>
    <p:sldId id="265" r:id="rId7"/>
    <p:sldId id="304" r:id="rId8"/>
    <p:sldId id="305" r:id="rId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30B-461D-AD69-73FC289BB2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30B-461D-AD69-73FC289BB2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30B-461D-AD69-73FC289BB2C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28'!$C$61:$C$63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OTROS</c:v>
                </c:pt>
              </c:strCache>
            </c:strRef>
          </c:cat>
          <c:val>
            <c:numRef>
              <c:f>'Partida 28'!$D$61:$D$63</c:f>
              <c:numCache>
                <c:formatCode>#,##0</c:formatCode>
                <c:ptCount val="3"/>
                <c:pt idx="0">
                  <c:v>18769916</c:v>
                </c:pt>
                <c:pt idx="1">
                  <c:v>40405607</c:v>
                </c:pt>
                <c:pt idx="2">
                  <c:v>91141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0B-461D-AD69-73FC289BB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625546807"/>
          <c:w val="0.97600337209504462"/>
          <c:h val="0.141382600612423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28'!$C$22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28'!$D$22:$O$22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0.10402013388981358</c:v>
                </c:pt>
                <c:pt idx="2">
                  <c:v>0.3512497190192217</c:v>
                </c:pt>
                <c:pt idx="3">
                  <c:v>0.63752957061808346</c:v>
                </c:pt>
                <c:pt idx="4">
                  <c:v>0.67051097842531415</c:v>
                </c:pt>
                <c:pt idx="5">
                  <c:v>0.72456599098326113</c:v>
                </c:pt>
                <c:pt idx="6">
                  <c:v>0.76624212768690381</c:v>
                </c:pt>
                <c:pt idx="7">
                  <c:v>0.78871056291779396</c:v>
                </c:pt>
                <c:pt idx="8">
                  <c:v>0.84160834252703653</c:v>
                </c:pt>
                <c:pt idx="9">
                  <c:v>0.87164896445011342</c:v>
                </c:pt>
                <c:pt idx="10">
                  <c:v>0.91210339402379437</c:v>
                </c:pt>
                <c:pt idx="11">
                  <c:v>0.99538711121373091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7E-4057-96A3-6F89659A6816}"/>
            </c:ext>
          </c:extLst>
        </c:ser>
        <c:ser>
          <c:idx val="0"/>
          <c:order val="1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7E-4057-96A3-6F89659A6816}"/>
            </c:ext>
          </c:extLst>
        </c:ser>
        <c:ser>
          <c:idx val="1"/>
          <c:order val="2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7E-4057-96A3-6F89659A6816}"/>
                </c:ext>
              </c:extLst>
            </c:dLbl>
            <c:dLbl>
              <c:idx val="1"/>
              <c:layout>
                <c:manualLayout>
                  <c:x val="-6.589785831960461E-2"/>
                  <c:y val="-5.2424617940117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7E-4057-96A3-6F89659A6816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A7E-4057-96A3-6F89659A6816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A7E-4057-96A3-6F89659A6816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7E-4057-96A3-6F89659A6816}"/>
                </c:ext>
              </c:extLst>
            </c:dLbl>
            <c:dLbl>
              <c:idx val="5"/>
              <c:layout>
                <c:manualLayout>
                  <c:x val="-2.6359143327841845E-2"/>
                  <c:y val="-2.4464821705387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7E-4057-96A3-6F89659A6816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7E-4057-96A3-6F89659A6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28'!$D$24:$E$24</c:f>
              <c:numCache>
                <c:formatCode>0.0%</c:formatCode>
                <c:ptCount val="2"/>
                <c:pt idx="0">
                  <c:v>1.6532463492587354E-2</c:v>
                </c:pt>
                <c:pt idx="1">
                  <c:v>4.9016866424135032E-2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A7E-4057-96A3-6F89659A68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28'!$D$28:$O$28</c:f>
              <c:numCache>
                <c:formatCode>0.0%</c:formatCode>
                <c:ptCount val="12"/>
                <c:pt idx="0">
                  <c:v>5.650863700116078E-2</c:v>
                </c:pt>
                <c:pt idx="1">
                  <c:v>4.7511496888652804E-2</c:v>
                </c:pt>
                <c:pt idx="2">
                  <c:v>0.27457178838583923</c:v>
                </c:pt>
                <c:pt idx="3">
                  <c:v>0.28627985159886177</c:v>
                </c:pt>
                <c:pt idx="4">
                  <c:v>3.2981407807230641E-2</c:v>
                </c:pt>
                <c:pt idx="5">
                  <c:v>5.4055012557946973E-2</c:v>
                </c:pt>
                <c:pt idx="6">
                  <c:v>3.4583460810757354E-2</c:v>
                </c:pt>
                <c:pt idx="7">
                  <c:v>3.4226738086414847E-2</c:v>
                </c:pt>
                <c:pt idx="8">
                  <c:v>5.2897779609242558E-2</c:v>
                </c:pt>
                <c:pt idx="9">
                  <c:v>3.3300926064726073E-2</c:v>
                </c:pt>
                <c:pt idx="10">
                  <c:v>5.0861822621314251E-2</c:v>
                </c:pt>
                <c:pt idx="11">
                  <c:v>8.6999364572867069E-2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A-4FCA-83CB-1A6D7ADFD980}"/>
            </c:ext>
          </c:extLst>
        </c:ser>
        <c:ser>
          <c:idx val="0"/>
          <c:order val="1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A-4FCA-83CB-1A6D7ADFD980}"/>
            </c:ext>
          </c:extLst>
        </c:ser>
        <c:ser>
          <c:idx val="1"/>
          <c:order val="2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8A-4FCA-83CB-1A6D7ADFD980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8A-4FCA-83CB-1A6D7ADFD980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8A-4FCA-83CB-1A6D7ADFD980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8A-4FCA-83CB-1A6D7ADFD9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28'!$D$30:$E$30</c:f>
              <c:numCache>
                <c:formatCode>0.0%</c:formatCode>
                <c:ptCount val="2"/>
                <c:pt idx="0">
                  <c:v>1.6532463492587354E-2</c:v>
                </c:pt>
                <c:pt idx="1">
                  <c:v>3.274782542751252E-2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E8A-4FCA-83CB-1A6D7ADFD9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637831"/>
              </p:ext>
            </p:extLst>
          </p:nvPr>
        </p:nvGraphicFramePr>
        <p:xfrm>
          <a:off x="1676400" y="1700808"/>
          <a:ext cx="5791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810438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001841"/>
              </p:ext>
            </p:extLst>
          </p:nvPr>
        </p:nvGraphicFramePr>
        <p:xfrm>
          <a:off x="1332000" y="1786261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3515332"/>
              </p:ext>
            </p:extLst>
          </p:nvPr>
        </p:nvGraphicFramePr>
        <p:xfrm>
          <a:off x="1332000" y="1774813"/>
          <a:ext cx="6480000" cy="40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C157F4E-F396-43B6-BBFE-5C6044AD6A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201501"/>
              </p:ext>
            </p:extLst>
          </p:nvPr>
        </p:nvGraphicFramePr>
        <p:xfrm>
          <a:off x="557450" y="1772816"/>
          <a:ext cx="7974990" cy="1847850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3181896172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1724085207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422038070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358391288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273282188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385502701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1571473895"/>
                    </a:ext>
                  </a:extLst>
                </a:gridCol>
                <a:gridCol w="764898">
                  <a:extLst>
                    <a:ext uri="{9D8B030D-6E8A-4147-A177-3AD203B41FA5}">
                      <a16:colId xmlns:a16="http://schemas.microsoft.com/office/drawing/2014/main" val="17268519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551310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3076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59.327.335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60.287.942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327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18.769.916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18.761.177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1.647.961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853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40.405.607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40.109.607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4877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9588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117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1653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6578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98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89AC4-81A9-49EC-B4AB-8F190B35C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700373"/>
              </p:ext>
            </p:extLst>
          </p:nvPr>
        </p:nvGraphicFramePr>
        <p:xfrm>
          <a:off x="542924" y="1900856"/>
          <a:ext cx="8058151" cy="2473515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4100671318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2729669770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283750766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205999841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692298882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412722909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955369854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238928484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253614800"/>
                    </a:ext>
                  </a:extLst>
                </a:gridCol>
                <a:gridCol w="648109">
                  <a:extLst>
                    <a:ext uri="{9D8B030D-6E8A-4147-A177-3AD203B41FA5}">
                      <a16:colId xmlns:a16="http://schemas.microsoft.com/office/drawing/2014/main" val="445418766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59341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29222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16.156.268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17.116.875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193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11.536.429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11.527.690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1.567.584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3215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4.528.698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342.474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5674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303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7818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7792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959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948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8655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745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7239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2628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940.768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937.703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183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02:  ELECCIONES MUNICIPALES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F52A8E2-D542-4F64-A867-BBFD63EA70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417794"/>
              </p:ext>
            </p:extLst>
          </p:nvPr>
        </p:nvGraphicFramePr>
        <p:xfrm>
          <a:off x="542924" y="1900856"/>
          <a:ext cx="8058150" cy="1767875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1012855612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4236354373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3323419272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4203864906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15389407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466477495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2599452971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786869675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940668854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356199522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46536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76531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43.171.067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435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7.233.487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7199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35.876.909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35.580.909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082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635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5381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891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5247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364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82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04:  PLEBISCITO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17C1397-0EBA-448D-A262-F0E44899B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906056"/>
              </p:ext>
            </p:extLst>
          </p:nvPr>
        </p:nvGraphicFramePr>
        <p:xfrm>
          <a:off x="542923" y="1900856"/>
          <a:ext cx="8058150" cy="1476361"/>
        </p:xfrm>
        <a:graphic>
          <a:graphicData uri="http://schemas.openxmlformats.org/drawingml/2006/table">
            <a:tbl>
              <a:tblPr/>
              <a:tblGrid>
                <a:gridCol w="292705">
                  <a:extLst>
                    <a:ext uri="{9D8B030D-6E8A-4147-A177-3AD203B41FA5}">
                      <a16:colId xmlns:a16="http://schemas.microsoft.com/office/drawing/2014/main" val="4161076713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3144918904"/>
                    </a:ext>
                  </a:extLst>
                </a:gridCol>
                <a:gridCol w="292705">
                  <a:extLst>
                    <a:ext uri="{9D8B030D-6E8A-4147-A177-3AD203B41FA5}">
                      <a16:colId xmlns:a16="http://schemas.microsoft.com/office/drawing/2014/main" val="3874463295"/>
                    </a:ext>
                  </a:extLst>
                </a:gridCol>
                <a:gridCol w="2625558">
                  <a:extLst>
                    <a:ext uri="{9D8B030D-6E8A-4147-A177-3AD203B41FA5}">
                      <a16:colId xmlns:a16="http://schemas.microsoft.com/office/drawing/2014/main" val="2926766727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874753054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1798738550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4154352033"/>
                    </a:ext>
                  </a:extLst>
                </a:gridCol>
                <a:gridCol w="784447">
                  <a:extLst>
                    <a:ext uri="{9D8B030D-6E8A-4147-A177-3AD203B41FA5}">
                      <a16:colId xmlns:a16="http://schemas.microsoft.com/office/drawing/2014/main" val="4160855502"/>
                    </a:ext>
                  </a:extLst>
                </a:gridCol>
                <a:gridCol w="714199">
                  <a:extLst>
                    <a:ext uri="{9D8B030D-6E8A-4147-A177-3AD203B41FA5}">
                      <a16:colId xmlns:a16="http://schemas.microsoft.com/office/drawing/2014/main" val="1041848227"/>
                    </a:ext>
                  </a:extLst>
                </a:gridCol>
                <a:gridCol w="702490">
                  <a:extLst>
                    <a:ext uri="{9D8B030D-6E8A-4147-A177-3AD203B41FA5}">
                      <a16:colId xmlns:a16="http://schemas.microsoft.com/office/drawing/2014/main" val="103261193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4337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4559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8414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0093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6697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520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2874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Cruz Roja Chilena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35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82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</TotalTime>
  <Words>767</Words>
  <Application>Microsoft Office PowerPoint</Application>
  <PresentationFormat>Presentación en pantalla (4:3)</PresentationFormat>
  <Paragraphs>418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1_Tema de Office</vt:lpstr>
      <vt:lpstr>EJECUCIÓN ACUMULADA DE GASTOS PRESUPUESTARIOS AL MES DE FEBRERO DE 2020 PARTIDA 28: SERVICIO ELECTORAL</vt:lpstr>
      <vt:lpstr>Presentación de PowerPoint</vt:lpstr>
      <vt:lpstr>Presentación de PowerPoint</vt:lpstr>
      <vt:lpstr>Presentación de PowerPoint</vt:lpstr>
      <vt:lpstr>EJECUCIÓN ACUMULADA DE GASTOS A FEBRERO DE 2020  PARTIDA 28 SERVICIO ELECTORAL</vt:lpstr>
      <vt:lpstr>EJECUCIÓN ACUMULADA DE GASTOS A FEBRERO DE 2020  PARTIDA 28. CAPÍTULO 01. PROGRAMA 01:  SERVICIO ELECTORAL</vt:lpstr>
      <vt:lpstr>EJECUCIÓN ACUMULADA DE GASTOS A FEBRERO DE 2020  PARTIDA 28. CAPÍTULO 01. PROGRAMA 02:  ELECCIONES MUNICIPALES</vt:lpstr>
      <vt:lpstr>EJECUCIÓN ACUMULADA DE GASTOS A FEBRERO DE 2020  PARTIDA 28. CAPÍTULO 01. PROGRAMA 04:  PLEBISCITO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210</cp:revision>
  <cp:lastPrinted>2019-10-09T11:55:36Z</cp:lastPrinted>
  <dcterms:created xsi:type="dcterms:W3CDTF">2016-06-23T13:38:47Z</dcterms:created>
  <dcterms:modified xsi:type="dcterms:W3CDTF">2020-07-07T20:49:43Z</dcterms:modified>
</cp:coreProperties>
</file>