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0\Ejecuci&#243;n%202020\27%2020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Subtítulos de Gasto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98-473A-84F4-0B9C06F9D7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98-473A-84F4-0B9C06F9D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98-473A-84F4-0B9C06F9D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98-473A-84F4-0B9C06F9D700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98-473A-84F4-0B9C06F9D7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27'!$D$61:$D$63</c:f>
              <c:numCache>
                <c:formatCode>#,##0</c:formatCode>
                <c:ptCount val="3"/>
                <c:pt idx="0">
                  <c:v>16967207</c:v>
                </c:pt>
                <c:pt idx="1">
                  <c:v>4514919</c:v>
                </c:pt>
                <c:pt idx="2">
                  <c:v>365294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8-473A-84F4-0B9C06F9D7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17873169079663E-2"/>
          <c:y val="0.82284113060428854"/>
          <c:w val="0.95478164422995515"/>
          <c:h val="0.12343607862248213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  <a:endParaRPr lang="es-CL" sz="900">
              <a:effectLst/>
            </a:endParaRPr>
          </a:p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3925438596491228E-2"/>
                  <c:y val="8.526924951267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62694931773879"/>
                      <c:h val="6.29483430799220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F-480A-B6D7-D96777FB1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27'!$K$61:$K$62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27'!$L$61:$L$62</c:f>
              <c:numCache>
                <c:formatCode>#,##0</c:formatCode>
                <c:ptCount val="2"/>
                <c:pt idx="0">
                  <c:v>7289.4960000000001</c:v>
                </c:pt>
                <c:pt idx="1">
                  <c:v>52726.317999999999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80A-B6D7-D96777FB16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2018- 2019 - 2020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27'!$D$27:$O$27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19-493B-96D3-564C186548BA}"/>
            </c:ext>
          </c:extLst>
        </c:ser>
        <c:ser>
          <c:idx val="0"/>
          <c:order val="1"/>
          <c:tx>
            <c:strRef>
              <c:f>'Partida 27'!$C$28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27'!$D$28:$O$28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19-493B-96D3-564C186548BA}"/>
            </c:ext>
          </c:extLst>
        </c:ser>
        <c:ser>
          <c:idx val="1"/>
          <c:order val="2"/>
          <c:tx>
            <c:strRef>
              <c:f>'Partida 27'!$C$29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19-493B-96D3-564C186548BA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19-493B-96D3-564C186548BA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19-493B-96D3-564C186548BA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19-493B-96D3-564C186548BA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19-493B-96D3-564C186548BA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19-493B-96D3-564C186548BA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D19-493B-96D3-564C186548BA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D19-493B-96D3-564C186548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27'!$D$29:$E$29</c:f>
              <c:numCache>
                <c:formatCode>0.0%</c:formatCode>
                <c:ptCount val="2"/>
                <c:pt idx="0">
                  <c:v>0.13935926954185776</c:v>
                </c:pt>
                <c:pt idx="1">
                  <c:v>7.5977208273805968E-2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D19-493B-96D3-564C186548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2018 - 2019 - 2020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27'!$D$21:$O$21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3B-44D8-844B-1CD2CA63646A}"/>
            </c:ext>
          </c:extLst>
        </c:ser>
        <c:ser>
          <c:idx val="0"/>
          <c:order val="1"/>
          <c:tx>
            <c:strRef>
              <c:f>'Partida 27'!$C$22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3B-44D8-844B-1CD2CA63646A}"/>
            </c:ext>
          </c:extLst>
        </c:ser>
        <c:ser>
          <c:idx val="1"/>
          <c:order val="2"/>
          <c:tx>
            <c:strRef>
              <c:f>'Partida 27'!$C$23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13B-44D8-844B-1CD2CA63646A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3B-44D8-844B-1CD2CA63646A}"/>
                </c:ext>
              </c:extLst>
            </c:dLbl>
            <c:dLbl>
              <c:idx val="1"/>
              <c:layout>
                <c:manualLayout>
                  <c:x val="-3.4519956850053934E-2"/>
                  <c:y val="2.4551337426511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3B-44D8-844B-1CD2CA63646A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3B-44D8-844B-1CD2CA63646A}"/>
                </c:ext>
              </c:extLst>
            </c:dLbl>
            <c:dLbl>
              <c:idx val="3"/>
              <c:layout>
                <c:manualLayout>
                  <c:x val="-6.6882416396979505E-2"/>
                  <c:y val="-3.50733391807309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3B-44D8-844B-1CD2CA63646A}"/>
                </c:ext>
              </c:extLst>
            </c:dLbl>
            <c:dLbl>
              <c:idx val="4"/>
              <c:layout>
                <c:manualLayout>
                  <c:x val="-1.2944983818770227E-2"/>
                  <c:y val="1.4029335672292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13B-44D8-844B-1CD2CA63646A}"/>
                </c:ext>
              </c:extLst>
            </c:dLbl>
            <c:dLbl>
              <c:idx val="5"/>
              <c:layout>
                <c:manualLayout>
                  <c:x val="-5.3937432578209356E-2"/>
                  <c:y val="4.2088007016877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13B-44D8-844B-1CD2CA63646A}"/>
                </c:ext>
              </c:extLst>
            </c:dLbl>
            <c:dLbl>
              <c:idx val="6"/>
              <c:layout>
                <c:manualLayout>
                  <c:x val="-7.3354908306364611E-2"/>
                  <c:y val="7.014667836146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13B-44D8-844B-1CD2CA6364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27'!$D$23:$E$23</c:f>
              <c:numCache>
                <c:formatCode>0.0%</c:formatCode>
                <c:ptCount val="2"/>
                <c:pt idx="0">
                  <c:v>0.13935926954185776</c:v>
                </c:pt>
                <c:pt idx="1">
                  <c:v>0.21533647781566373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13B-44D8-844B-1CD2CA6364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633" y="1518557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E83C865-0A27-43E5-9484-37C8A9625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406245"/>
              </p:ext>
            </p:extLst>
          </p:nvPr>
        </p:nvGraphicFramePr>
        <p:xfrm>
          <a:off x="538488" y="1876826"/>
          <a:ext cx="8087647" cy="2232903"/>
        </p:xfrm>
        <a:graphic>
          <a:graphicData uri="http://schemas.openxmlformats.org/drawingml/2006/table">
            <a:tbl>
              <a:tblPr/>
              <a:tblGrid>
                <a:gridCol w="260556">
                  <a:extLst>
                    <a:ext uri="{9D8B030D-6E8A-4147-A177-3AD203B41FA5}">
                      <a16:colId xmlns:a16="http://schemas.microsoft.com/office/drawing/2014/main" val="2700362097"/>
                    </a:ext>
                  </a:extLst>
                </a:gridCol>
                <a:gridCol w="260556">
                  <a:extLst>
                    <a:ext uri="{9D8B030D-6E8A-4147-A177-3AD203B41FA5}">
                      <a16:colId xmlns:a16="http://schemas.microsoft.com/office/drawing/2014/main" val="2760398885"/>
                    </a:ext>
                  </a:extLst>
                </a:gridCol>
                <a:gridCol w="260556">
                  <a:extLst>
                    <a:ext uri="{9D8B030D-6E8A-4147-A177-3AD203B41FA5}">
                      <a16:colId xmlns:a16="http://schemas.microsoft.com/office/drawing/2014/main" val="2807974268"/>
                    </a:ext>
                  </a:extLst>
                </a:gridCol>
                <a:gridCol w="3251734">
                  <a:extLst>
                    <a:ext uri="{9D8B030D-6E8A-4147-A177-3AD203B41FA5}">
                      <a16:colId xmlns:a16="http://schemas.microsoft.com/office/drawing/2014/main" val="81519800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2656013201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1565847799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3184344909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2772665298"/>
                    </a:ext>
                  </a:extLst>
                </a:gridCol>
                <a:gridCol w="635756">
                  <a:extLst>
                    <a:ext uri="{9D8B030D-6E8A-4147-A177-3AD203B41FA5}">
                      <a16:colId xmlns:a16="http://schemas.microsoft.com/office/drawing/2014/main" val="4225766304"/>
                    </a:ext>
                  </a:extLst>
                </a:gridCol>
                <a:gridCol w="625333">
                  <a:extLst>
                    <a:ext uri="{9D8B030D-6E8A-4147-A177-3AD203B41FA5}">
                      <a16:colId xmlns:a16="http://schemas.microsoft.com/office/drawing/2014/main" val="497910434"/>
                    </a:ext>
                  </a:extLst>
                </a:gridCol>
              </a:tblGrid>
              <a:tr h="12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72115"/>
                  </a:ext>
                </a:extLst>
              </a:tr>
              <a:tr h="373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929440"/>
                  </a:ext>
                </a:extLst>
              </a:tr>
              <a:tr h="160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3.315.308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732773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818587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610903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3.303.404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648549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3.152.188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138"/>
                  </a:ext>
                </a:extLst>
              </a:tr>
              <a:tr h="144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2.947.451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691830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204.737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965911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151.216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88609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151.216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676190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740815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03208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266675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247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126064"/>
              </p:ext>
            </p:extLst>
          </p:nvPr>
        </p:nvGraphicFramePr>
        <p:xfrm>
          <a:off x="395993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461957"/>
              </p:ext>
            </p:extLst>
          </p:nvPr>
        </p:nvGraphicFramePr>
        <p:xfrm>
          <a:off x="4644009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532330"/>
              </p:ext>
            </p:extLst>
          </p:nvPr>
        </p:nvGraphicFramePr>
        <p:xfrm>
          <a:off x="1619249" y="1916832"/>
          <a:ext cx="5905501" cy="3600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054210"/>
              </p:ext>
            </p:extLst>
          </p:nvPr>
        </p:nvGraphicFramePr>
        <p:xfrm>
          <a:off x="1690688" y="1844824"/>
          <a:ext cx="5886450" cy="362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8ED94E-F921-4BA3-A133-26DA01D52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272681"/>
              </p:ext>
            </p:extLst>
          </p:nvPr>
        </p:nvGraphicFramePr>
        <p:xfrm>
          <a:off x="548640" y="1782641"/>
          <a:ext cx="8044210" cy="1646359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1803719622"/>
                    </a:ext>
                  </a:extLst>
                </a:gridCol>
                <a:gridCol w="3254615">
                  <a:extLst>
                    <a:ext uri="{9D8B030D-6E8A-4147-A177-3AD203B41FA5}">
                      <a16:colId xmlns:a16="http://schemas.microsoft.com/office/drawing/2014/main" val="3049708656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3976824798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911618607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3594119173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4163289257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314051173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773408833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92672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31183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12.923.594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3435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2.298.242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08247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326.343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00254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03815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10.284.368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12059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8591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76856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74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77919"/>
            <a:ext cx="81209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12776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9A38790-4296-440D-A855-08AB505EA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450073"/>
              </p:ext>
            </p:extLst>
          </p:nvPr>
        </p:nvGraphicFramePr>
        <p:xfrm>
          <a:off x="539552" y="1763818"/>
          <a:ext cx="8120951" cy="1230589"/>
        </p:xfrm>
        <a:graphic>
          <a:graphicData uri="http://schemas.openxmlformats.org/drawingml/2006/table">
            <a:tbl>
              <a:tblPr/>
              <a:tblGrid>
                <a:gridCol w="281587">
                  <a:extLst>
                    <a:ext uri="{9D8B030D-6E8A-4147-A177-3AD203B41FA5}">
                      <a16:colId xmlns:a16="http://schemas.microsoft.com/office/drawing/2014/main" val="2598596672"/>
                    </a:ext>
                  </a:extLst>
                </a:gridCol>
                <a:gridCol w="281587">
                  <a:extLst>
                    <a:ext uri="{9D8B030D-6E8A-4147-A177-3AD203B41FA5}">
                      <a16:colId xmlns:a16="http://schemas.microsoft.com/office/drawing/2014/main" val="3624144798"/>
                    </a:ext>
                  </a:extLst>
                </a:gridCol>
                <a:gridCol w="3176295">
                  <a:extLst>
                    <a:ext uri="{9D8B030D-6E8A-4147-A177-3AD203B41FA5}">
                      <a16:colId xmlns:a16="http://schemas.microsoft.com/office/drawing/2014/main" val="3792368068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3531637055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2464347635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2060869938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80300547"/>
                    </a:ext>
                  </a:extLst>
                </a:gridCol>
                <a:gridCol w="687071">
                  <a:extLst>
                    <a:ext uri="{9D8B030D-6E8A-4147-A177-3AD203B41FA5}">
                      <a16:colId xmlns:a16="http://schemas.microsoft.com/office/drawing/2014/main" val="1966617249"/>
                    </a:ext>
                  </a:extLst>
                </a:gridCol>
                <a:gridCol w="675807">
                  <a:extLst>
                    <a:ext uri="{9D8B030D-6E8A-4147-A177-3AD203B41FA5}">
                      <a16:colId xmlns:a16="http://schemas.microsoft.com/office/drawing/2014/main" val="2244964886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983772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952695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938.408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91614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11.985.186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2539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7.738.832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84795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1.082.262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0654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3.315.308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096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3690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0151" y="1554480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C5483F-E1DF-4D8C-84B6-F0684C0E8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162413"/>
              </p:ext>
            </p:extLst>
          </p:nvPr>
        </p:nvGraphicFramePr>
        <p:xfrm>
          <a:off x="539552" y="1919605"/>
          <a:ext cx="8136903" cy="2892311"/>
        </p:xfrm>
        <a:graphic>
          <a:graphicData uri="http://schemas.openxmlformats.org/drawingml/2006/table">
            <a:tbl>
              <a:tblPr/>
              <a:tblGrid>
                <a:gridCol w="272685">
                  <a:extLst>
                    <a:ext uri="{9D8B030D-6E8A-4147-A177-3AD203B41FA5}">
                      <a16:colId xmlns:a16="http://schemas.microsoft.com/office/drawing/2014/main" val="1721275155"/>
                    </a:ext>
                  </a:extLst>
                </a:gridCol>
                <a:gridCol w="272685">
                  <a:extLst>
                    <a:ext uri="{9D8B030D-6E8A-4147-A177-3AD203B41FA5}">
                      <a16:colId xmlns:a16="http://schemas.microsoft.com/office/drawing/2014/main" val="507821872"/>
                    </a:ext>
                  </a:extLst>
                </a:gridCol>
                <a:gridCol w="272685">
                  <a:extLst>
                    <a:ext uri="{9D8B030D-6E8A-4147-A177-3AD203B41FA5}">
                      <a16:colId xmlns:a16="http://schemas.microsoft.com/office/drawing/2014/main" val="1752473189"/>
                    </a:ext>
                  </a:extLst>
                </a:gridCol>
                <a:gridCol w="3075880">
                  <a:extLst>
                    <a:ext uri="{9D8B030D-6E8A-4147-A177-3AD203B41FA5}">
                      <a16:colId xmlns:a16="http://schemas.microsoft.com/office/drawing/2014/main" val="568450334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63074755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1830756664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2648880875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1605298286"/>
                    </a:ext>
                  </a:extLst>
                </a:gridCol>
                <a:gridCol w="665350">
                  <a:extLst>
                    <a:ext uri="{9D8B030D-6E8A-4147-A177-3AD203B41FA5}">
                      <a16:colId xmlns:a16="http://schemas.microsoft.com/office/drawing/2014/main" val="2702476555"/>
                    </a:ext>
                  </a:extLst>
                </a:gridCol>
                <a:gridCol w="654442">
                  <a:extLst>
                    <a:ext uri="{9D8B030D-6E8A-4147-A177-3AD203B41FA5}">
                      <a16:colId xmlns:a16="http://schemas.microsoft.com/office/drawing/2014/main" val="90389693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80821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94531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4981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754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183.137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7355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9857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2767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5823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1487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6436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29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506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5781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9941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7237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9990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558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9076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979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644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CD2C138-FF0E-4D93-92CC-332BE58AEC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18814"/>
              </p:ext>
            </p:extLst>
          </p:nvPr>
        </p:nvGraphicFramePr>
        <p:xfrm>
          <a:off x="584100" y="1922151"/>
          <a:ext cx="8030186" cy="3411707"/>
        </p:xfrm>
        <a:graphic>
          <a:graphicData uri="http://schemas.openxmlformats.org/drawingml/2006/table">
            <a:tbl>
              <a:tblPr/>
              <a:tblGrid>
                <a:gridCol w="269108">
                  <a:extLst>
                    <a:ext uri="{9D8B030D-6E8A-4147-A177-3AD203B41FA5}">
                      <a16:colId xmlns:a16="http://schemas.microsoft.com/office/drawing/2014/main" val="1125185281"/>
                    </a:ext>
                  </a:extLst>
                </a:gridCol>
                <a:gridCol w="269108">
                  <a:extLst>
                    <a:ext uri="{9D8B030D-6E8A-4147-A177-3AD203B41FA5}">
                      <a16:colId xmlns:a16="http://schemas.microsoft.com/office/drawing/2014/main" val="1305965672"/>
                    </a:ext>
                  </a:extLst>
                </a:gridCol>
                <a:gridCol w="269108">
                  <a:extLst>
                    <a:ext uri="{9D8B030D-6E8A-4147-A177-3AD203B41FA5}">
                      <a16:colId xmlns:a16="http://schemas.microsoft.com/office/drawing/2014/main" val="2067485566"/>
                    </a:ext>
                  </a:extLst>
                </a:gridCol>
                <a:gridCol w="3035539">
                  <a:extLst>
                    <a:ext uri="{9D8B030D-6E8A-4147-A177-3AD203B41FA5}">
                      <a16:colId xmlns:a16="http://schemas.microsoft.com/office/drawing/2014/main" val="3767184584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2339552580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3918621059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3401417107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2144553634"/>
                    </a:ext>
                  </a:extLst>
                </a:gridCol>
                <a:gridCol w="656624">
                  <a:extLst>
                    <a:ext uri="{9D8B030D-6E8A-4147-A177-3AD203B41FA5}">
                      <a16:colId xmlns:a16="http://schemas.microsoft.com/office/drawing/2014/main" val="1267038340"/>
                    </a:ext>
                  </a:extLst>
                </a:gridCol>
                <a:gridCol w="645859">
                  <a:extLst>
                    <a:ext uri="{9D8B030D-6E8A-4147-A177-3AD203B41FA5}">
                      <a16:colId xmlns:a16="http://schemas.microsoft.com/office/drawing/2014/main" val="63639824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39932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29509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7.738.832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7927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1.541.538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4025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0066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7551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2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6.063.483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4157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6.063.483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7194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4.922.543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1906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2179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0584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6149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1406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3423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8582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8145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7768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132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6138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3126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1410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3437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974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1244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5940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92ADD9F-9770-4608-A207-AC0DD4877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798916"/>
              </p:ext>
            </p:extLst>
          </p:nvPr>
        </p:nvGraphicFramePr>
        <p:xfrm>
          <a:off x="539552" y="1803337"/>
          <a:ext cx="8124440" cy="2113217"/>
        </p:xfrm>
        <a:graphic>
          <a:graphicData uri="http://schemas.openxmlformats.org/drawingml/2006/table">
            <a:tbl>
              <a:tblPr/>
              <a:tblGrid>
                <a:gridCol w="272267">
                  <a:extLst>
                    <a:ext uri="{9D8B030D-6E8A-4147-A177-3AD203B41FA5}">
                      <a16:colId xmlns:a16="http://schemas.microsoft.com/office/drawing/2014/main" val="3502671726"/>
                    </a:ext>
                  </a:extLst>
                </a:gridCol>
                <a:gridCol w="272267">
                  <a:extLst>
                    <a:ext uri="{9D8B030D-6E8A-4147-A177-3AD203B41FA5}">
                      <a16:colId xmlns:a16="http://schemas.microsoft.com/office/drawing/2014/main" val="547440268"/>
                    </a:ext>
                  </a:extLst>
                </a:gridCol>
                <a:gridCol w="272267">
                  <a:extLst>
                    <a:ext uri="{9D8B030D-6E8A-4147-A177-3AD203B41FA5}">
                      <a16:colId xmlns:a16="http://schemas.microsoft.com/office/drawing/2014/main" val="4243929138"/>
                    </a:ext>
                  </a:extLst>
                </a:gridCol>
                <a:gridCol w="3071168">
                  <a:extLst>
                    <a:ext uri="{9D8B030D-6E8A-4147-A177-3AD203B41FA5}">
                      <a16:colId xmlns:a16="http://schemas.microsoft.com/office/drawing/2014/main" val="390314730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802471048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760365575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765596362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3048157792"/>
                    </a:ext>
                  </a:extLst>
                </a:gridCol>
                <a:gridCol w="664331">
                  <a:extLst>
                    <a:ext uri="{9D8B030D-6E8A-4147-A177-3AD203B41FA5}">
                      <a16:colId xmlns:a16="http://schemas.microsoft.com/office/drawing/2014/main" val="1211421251"/>
                    </a:ext>
                  </a:extLst>
                </a:gridCol>
                <a:gridCol w="653440">
                  <a:extLst>
                    <a:ext uri="{9D8B030D-6E8A-4147-A177-3AD203B41FA5}">
                      <a16:colId xmlns:a16="http://schemas.microsoft.com/office/drawing/2014/main" val="123564763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58556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93312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1.082.262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109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6872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5858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1.068.697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8662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0657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169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2906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793.169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213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793.169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1738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6311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052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14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3236</TotalTime>
  <Words>1604</Words>
  <Application>Microsoft Office PowerPoint</Application>
  <PresentationFormat>Presentación en pantalla (4:3)</PresentationFormat>
  <Paragraphs>885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FEBRERO DE 2020 PARTIDA 27: MINISTERIO DE LA MUJER Y LA EQUIDAD DE GÉNERO</vt:lpstr>
      <vt:lpstr>EJECUCIÓN ACUMULADA DE GASTOS A FEBRERO DE 2020  PARTIDA 27 MINISTERIO DE LA MUJER Y EQUIDAD DE GÉNERO</vt:lpstr>
      <vt:lpstr>Presentación de PowerPoint</vt:lpstr>
      <vt:lpstr>Presentación de PowerPoint</vt:lpstr>
      <vt:lpstr>EJECUCIÓN ACUMULADA DE GASTOS A FEBRERO DE 2020  PARTIDA 27 MINISTERIO DE LA MUJER Y EQUIDAD DE GÉNERO</vt:lpstr>
      <vt:lpstr>EJECUCIÓN ACUMULADA DE GASTOS A FEBRERO DE 2020  PARTIDA 27 RESUMEN POR CAPÍTULOS</vt:lpstr>
      <vt:lpstr>EJECUCIÓN ACUMULADA DE GASTOS A FEBRERO DE 2020  PARTIDA 27. CAPÍTULO 01. PROGRAMA 01:  SUBSECRETARÍA DE LA MUJER Y LA EQUIDAD DE GÉNERO</vt:lpstr>
      <vt:lpstr>EJECUCIÓN ACUMULADA DE GASTOS A FEBRERO DE 2020  PARTIDA 27. CAPÍTULO 02. PROGRAMA 01:  SERVICIO NACIONAL DE LA MUJER Y LA EQUIDAD DE GÉNERO</vt:lpstr>
      <vt:lpstr>EJECUCIÓN ACUMULADA DE GASTOS A FEBRERO DE 2020  PARTIDA 27. CAPÍTULO 02. PROGRAMA 02:  MUJER Y TRABAJO </vt:lpstr>
      <vt:lpstr>EJECUCIÓN ACUMULADA DE GASTOS A FEBRERO DE 2020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228</cp:revision>
  <cp:lastPrinted>2019-10-06T20:09:36Z</cp:lastPrinted>
  <dcterms:created xsi:type="dcterms:W3CDTF">2016-06-23T13:38:47Z</dcterms:created>
  <dcterms:modified xsi:type="dcterms:W3CDTF">2020-07-10T19:56:46Z</dcterms:modified>
</cp:coreProperties>
</file>