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257" r:id="rId2"/>
    <p:sldId id="258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71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.xlsx"/><Relationship Id="rId1" Type="http://schemas.openxmlformats.org/officeDocument/2006/relationships/themeOverride" Target="../theme/themeOverrid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200" b="1" i="0" baseline="0">
                <a:effectLst/>
              </a:rPr>
              <a:t>Distribución presupuesto inicial por Subtítulo de gasto</a:t>
            </a:r>
            <a:endParaRPr lang="es-CL" sz="1200">
              <a:effectLst/>
            </a:endParaRPr>
          </a:p>
        </c:rich>
      </c:tx>
      <c:overlay val="0"/>
      <c:spPr>
        <a:noFill/>
        <a:ln w="25400">
          <a:noFill/>
        </a:ln>
      </c:spPr>
    </c:title>
    <c:autoTitleDeleted val="0"/>
    <c:view3D>
      <c:rotX val="30"/>
      <c:rotY val="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285D-488D-A94C-EF8C54FDB80F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285D-488D-A94C-EF8C54FDB80F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285D-488D-A94C-EF8C54FDB80F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285D-488D-A94C-EF8C54FDB80F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285D-488D-A94C-EF8C54FDB80F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285D-488D-A94C-EF8C54FDB80F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D-285D-488D-A94C-EF8C54FDB80F}"/>
              </c:ext>
            </c:extLst>
          </c:dPt>
          <c:dLbls>
            <c:spPr>
              <a:noFill/>
              <a:ln w="25400">
                <a:noFill/>
              </a:ln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'P. 23 Ministerio Público (1)'!$E$67:$E$73</c:f>
              <c:strCache>
                <c:ptCount val="7"/>
                <c:pt idx="0">
                  <c:v>GASTOS EN PERSONAL</c:v>
                </c:pt>
                <c:pt idx="1">
                  <c:v>BIENES Y SERVICIOS DE CONSUMO</c:v>
                </c:pt>
                <c:pt idx="2">
                  <c:v>PRESTACIONES DE SEGURIDAD SOCIAL</c:v>
                </c:pt>
                <c:pt idx="3">
                  <c:v>TRANSFERENCIAS CORRIENTES</c:v>
                </c:pt>
                <c:pt idx="4">
                  <c:v>ADQUISICIÓN DE ACTIVOS NO FINANCIEROS</c:v>
                </c:pt>
                <c:pt idx="5">
                  <c:v>INICIATIVAS DE INVERSIÓN</c:v>
                </c:pt>
                <c:pt idx="6">
                  <c:v>SERVICIO DE LA DEUDA</c:v>
                </c:pt>
              </c:strCache>
            </c:strRef>
          </c:cat>
          <c:val>
            <c:numRef>
              <c:f>'P. 23 Ministerio Público (1)'!$F$67:$F$73</c:f>
              <c:numCache>
                <c:formatCode>0.0%</c:formatCode>
                <c:ptCount val="7"/>
                <c:pt idx="0">
                  <c:v>0.75247764044461363</c:v>
                </c:pt>
                <c:pt idx="1">
                  <c:v>0.18928743415124985</c:v>
                </c:pt>
                <c:pt idx="2">
                  <c:v>2.2224453791295411E-3</c:v>
                </c:pt>
                <c:pt idx="3">
                  <c:v>4.4288266301805617E-3</c:v>
                </c:pt>
                <c:pt idx="4">
                  <c:v>7.5594548161758901E-3</c:v>
                </c:pt>
                <c:pt idx="5">
                  <c:v>4.4024198578650503E-2</c:v>
                </c:pt>
                <c:pt idx="6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285D-488D-A94C-EF8C54FDB80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66250134786244275"/>
          <c:y val="0.15755627009646303"/>
          <c:w val="0.31666731092796008"/>
          <c:h val="0.78456591639871387"/>
        </c:manualLayout>
      </c:layout>
      <c:overlay val="0"/>
      <c:spPr>
        <a:noFill/>
        <a:ln w="25400">
          <a:noFill/>
        </a:ln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200" b="1" i="0" baseline="0">
                <a:effectLst/>
              </a:rPr>
              <a:t>% de Ejecución Acumulada 2018 - 2019 - 2020</a:t>
            </a:r>
            <a:endParaRPr lang="es-CL" sz="1200">
              <a:effectLst/>
            </a:endParaRPr>
          </a:p>
        </c:rich>
      </c:tx>
      <c:overlay val="0"/>
      <c:spPr>
        <a:noFill/>
        <a:ln w="25400">
          <a:noFill/>
        </a:ln>
      </c:sp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'P. 23 Ministerio Público (1)'!$E$36</c:f>
              <c:strCache>
                <c:ptCount val="1"/>
                <c:pt idx="0">
                  <c:v>GASTOS 2018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cat>
            <c:strRef>
              <c:f>'P. 23 Ministerio Público (1)'!$F$33:$Q$33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'P. 23 Ministerio Público (1)'!$F$36:$Q$36</c:f>
              <c:numCache>
                <c:formatCode>0.0%</c:formatCode>
                <c:ptCount val="12"/>
                <c:pt idx="0">
                  <c:v>6.7615311200146258E-2</c:v>
                </c:pt>
                <c:pt idx="1">
                  <c:v>0.13496328407830949</c:v>
                </c:pt>
                <c:pt idx="2">
                  <c:v>0.28318890146025893</c:v>
                </c:pt>
                <c:pt idx="3">
                  <c:v>0.35471510153661701</c:v>
                </c:pt>
                <c:pt idx="4">
                  <c:v>0.42816779227140184</c:v>
                </c:pt>
                <c:pt idx="5">
                  <c:v>0.47129598144860579</c:v>
                </c:pt>
                <c:pt idx="6">
                  <c:v>0.54700765940741247</c:v>
                </c:pt>
                <c:pt idx="7">
                  <c:v>0.61632958399784377</c:v>
                </c:pt>
                <c:pt idx="8">
                  <c:v>0.68659721813176866</c:v>
                </c:pt>
                <c:pt idx="9">
                  <c:v>0.75952911846234827</c:v>
                </c:pt>
                <c:pt idx="10">
                  <c:v>0.83699558270634578</c:v>
                </c:pt>
                <c:pt idx="11">
                  <c:v>0.9729885187327989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103E-43B8-8BDE-73BF1FC8186E}"/>
            </c:ext>
          </c:extLst>
        </c:ser>
        <c:ser>
          <c:idx val="1"/>
          <c:order val="1"/>
          <c:tx>
            <c:strRef>
              <c:f>'P. 23 Ministerio Público (1)'!$E$35</c:f>
              <c:strCache>
                <c:ptCount val="1"/>
                <c:pt idx="0">
                  <c:v>GASTOS 2019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cat>
            <c:strRef>
              <c:f>'P. 23 Ministerio Público (1)'!$F$33:$Q$33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'P. 23 Ministerio Público (1)'!$F$35:$Q$35</c:f>
              <c:numCache>
                <c:formatCode>0.0%</c:formatCode>
                <c:ptCount val="12"/>
                <c:pt idx="0">
                  <c:v>6.8586116041518611E-2</c:v>
                </c:pt>
                <c:pt idx="1">
                  <c:v>0.13792230287650653</c:v>
                </c:pt>
                <c:pt idx="2">
                  <c:v>0.29293744802791205</c:v>
                </c:pt>
                <c:pt idx="3">
                  <c:v>0.36806062719112553</c:v>
                </c:pt>
                <c:pt idx="4">
                  <c:v>0.44502328011103576</c:v>
                </c:pt>
                <c:pt idx="5">
                  <c:v>0.48965247630120406</c:v>
                </c:pt>
                <c:pt idx="6">
                  <c:v>0.55482411955238387</c:v>
                </c:pt>
                <c:pt idx="7">
                  <c:v>0.62485034068131695</c:v>
                </c:pt>
                <c:pt idx="8">
                  <c:v>0.69404126428542412</c:v>
                </c:pt>
                <c:pt idx="9">
                  <c:v>0.76549495268152323</c:v>
                </c:pt>
                <c:pt idx="10">
                  <c:v>0.84057746015430923</c:v>
                </c:pt>
                <c:pt idx="11">
                  <c:v>0.98605891209113217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103E-43B8-8BDE-73BF1FC8186E}"/>
            </c:ext>
          </c:extLst>
        </c:ser>
        <c:ser>
          <c:idx val="2"/>
          <c:order val="2"/>
          <c:tx>
            <c:strRef>
              <c:f>'P. 23 Ministerio Público (1)'!$E$34</c:f>
              <c:strCache>
                <c:ptCount val="1"/>
                <c:pt idx="0">
                  <c:v>GASTOS 2020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dLbls>
            <c:spPr>
              <a:noFill/>
              <a:ln w="25400">
                <a:noFill/>
              </a:ln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'P. 23 Ministerio Público (1)'!$F$33:$Q$33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'P. 23 Ministerio Público (1)'!$F$34:$G$34</c:f>
              <c:numCache>
                <c:formatCode>0.0%</c:formatCode>
                <c:ptCount val="2"/>
                <c:pt idx="0">
                  <c:v>7.2255848911150972E-2</c:v>
                </c:pt>
                <c:pt idx="1">
                  <c:v>0.14482241292107348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103E-43B8-8BDE-73BF1FC8186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13868712"/>
        <c:axId val="1"/>
      </c:lineChart>
      <c:catAx>
        <c:axId val="2138687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ln w="9525">
            <a:noFill/>
          </a:ln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213868712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76875156402906097"/>
          <c:y val="0.4305570155063731"/>
          <c:w val="0.21875044504891977"/>
          <c:h val="0.23611191172930138"/>
        </c:manualLayout>
      </c:layout>
      <c:overlay val="0"/>
      <c:spPr>
        <a:noFill/>
        <a:ln w="25400">
          <a:noFill/>
        </a:ln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bg1"/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200" b="1" i="0" baseline="0">
                <a:effectLst/>
              </a:rPr>
              <a:t>% de Ejecución Mensual 2018 - 2019 - 2020</a:t>
            </a:r>
            <a:endParaRPr lang="es-CL" sz="1200">
              <a:effectLst/>
            </a:endParaRPr>
          </a:p>
        </c:rich>
      </c:tx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7.7700012108517291E-2"/>
          <c:y val="0.11617760631152033"/>
          <c:w val="0.7624446222579514"/>
          <c:h val="0.7876564526832516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'P. 23 Ministerio Público (1)'!$E$42</c:f>
              <c:strCache>
                <c:ptCount val="1"/>
                <c:pt idx="0">
                  <c:v>GASTOS 2018</c:v>
                </c:pt>
              </c:strCache>
            </c:strRef>
          </c:tx>
          <c:spPr>
            <a:solidFill>
              <a:srgbClr val="4F81BD"/>
            </a:solidFill>
            <a:ln w="25400">
              <a:noFill/>
            </a:ln>
          </c:spPr>
          <c:invertIfNegative val="0"/>
          <c:cat>
            <c:strRef>
              <c:f>'P. 23 Ministerio Público (1)'!$F$39:$Q$39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'P. 23 Ministerio Público (1)'!$F$42:$Q$42</c:f>
              <c:numCache>
                <c:formatCode>0.0%</c:formatCode>
                <c:ptCount val="12"/>
                <c:pt idx="0">
                  <c:v>6.7615311200146258E-2</c:v>
                </c:pt>
                <c:pt idx="1">
                  <c:v>6.7364727434768359E-2</c:v>
                </c:pt>
                <c:pt idx="2">
                  <c:v>0.14902196026552617</c:v>
                </c:pt>
                <c:pt idx="3">
                  <c:v>7.1526200076358085E-2</c:v>
                </c:pt>
                <c:pt idx="4">
                  <c:v>7.3452690734784859E-2</c:v>
                </c:pt>
                <c:pt idx="5">
                  <c:v>6.8181497811347178E-2</c:v>
                </c:pt>
                <c:pt idx="6">
                  <c:v>6.7491604533494426E-2</c:v>
                </c:pt>
                <c:pt idx="7">
                  <c:v>6.9758225042677105E-2</c:v>
                </c:pt>
                <c:pt idx="8">
                  <c:v>7.026763413392495E-2</c:v>
                </c:pt>
                <c:pt idx="9">
                  <c:v>7.2931900330579627E-2</c:v>
                </c:pt>
                <c:pt idx="10">
                  <c:v>7.7466464243997404E-2</c:v>
                </c:pt>
                <c:pt idx="11">
                  <c:v>0.1114600743198903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A2C-45D9-8D18-F198BE4811B9}"/>
            </c:ext>
          </c:extLst>
        </c:ser>
        <c:ser>
          <c:idx val="1"/>
          <c:order val="1"/>
          <c:tx>
            <c:strRef>
              <c:f>'P. 23 Ministerio Público (1)'!$E$41</c:f>
              <c:strCache>
                <c:ptCount val="1"/>
                <c:pt idx="0">
                  <c:v>GASTOS 2019</c:v>
                </c:pt>
              </c:strCache>
            </c:strRef>
          </c:tx>
          <c:spPr>
            <a:solidFill>
              <a:srgbClr val="C0504D"/>
            </a:solidFill>
            <a:ln w="25400">
              <a:noFill/>
            </a:ln>
          </c:spPr>
          <c:invertIfNegative val="0"/>
          <c:cat>
            <c:strRef>
              <c:f>'P. 23 Ministerio Público (1)'!$F$39:$Q$39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'P. 23 Ministerio Público (1)'!$F$41:$Q$41</c:f>
              <c:numCache>
                <c:formatCode>0.0%</c:formatCode>
                <c:ptCount val="12"/>
                <c:pt idx="0">
                  <c:v>6.8586116041518611E-2</c:v>
                </c:pt>
                <c:pt idx="1">
                  <c:v>6.9336186834987906E-2</c:v>
                </c:pt>
                <c:pt idx="2">
                  <c:v>0.15501514515140552</c:v>
                </c:pt>
                <c:pt idx="3">
                  <c:v>7.5985531244926796E-2</c:v>
                </c:pt>
                <c:pt idx="4">
                  <c:v>7.6962652919910252E-2</c:v>
                </c:pt>
                <c:pt idx="5">
                  <c:v>7.264047567998333E-2</c:v>
                </c:pt>
                <c:pt idx="6">
                  <c:v>6.8080479725167023E-2</c:v>
                </c:pt>
                <c:pt idx="7">
                  <c:v>7.0026221128933017E-2</c:v>
                </c:pt>
                <c:pt idx="8">
                  <c:v>6.9190923604107196E-2</c:v>
                </c:pt>
                <c:pt idx="9">
                  <c:v>7.1453688396099113E-2</c:v>
                </c:pt>
                <c:pt idx="10">
                  <c:v>7.5082507472785998E-2</c:v>
                </c:pt>
                <c:pt idx="11">
                  <c:v>0.11979403116073534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A2C-45D9-8D18-F198BE4811B9}"/>
            </c:ext>
          </c:extLst>
        </c:ser>
        <c:ser>
          <c:idx val="2"/>
          <c:order val="2"/>
          <c:tx>
            <c:strRef>
              <c:f>'P. 23 Ministerio Público (1)'!$E$40</c:f>
              <c:strCache>
                <c:ptCount val="1"/>
                <c:pt idx="0">
                  <c:v>GASTOS 2020</c:v>
                </c:pt>
              </c:strCache>
            </c:strRef>
          </c:tx>
          <c:spPr>
            <a:solidFill>
              <a:srgbClr val="9BBB59"/>
            </a:solidFill>
            <a:ln w="25400">
              <a:noFill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'P. 23 Ministerio Público (1)'!$F$39:$Q$39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'P. 23 Ministerio Público (1)'!$F$40:$G$40</c:f>
              <c:numCache>
                <c:formatCode>0.0%</c:formatCode>
                <c:ptCount val="2"/>
                <c:pt idx="0">
                  <c:v>7.2255848911150972E-2</c:v>
                </c:pt>
                <c:pt idx="1">
                  <c:v>7.2566564009922507E-2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A2C-45D9-8D18-F198BE4811B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13871008"/>
        <c:axId val="1"/>
      </c:barChart>
      <c:catAx>
        <c:axId val="2138710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ln w="9525">
            <a:noFill/>
          </a:ln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213871008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80416830275126694"/>
          <c:y val="0.4305570155063731"/>
          <c:w val="0.18125036875481926"/>
          <c:h val="0.23611191172930138"/>
        </c:manualLayout>
      </c:layout>
      <c:overlay val="0"/>
      <c:spPr>
        <a:noFill/>
        <a:ln w="25400">
          <a:noFill/>
        </a:ln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bg1"/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BD0E218-0D5D-4B70-8E2F-575388586F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número de diapositiva 2">
            <a:extLst>
              <a:ext uri="{FF2B5EF4-FFF2-40B4-BE49-F238E27FC236}">
                <a16:creationId xmlns:a16="http://schemas.microsoft.com/office/drawing/2014/main" id="{150496B8-B04E-44D6-9FCF-235A4FB2634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C3838C02-90E4-4B8F-AF58-B4632E558E5E}"/>
              </a:ext>
            </a:extLst>
          </p:cNvPr>
          <p:cNvSpPr/>
          <p:nvPr userDrawn="1"/>
        </p:nvSpPr>
        <p:spPr>
          <a:xfrm>
            <a:off x="457200" y="6356350"/>
            <a:ext cx="5400600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105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Fuente</a:t>
            </a:r>
            <a:r>
              <a:rPr kumimoji="0" lang="es-CL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: Elaboración propia en base  a Informes de ejecución presupuestaria mensual de DIPRES</a:t>
            </a:r>
          </a:p>
        </p:txBody>
      </p:sp>
    </p:spTree>
    <p:extLst>
      <p:ext uri="{BB962C8B-B14F-4D97-AF65-F5344CB8AC3E}">
        <p14:creationId xmlns:p14="http://schemas.microsoft.com/office/powerpoint/2010/main" val="27945950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659995C-6C5E-4774-930D-FE8EA32FE7EF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28-07-2020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50403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9A67D08-3D11-4B0F-A15F-9F52EB68D63D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28-07-2020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499324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B78813F-3287-4428-A15C-12A23CF4CFA4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28-07-2020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799382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6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6CB32A8-ACCF-408E-AE69-3B995A8F0BFF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28-07-2020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8274318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6CB32A8-ACCF-408E-AE69-3B995A8F0BFF}" type="datetime1">
              <a:rPr lang="es-CL" smtClean="0"/>
              <a:t>28-07-2020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9398212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6CB32A8-ACCF-408E-AE69-3B995A8F0BFF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28-07-2020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160362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0E02360-A21A-4CCD-BCB0-8531ABD610AB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28-07-2020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527101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BC7CA73-43A2-4A16-A5CB-3D4B44330E0D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28-07-2020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645675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EBAF36A-EDE5-4FA8-84EC-3AA788C97240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28-07-2020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623159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22D39C1-1D08-4F24-AE34-397A80400841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28-07-2020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720601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A55497-5A8F-46E9-977B-DA4B0E8E00C9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28-07-2020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136970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A9ED8E3-6EAB-4093-9165-930AB8B37E7F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28-07-2020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030133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0437570-0FE3-4267-B1AE-9E8F529BA4FA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28-07-2020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145105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708C7A60-81BC-40FA-8F4A-BA8BB4E7CF49}"/>
              </a:ext>
            </a:extLst>
          </p:cNvPr>
          <p:cNvPicPr>
            <a:picLocks/>
          </p:cNvPicPr>
          <p:nvPr userDrawn="1"/>
        </p:nvPicPr>
        <p:blipFill>
          <a:blip r:embed="rId16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64999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74" r:id="rId13"/>
    <p:sldLayoutId id="2147483660" r:id="rId14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1700808"/>
            <a:ext cx="7632848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latin typeface="+mn-lt"/>
              </a:rPr>
              <a:t>EJECUCIÓN PRESUPUESTARIA DE GASTOS ACUMULADA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AL MES DE FEBRERO DE 2020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PARTIDA 23: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MINISTERIO PÚBLICO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779912" y="5373216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Valparaíso, Marzo 2020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614109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11560" y="765175"/>
            <a:ext cx="7759774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FEBRERO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PÚBLICO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graphicFrame>
        <p:nvGraphicFramePr>
          <p:cNvPr id="6" name="Gráfico 5">
            <a:extLst>
              <a:ext uri="{FF2B5EF4-FFF2-40B4-BE49-F238E27FC236}">
                <a16:creationId xmlns:a16="http://schemas.microsoft.com/office/drawing/2014/main" id="{BC0B9B71-13B3-40E1-809D-20274474B5F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61082035"/>
              </p:ext>
            </p:extLst>
          </p:nvPr>
        </p:nvGraphicFramePr>
        <p:xfrm>
          <a:off x="1727684" y="1916832"/>
          <a:ext cx="5688632" cy="36447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860251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39552" y="743754"/>
            <a:ext cx="799288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FEBRERO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PÚBLICO</a:t>
            </a:r>
          </a:p>
        </p:txBody>
      </p:sp>
      <p:graphicFrame>
        <p:nvGraphicFramePr>
          <p:cNvPr id="8" name="Gráfico 7">
            <a:extLst>
              <a:ext uri="{FF2B5EF4-FFF2-40B4-BE49-F238E27FC236}">
                <a16:creationId xmlns:a16="http://schemas.microsoft.com/office/drawing/2014/main" id="{E967F739-F06B-49FE-AEEA-6ADC839FCEC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89956318"/>
              </p:ext>
            </p:extLst>
          </p:nvPr>
        </p:nvGraphicFramePr>
        <p:xfrm>
          <a:off x="1331640" y="1916832"/>
          <a:ext cx="6552000" cy="3459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590222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611560" y="705655"/>
            <a:ext cx="7848872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FEBRERO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PÚBLICO</a:t>
            </a:r>
          </a:p>
        </p:txBody>
      </p:sp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id="{61E5A836-FC06-4EAB-8828-3FA486D8104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25430826"/>
              </p:ext>
            </p:extLst>
          </p:nvPr>
        </p:nvGraphicFramePr>
        <p:xfrm>
          <a:off x="1296000" y="1844824"/>
          <a:ext cx="6552000" cy="34598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676460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539552" y="723269"/>
            <a:ext cx="799653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FEBRERO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PÚBLICO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539551" y="1376762"/>
            <a:ext cx="7996539" cy="27359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400" b="1" dirty="0">
                <a:latin typeface="+mn-lt"/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07321B76-BF82-45E9-9F47-77EC3A1BD4A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5989704"/>
              </p:ext>
            </p:extLst>
          </p:nvPr>
        </p:nvGraphicFramePr>
        <p:xfrm>
          <a:off x="539549" y="1746643"/>
          <a:ext cx="7996541" cy="4273710"/>
        </p:xfrm>
        <a:graphic>
          <a:graphicData uri="http://schemas.openxmlformats.org/drawingml/2006/table">
            <a:tbl>
              <a:tblPr/>
              <a:tblGrid>
                <a:gridCol w="750849">
                  <a:extLst>
                    <a:ext uri="{9D8B030D-6E8A-4147-A177-3AD203B41FA5}">
                      <a16:colId xmlns:a16="http://schemas.microsoft.com/office/drawing/2014/main" val="2746822940"/>
                    </a:ext>
                  </a:extLst>
                </a:gridCol>
                <a:gridCol w="312854">
                  <a:extLst>
                    <a:ext uri="{9D8B030D-6E8A-4147-A177-3AD203B41FA5}">
                      <a16:colId xmlns:a16="http://schemas.microsoft.com/office/drawing/2014/main" val="770507854"/>
                    </a:ext>
                  </a:extLst>
                </a:gridCol>
                <a:gridCol w="312854">
                  <a:extLst>
                    <a:ext uri="{9D8B030D-6E8A-4147-A177-3AD203B41FA5}">
                      <a16:colId xmlns:a16="http://schemas.microsoft.com/office/drawing/2014/main" val="1102468309"/>
                    </a:ext>
                  </a:extLst>
                </a:gridCol>
                <a:gridCol w="2327630">
                  <a:extLst>
                    <a:ext uri="{9D8B030D-6E8A-4147-A177-3AD203B41FA5}">
                      <a16:colId xmlns:a16="http://schemas.microsoft.com/office/drawing/2014/main" val="2560687087"/>
                    </a:ext>
                  </a:extLst>
                </a:gridCol>
                <a:gridCol w="750849">
                  <a:extLst>
                    <a:ext uri="{9D8B030D-6E8A-4147-A177-3AD203B41FA5}">
                      <a16:colId xmlns:a16="http://schemas.microsoft.com/office/drawing/2014/main" val="1594501116"/>
                    </a:ext>
                  </a:extLst>
                </a:gridCol>
                <a:gridCol w="688279">
                  <a:extLst>
                    <a:ext uri="{9D8B030D-6E8A-4147-A177-3AD203B41FA5}">
                      <a16:colId xmlns:a16="http://schemas.microsoft.com/office/drawing/2014/main" val="3468476612"/>
                    </a:ext>
                  </a:extLst>
                </a:gridCol>
                <a:gridCol w="688279">
                  <a:extLst>
                    <a:ext uri="{9D8B030D-6E8A-4147-A177-3AD203B41FA5}">
                      <a16:colId xmlns:a16="http://schemas.microsoft.com/office/drawing/2014/main" val="420621694"/>
                    </a:ext>
                  </a:extLst>
                </a:gridCol>
                <a:gridCol w="663249">
                  <a:extLst>
                    <a:ext uri="{9D8B030D-6E8A-4147-A177-3AD203B41FA5}">
                      <a16:colId xmlns:a16="http://schemas.microsoft.com/office/drawing/2014/main" val="978205412"/>
                    </a:ext>
                  </a:extLst>
                </a:gridCol>
                <a:gridCol w="750849">
                  <a:extLst>
                    <a:ext uri="{9D8B030D-6E8A-4147-A177-3AD203B41FA5}">
                      <a16:colId xmlns:a16="http://schemas.microsoft.com/office/drawing/2014/main" val="898142190"/>
                    </a:ext>
                  </a:extLst>
                </a:gridCol>
                <a:gridCol w="750849">
                  <a:extLst>
                    <a:ext uri="{9D8B030D-6E8A-4147-A177-3AD203B41FA5}">
                      <a16:colId xmlns:a16="http://schemas.microsoft.com/office/drawing/2014/main" val="2082469056"/>
                    </a:ext>
                  </a:extLst>
                </a:gridCol>
              </a:tblGrid>
              <a:tr h="250217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98283816"/>
                  </a:ext>
                </a:extLst>
              </a:tr>
              <a:tr h="490426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2848003"/>
                  </a:ext>
                </a:extLst>
              </a:tr>
              <a:tr h="1701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201.940.621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201.940.621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29.245.528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2773808"/>
                  </a:ext>
                </a:extLst>
              </a:tr>
              <a:tr h="1601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151.955.802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151.955.802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24.915.276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7818138"/>
                  </a:ext>
                </a:extLst>
              </a:tr>
              <a:tr h="1601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38.224.822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38.224.822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3.224.926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6346916"/>
                  </a:ext>
                </a:extLst>
              </a:tr>
              <a:tr h="1601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448.802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448.802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17.574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85094"/>
                  </a:ext>
                </a:extLst>
              </a:tr>
              <a:tr h="1601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448.802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440.802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17.574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6894519"/>
                  </a:ext>
                </a:extLst>
              </a:tr>
              <a:tr h="1601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6759697"/>
                  </a:ext>
                </a:extLst>
              </a:tr>
              <a:tr h="1601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894.360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894.360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3949033"/>
                  </a:ext>
                </a:extLst>
              </a:tr>
              <a:tr h="1601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48.955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48.955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1274764"/>
                  </a:ext>
                </a:extLst>
              </a:tr>
              <a:tr h="1601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Becas Postgrado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48.955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48.955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9811034"/>
                  </a:ext>
                </a:extLst>
              </a:tr>
              <a:tr h="1601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845.405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845.405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3563283"/>
                  </a:ext>
                </a:extLst>
              </a:tr>
              <a:tr h="3202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Concesiones Ministerio de Justicia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845.405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845.405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0206691"/>
                  </a:ext>
                </a:extLst>
              </a:tr>
              <a:tr h="1601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1.526.561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1.526.561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2189607"/>
                  </a:ext>
                </a:extLst>
              </a:tr>
              <a:tr h="1601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67.716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67.716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5082515"/>
                  </a:ext>
                </a:extLst>
              </a:tr>
              <a:tr h="1601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173.439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173.439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8714910"/>
                  </a:ext>
                </a:extLst>
              </a:tr>
              <a:tr h="1601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428.689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428.689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4100063"/>
                  </a:ext>
                </a:extLst>
              </a:tr>
              <a:tr h="1601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132.414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132.414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0973393"/>
                  </a:ext>
                </a:extLst>
              </a:tr>
              <a:tr h="1601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724.303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724.303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6153413"/>
                  </a:ext>
                </a:extLst>
              </a:tr>
              <a:tr h="1601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8.890.274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8.890.274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186.942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1491669"/>
                  </a:ext>
                </a:extLst>
              </a:tr>
              <a:tr h="1601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8.890.274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8.890.274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186.942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6150514"/>
                  </a:ext>
                </a:extLst>
              </a:tr>
              <a:tr h="1601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893.038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9293568"/>
                  </a:ext>
                </a:extLst>
              </a:tr>
              <a:tr h="1601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893.038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39999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16981902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67</TotalTime>
  <Words>425</Words>
  <Application>Microsoft Office PowerPoint</Application>
  <PresentationFormat>Presentación en pantalla (4:3)</PresentationFormat>
  <Paragraphs>233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8" baseType="lpstr">
      <vt:lpstr>Arial</vt:lpstr>
      <vt:lpstr>Calibri</vt:lpstr>
      <vt:lpstr>1_Tema de Office</vt:lpstr>
      <vt:lpstr>EJECUCIÓN PRESUPUESTARIA DE GASTOS ACUMULADA AL MES DE FEBRERO DE 2020 PARTIDA 23: MINISTERIO PÚBLICO</vt:lpstr>
      <vt:lpstr>EJECUCIÓN PRESUPUESTARIA DE GASTOS ACUMULADA AL MES DE FEBRERO DE 2020  MINISTERIO PÚBLICO</vt:lpstr>
      <vt:lpstr>Presentación de PowerPoint</vt:lpstr>
      <vt:lpstr>Presentación de PowerPoint</vt:lpstr>
      <vt:lpstr>EJECUCIÓN PRESUPUESTARIA DE GASTOS ACUMULADA AL MES DE FEBRERO DE 2020  MINISTERIO PÚBLICO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Claudia Soto</dc:creator>
  <cp:lastModifiedBy>Presupuesto</cp:lastModifiedBy>
  <cp:revision>8</cp:revision>
  <dcterms:created xsi:type="dcterms:W3CDTF">2020-01-06T13:12:56Z</dcterms:created>
  <dcterms:modified xsi:type="dcterms:W3CDTF">2020-07-28T20:51:01Z</dcterms:modified>
</cp:coreProperties>
</file>