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256" r:id="rId2"/>
    <p:sldId id="309" r:id="rId3"/>
    <p:sldId id="307" r:id="rId4"/>
    <p:sldId id="301" r:id="rId5"/>
    <p:sldId id="264" r:id="rId6"/>
    <p:sldId id="263" r:id="rId7"/>
    <p:sldId id="265" r:id="rId8"/>
    <p:sldId id="310" r:id="rId9"/>
    <p:sldId id="267" r:id="rId10"/>
    <p:sldId id="269" r:id="rId11"/>
    <p:sldId id="275" r:id="rId12"/>
    <p:sldId id="276" r:id="rId13"/>
    <p:sldId id="300" r:id="rId14"/>
    <p:sldId id="277" r:id="rId15"/>
    <p:sldId id="278" r:id="rId16"/>
    <p:sldId id="306" r:id="rId17"/>
    <p:sldId id="272" r:id="rId18"/>
    <p:sldId id="305" r:id="rId19"/>
    <p:sldId id="308" r:id="rId20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2" autoAdjust="0"/>
    <p:restoredTop sz="94033" autoAdjust="0"/>
  </p:normalViewPr>
  <p:slideViewPr>
    <p:cSldViewPr>
      <p:cViewPr varScale="1">
        <p:scale>
          <a:sx n="104" d="100"/>
          <a:sy n="104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 b="0" i="0" baseline="0">
                <a:effectLst/>
              </a:rPr>
              <a:t>Distribución Presupuesto Inicial por Subtítulos de Gasto</a:t>
            </a:r>
            <a:endParaRPr lang="es-CL" sz="10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7980258712230909E-2"/>
          <c:y val="0.26726770630279401"/>
          <c:w val="0.94669490298291337"/>
          <c:h val="0.34874065951916827"/>
        </c:manualLayout>
      </c:layout>
      <c:pie3DChart>
        <c:varyColors val="1"/>
        <c:ser>
          <c:idx val="0"/>
          <c:order val="0"/>
          <c:tx>
            <c:strRef>
              <c:f>'Partida 21'!$D$67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738-4BB4-9F00-01969137088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738-4BB4-9F00-01969137088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738-4BB4-9F00-01969137088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738-4BB4-9F00-01969137088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738-4BB4-9F00-019691370886}"/>
              </c:ext>
            </c:extLst>
          </c:dPt>
          <c:dLbls>
            <c:dLbl>
              <c:idx val="0"/>
              <c:layout>
                <c:manualLayout>
                  <c:x val="-3.0649676609711362E-2"/>
                  <c:y val="-2.363858874003712E-17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738-4BB4-9F00-01969137088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38-4BB4-9F00-01969137088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21'!$C$68:$C$72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SALDO FINAL DE CAJA      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21'!$D$68:$D$72</c:f>
              <c:numCache>
                <c:formatCode>#,##0</c:formatCode>
                <c:ptCount val="5"/>
                <c:pt idx="0">
                  <c:v>75847919</c:v>
                </c:pt>
                <c:pt idx="1">
                  <c:v>16013670</c:v>
                </c:pt>
                <c:pt idx="2">
                  <c:v>435921639</c:v>
                </c:pt>
                <c:pt idx="3">
                  <c:v>0</c:v>
                </c:pt>
                <c:pt idx="4">
                  <c:v>141858440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738-4BB4-9F00-01969137088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657663272173102E-2"/>
          <c:y val="0.83411010169468092"/>
          <c:w val="0.96122163145174166"/>
          <c:h val="0.14420960734913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Distribución Presupuesto Inicial por Capítulo</a:t>
            </a:r>
          </a:p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(en Millones de $)</a:t>
            </a:r>
            <a:endParaRPr lang="es-CL" sz="9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'Partida 21'!$M$66</c:f>
              <c:strCache>
                <c:ptCount val="1"/>
                <c:pt idx="0">
                  <c:v>Presupuesto Inicial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21'!$L$67:$L$75</c:f>
              <c:strCache>
                <c:ptCount val="9"/>
                <c:pt idx="0">
                  <c:v>Sub.de Ser.Sociales</c:v>
                </c:pt>
                <c:pt idx="1">
                  <c:v>FOSIS</c:v>
                </c:pt>
                <c:pt idx="2">
                  <c:v>INJUV</c:v>
                </c:pt>
                <c:pt idx="3">
                  <c:v>CONADI</c:v>
                </c:pt>
                <c:pt idx="4">
                  <c:v>SENADIS</c:v>
                </c:pt>
                <c:pt idx="5">
                  <c:v>SENAMA</c:v>
                </c:pt>
                <c:pt idx="6">
                  <c:v>Sub. de Eva. Social</c:v>
                </c:pt>
                <c:pt idx="7">
                  <c:v>Sub.de la Niñez</c:v>
                </c:pt>
                <c:pt idx="8">
                  <c:v>Sis.Prot.Integral a la Infancia</c:v>
                </c:pt>
              </c:strCache>
            </c:strRef>
          </c:cat>
          <c:val>
            <c:numRef>
              <c:f>'Partida 21'!$M$67:$M$75</c:f>
              <c:numCache>
                <c:formatCode>#,##0</c:formatCode>
                <c:ptCount val="9"/>
                <c:pt idx="0">
                  <c:v>314378385000</c:v>
                </c:pt>
                <c:pt idx="1">
                  <c:v>90505436000</c:v>
                </c:pt>
                <c:pt idx="2">
                  <c:v>8468001000</c:v>
                </c:pt>
                <c:pt idx="3">
                  <c:v>128541457000</c:v>
                </c:pt>
                <c:pt idx="4">
                  <c:v>28800995000</c:v>
                </c:pt>
                <c:pt idx="5">
                  <c:v>42187938000</c:v>
                </c:pt>
                <c:pt idx="6">
                  <c:v>21667001000</c:v>
                </c:pt>
                <c:pt idx="7">
                  <c:v>4654753000</c:v>
                </c:pt>
                <c:pt idx="8">
                  <c:v>58374917000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51-421A-B1DE-633343BD8E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9708416"/>
        <c:axId val="219718400"/>
      </c:barChart>
      <c:catAx>
        <c:axId val="2197084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718400"/>
        <c:crosses val="autoZero"/>
        <c:auto val="1"/>
        <c:lblAlgn val="ctr"/>
        <c:lblOffset val="100"/>
        <c:noMultiLvlLbl val="0"/>
      </c:catAx>
      <c:valAx>
        <c:axId val="219718400"/>
        <c:scaling>
          <c:orientation val="minMax"/>
          <c:max val="300000000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708416"/>
        <c:crosses val="autoZero"/>
        <c:crossBetween val="between"/>
        <c:dispUnits>
          <c:builtInUnit val="million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2018- 2019 - 2020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4818027029226561"/>
          <c:y val="3.95263292359174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5113204596087529E-2"/>
          <c:y val="0.12512129654885573"/>
          <c:w val="0.90268140074872072"/>
          <c:h val="0.63007209673884024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'Partida 21'!$C$30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21'!$D$30:$O$30</c:f>
              <c:numCache>
                <c:formatCode>0.0%</c:formatCode>
                <c:ptCount val="12"/>
                <c:pt idx="0">
                  <c:v>0.12070260611355964</c:v>
                </c:pt>
                <c:pt idx="1">
                  <c:v>4.0254742212498716E-2</c:v>
                </c:pt>
                <c:pt idx="2">
                  <c:v>7.6982571027503957E-2</c:v>
                </c:pt>
                <c:pt idx="3">
                  <c:v>0.24742944323993527</c:v>
                </c:pt>
                <c:pt idx="4">
                  <c:v>3.0572781661889155E-2</c:v>
                </c:pt>
                <c:pt idx="5">
                  <c:v>4.4445722261740157E-2</c:v>
                </c:pt>
                <c:pt idx="6">
                  <c:v>5.4060575064785052E-2</c:v>
                </c:pt>
                <c:pt idx="7">
                  <c:v>4.9052542394656354E-2</c:v>
                </c:pt>
                <c:pt idx="8">
                  <c:v>6.0985854754737605E-2</c:v>
                </c:pt>
                <c:pt idx="9">
                  <c:v>4.8882003639969675E-2</c:v>
                </c:pt>
                <c:pt idx="10">
                  <c:v>6.1896289127028596E-2</c:v>
                </c:pt>
                <c:pt idx="11">
                  <c:v>0.19055119375702775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46-404F-9F7C-AA1AC3D50806}"/>
            </c:ext>
          </c:extLst>
        </c:ser>
        <c:ser>
          <c:idx val="0"/>
          <c:order val="1"/>
          <c:tx>
            <c:strRef>
              <c:f>'Partida 21'!$C$31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21'!$D$31:$O$31</c:f>
              <c:numCache>
                <c:formatCode>0.0%</c:formatCode>
                <c:ptCount val="12"/>
                <c:pt idx="0">
                  <c:v>0.14173455713243191</c:v>
                </c:pt>
                <c:pt idx="1">
                  <c:v>2.6790190808916901E-2</c:v>
                </c:pt>
                <c:pt idx="2">
                  <c:v>0.1088173099335632</c:v>
                </c:pt>
                <c:pt idx="3">
                  <c:v>0.12295192533533698</c:v>
                </c:pt>
                <c:pt idx="4">
                  <c:v>5.1229723898354604E-2</c:v>
                </c:pt>
                <c:pt idx="5">
                  <c:v>5.7806136080718773E-2</c:v>
                </c:pt>
                <c:pt idx="6">
                  <c:v>6.4378703033053875E-2</c:v>
                </c:pt>
                <c:pt idx="7">
                  <c:v>9.0163887995490771E-2</c:v>
                </c:pt>
                <c:pt idx="8">
                  <c:v>5.4288838558250188E-2</c:v>
                </c:pt>
                <c:pt idx="9">
                  <c:v>5.0409095929547953E-2</c:v>
                </c:pt>
                <c:pt idx="10">
                  <c:v>0.12840258790968745</c:v>
                </c:pt>
                <c:pt idx="11">
                  <c:v>0.11082638126043161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46-404F-9F7C-AA1AC3D50806}"/>
            </c:ext>
          </c:extLst>
        </c:ser>
        <c:ser>
          <c:idx val="1"/>
          <c:order val="2"/>
          <c:tx>
            <c:strRef>
              <c:f>'Partida 21'!$C$32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093361206905321E-2"/>
                  <c:y val="-3.657978439817536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346-404F-9F7C-AA1AC3D50806}"/>
                </c:ext>
              </c:extLst>
            </c:dLbl>
            <c:dLbl>
              <c:idx val="1"/>
              <c:layout>
                <c:manualLayout>
                  <c:x val="8.074688965524257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46-404F-9F7C-AA1AC3D50806}"/>
                </c:ext>
              </c:extLst>
            </c:dLbl>
            <c:dLbl>
              <c:idx val="3"/>
              <c:layout>
                <c:manualLayout>
                  <c:x val="1.211203344828638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346-404F-9F7C-AA1AC3D50806}"/>
                </c:ext>
              </c:extLst>
            </c:dLbl>
            <c:dLbl>
              <c:idx val="4"/>
              <c:layout>
                <c:manualLayout>
                  <c:x val="8.074688965524257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346-404F-9F7C-AA1AC3D508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21'!$D$32:$E$32</c:f>
              <c:numCache>
                <c:formatCode>0.0%</c:formatCode>
                <c:ptCount val="2"/>
                <c:pt idx="0">
                  <c:v>5.1202352557555356E-2</c:v>
                </c:pt>
                <c:pt idx="1">
                  <c:v>9.8407249973095551E-2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346-404F-9F7C-AA1AC3D5080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7912960"/>
        <c:axId val="219484160"/>
      </c:barChart>
      <c:catAx>
        <c:axId val="14791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484160"/>
        <c:crosses val="autoZero"/>
        <c:auto val="1"/>
        <c:lblAlgn val="ctr"/>
        <c:lblOffset val="100"/>
        <c:noMultiLvlLbl val="0"/>
      </c:catAx>
      <c:valAx>
        <c:axId val="219484160"/>
        <c:scaling>
          <c:orientation val="minMax"/>
          <c:max val="0.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791296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2018 - 2019 - 2020</a:t>
            </a:r>
            <a:endParaRPr lang="es-CL" sz="1000">
              <a:effectLst/>
            </a:endParaRPr>
          </a:p>
        </c:rich>
      </c:tx>
      <c:layout>
        <c:manualLayout>
          <c:xMode val="edge"/>
          <c:yMode val="edge"/>
          <c:x val="0.30808112324492981"/>
          <c:y val="4.488077880519945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21'!$C$23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21'!$D$23:$O$23</c:f>
              <c:numCache>
                <c:formatCode>0.0%</c:formatCode>
                <c:ptCount val="12"/>
                <c:pt idx="0">
                  <c:v>0.12070260611355964</c:v>
                </c:pt>
                <c:pt idx="1">
                  <c:v>0.15408469702593311</c:v>
                </c:pt>
                <c:pt idx="2">
                  <c:v>0.22808914483445022</c:v>
                </c:pt>
                <c:pt idx="3">
                  <c:v>0.47502046929264619</c:v>
                </c:pt>
                <c:pt idx="4">
                  <c:v>0.50448964506300542</c:v>
                </c:pt>
                <c:pt idx="5">
                  <c:v>0.54841781577387827</c:v>
                </c:pt>
                <c:pt idx="6">
                  <c:v>0.60434365796248835</c:v>
                </c:pt>
                <c:pt idx="7">
                  <c:v>0.65337803445177101</c:v>
                </c:pt>
                <c:pt idx="8">
                  <c:v>0.71436260365073667</c:v>
                </c:pt>
                <c:pt idx="9">
                  <c:v>0.76324460729070631</c:v>
                </c:pt>
                <c:pt idx="10">
                  <c:v>0.82514089641773491</c:v>
                </c:pt>
                <c:pt idx="11">
                  <c:v>0.988893125120203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4F-4D68-B1F3-934CE878D5D9}"/>
            </c:ext>
          </c:extLst>
        </c:ser>
        <c:ser>
          <c:idx val="0"/>
          <c:order val="1"/>
          <c:tx>
            <c:strRef>
              <c:f>'Partida 21'!$C$24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21'!$D$24:$O$24</c:f>
              <c:numCache>
                <c:formatCode>0.0%</c:formatCode>
                <c:ptCount val="12"/>
                <c:pt idx="0">
                  <c:v>0.14173455713243191</c:v>
                </c:pt>
                <c:pt idx="1">
                  <c:v>0.16809918043233985</c:v>
                </c:pt>
                <c:pt idx="2">
                  <c:v>0.26653305862701659</c:v>
                </c:pt>
                <c:pt idx="3">
                  <c:v>0.37754740694656347</c:v>
                </c:pt>
                <c:pt idx="4">
                  <c:v>0.42877713084491809</c:v>
                </c:pt>
                <c:pt idx="5">
                  <c:v>0.48655661597238709</c:v>
                </c:pt>
                <c:pt idx="6">
                  <c:v>0.55035810061647039</c:v>
                </c:pt>
                <c:pt idx="7">
                  <c:v>0.63897870235337106</c:v>
                </c:pt>
                <c:pt idx="8">
                  <c:v>0.69173509617061735</c:v>
                </c:pt>
                <c:pt idx="9">
                  <c:v>0.74214419210016525</c:v>
                </c:pt>
                <c:pt idx="10">
                  <c:v>0.87022861357971271</c:v>
                </c:pt>
                <c:pt idx="11">
                  <c:v>0.97861926818656408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4F-4D68-B1F3-934CE878D5D9}"/>
            </c:ext>
          </c:extLst>
        </c:ser>
        <c:ser>
          <c:idx val="1"/>
          <c:order val="2"/>
          <c:tx>
            <c:strRef>
              <c:f>'Partida 21'!$C$25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D34F-4D68-B1F3-934CE878D5D9}"/>
              </c:ext>
            </c:extLst>
          </c:dPt>
          <c:dPt>
            <c:idx val="1"/>
            <c:marker>
              <c:symbol val="circle"/>
              <c:size val="5"/>
            </c:marker>
            <c:bubble3D val="0"/>
            <c:extLst>
              <c:ext xmlns:c16="http://schemas.microsoft.com/office/drawing/2014/chart" uri="{C3380CC4-5D6E-409C-BE32-E72D297353CC}">
                <c16:uniqueId val="{00000003-D34F-4D68-B1F3-934CE878D5D9}"/>
              </c:ext>
            </c:extLst>
          </c:dPt>
          <c:dLbls>
            <c:dLbl>
              <c:idx val="0"/>
              <c:layout>
                <c:manualLayout>
                  <c:x val="-7.0104045106686164E-2"/>
                  <c:y val="-1.1111610362617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34F-4D68-B1F3-934CE878D5D9}"/>
                </c:ext>
              </c:extLst>
            </c:dLbl>
            <c:dLbl>
              <c:idx val="1"/>
              <c:layout>
                <c:manualLayout>
                  <c:x val="-5.616224648985961E-2"/>
                  <c:y val="-4.0730282061739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34F-4D68-B1F3-934CE878D5D9}"/>
                </c:ext>
              </c:extLst>
            </c:dLbl>
            <c:dLbl>
              <c:idx val="2"/>
              <c:layout>
                <c:manualLayout>
                  <c:x val="-5.6162246489859631E-2"/>
                  <c:y val="-1.09739321586330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34F-4D68-B1F3-934CE878D5D9}"/>
                </c:ext>
              </c:extLst>
            </c:dLbl>
            <c:dLbl>
              <c:idx val="3"/>
              <c:layout>
                <c:manualLayout>
                  <c:x val="-9.360374414976603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34F-4D68-B1F3-934CE878D5D9}"/>
                </c:ext>
              </c:extLst>
            </c:dLbl>
            <c:dLbl>
              <c:idx val="4"/>
              <c:layout>
                <c:manualLayout>
                  <c:x val="-7.6268836391258615E-17"/>
                  <c:y val="1.09739321586329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34F-4D68-B1F3-934CE878D5D9}"/>
                </c:ext>
              </c:extLst>
            </c:dLbl>
            <c:dLbl>
              <c:idx val="5"/>
              <c:layout>
                <c:manualLayout>
                  <c:x val="-3.3281331253250133E-2"/>
                  <c:y val="2.92638190896878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34F-4D68-B1F3-934CE878D5D9}"/>
                </c:ext>
              </c:extLst>
            </c:dLbl>
            <c:dLbl>
              <c:idx val="6"/>
              <c:layout>
                <c:manualLayout>
                  <c:x val="-2.9121164846593939E-2"/>
                  <c:y val="4.023775124832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34F-4D68-B1F3-934CE878D5D9}"/>
                </c:ext>
              </c:extLst>
            </c:dLbl>
            <c:dLbl>
              <c:idx val="7"/>
              <c:layout>
                <c:manualLayout>
                  <c:x val="-3.7441497659906474E-2"/>
                  <c:y val="4.023775124832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34F-4D68-B1F3-934CE878D5D9}"/>
                </c:ext>
              </c:extLst>
            </c:dLbl>
            <c:dLbl>
              <c:idx val="8"/>
              <c:layout>
                <c:manualLayout>
                  <c:x val="-3.1185031185031187E-2"/>
                  <c:y val="4.06654107060935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34F-4D68-B1F3-934CE878D5D9}"/>
                </c:ext>
              </c:extLst>
            </c:dLbl>
            <c:dLbl>
              <c:idx val="9"/>
              <c:layout>
                <c:manualLayout>
                  <c:x val="-3.1185031185031187E-2"/>
                  <c:y val="5.1755977262300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34F-4D68-B1F3-934CE878D5D9}"/>
                </c:ext>
              </c:extLst>
            </c:dLbl>
            <c:dLbl>
              <c:idx val="10"/>
              <c:layout>
                <c:manualLayout>
                  <c:x val="-2.7041081643265883E-2"/>
                  <c:y val="6.58435929517976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34F-4D68-B1F3-934CE878D5D9}"/>
                </c:ext>
              </c:extLst>
            </c:dLbl>
            <c:dLbl>
              <c:idx val="11"/>
              <c:layout>
                <c:manualLayout>
                  <c:x val="-1.6640665626625067E-2"/>
                  <c:y val="4.3895728634531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34F-4D68-B1F3-934CE878D5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21'!$D$22:$O$22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21'!$D$25:$E$25</c:f>
              <c:numCache>
                <c:formatCode>0.0%</c:formatCode>
                <c:ptCount val="2"/>
                <c:pt idx="0">
                  <c:v>5.1202352557555356E-2</c:v>
                </c:pt>
                <c:pt idx="1">
                  <c:v>0.14956426516803251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D34F-4D68-B1F3-934CE878D5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9611904"/>
        <c:axId val="219613440"/>
      </c:lineChart>
      <c:catAx>
        <c:axId val="21961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613440"/>
        <c:crosses val="autoZero"/>
        <c:auto val="1"/>
        <c:lblAlgn val="ctr"/>
        <c:lblOffset val="100"/>
        <c:noMultiLvlLbl val="0"/>
      </c:catAx>
      <c:valAx>
        <c:axId val="2196134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6119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892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09-07-2020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787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5087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8687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849122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7790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2493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09-07-2020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2979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09-07-2020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179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09-07-2020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1873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09-07-2020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644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09-07-2020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808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75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97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49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5556" y="1988840"/>
            <a:ext cx="799288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FEBRERO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1716" y="677666"/>
            <a:ext cx="80746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01:  FONDO DE SOLIDARIDAD E INVERSIÓN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8B584F60-3A47-4FEF-9E9F-524A91DCB05C}"/>
              </a:ext>
            </a:extLst>
          </p:cNvPr>
          <p:cNvSpPr txBox="1">
            <a:spLocks/>
          </p:cNvSpPr>
          <p:nvPr/>
        </p:nvSpPr>
        <p:spPr>
          <a:xfrm>
            <a:off x="501717" y="1399918"/>
            <a:ext cx="8118403" cy="3139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D16EBA1-74C1-4519-AC6A-42EE169881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753366"/>
              </p:ext>
            </p:extLst>
          </p:nvPr>
        </p:nvGraphicFramePr>
        <p:xfrm>
          <a:off x="501716" y="1720444"/>
          <a:ext cx="8074652" cy="4190801"/>
        </p:xfrm>
        <a:graphic>
          <a:graphicData uri="http://schemas.openxmlformats.org/drawingml/2006/table">
            <a:tbl>
              <a:tblPr/>
              <a:tblGrid>
                <a:gridCol w="270599">
                  <a:extLst>
                    <a:ext uri="{9D8B030D-6E8A-4147-A177-3AD203B41FA5}">
                      <a16:colId xmlns:a16="http://schemas.microsoft.com/office/drawing/2014/main" val="1777160416"/>
                    </a:ext>
                  </a:extLst>
                </a:gridCol>
                <a:gridCol w="270599">
                  <a:extLst>
                    <a:ext uri="{9D8B030D-6E8A-4147-A177-3AD203B41FA5}">
                      <a16:colId xmlns:a16="http://schemas.microsoft.com/office/drawing/2014/main" val="2796543439"/>
                    </a:ext>
                  </a:extLst>
                </a:gridCol>
                <a:gridCol w="270599">
                  <a:extLst>
                    <a:ext uri="{9D8B030D-6E8A-4147-A177-3AD203B41FA5}">
                      <a16:colId xmlns:a16="http://schemas.microsoft.com/office/drawing/2014/main" val="318418513"/>
                    </a:ext>
                  </a:extLst>
                </a:gridCol>
                <a:gridCol w="3052347">
                  <a:extLst>
                    <a:ext uri="{9D8B030D-6E8A-4147-A177-3AD203B41FA5}">
                      <a16:colId xmlns:a16="http://schemas.microsoft.com/office/drawing/2014/main" val="907526085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1019561037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266720913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3539457359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2606275208"/>
                    </a:ext>
                  </a:extLst>
                </a:gridCol>
                <a:gridCol w="660260">
                  <a:extLst>
                    <a:ext uri="{9D8B030D-6E8A-4147-A177-3AD203B41FA5}">
                      <a16:colId xmlns:a16="http://schemas.microsoft.com/office/drawing/2014/main" val="2920070609"/>
                    </a:ext>
                  </a:extLst>
                </a:gridCol>
                <a:gridCol w="649436">
                  <a:extLst>
                    <a:ext uri="{9D8B030D-6E8A-4147-A177-3AD203B41FA5}">
                      <a16:colId xmlns:a16="http://schemas.microsoft.com/office/drawing/2014/main" val="50569808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11321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66818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90.505.436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90.505.436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13.333.875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0307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17.214.599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17.214.599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2.475.604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2484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2.557.917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2.557.917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468.843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4616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25.734.478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25.734.478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9.797.588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7288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829.101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829.101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9152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 FOSIS - Compromiso País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829.101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829.101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1167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24.905.377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24.905.377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9.787.997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6781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Familiar Integral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23.120.280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23.120.280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9.507.798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5911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1.785.097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1.785.097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280.199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7869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293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1937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1.190.288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1.190.288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8429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126.815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126.815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1978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26.808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7229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0948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269.274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4982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732.236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732.236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4725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43.807.154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43.807.154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557.431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9257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42.813.208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42.813.208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510.804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9004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Emprendimiento y Microfinanzas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30.333.368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30.333.368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457.648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7189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Social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5.798.316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5.798.316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4660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Empleabilidad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5.706.856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5.706.856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4793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Financiera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774.668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774.668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3867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tu Hogar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0705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993.946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993.946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6381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Acción Local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993.946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993.946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9200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3930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667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7887" y="743196"/>
            <a:ext cx="815257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05. PROGRAMA 01:  INSTITUTO NACIONAL DE LA JUVENTUD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64C02CEF-6D0C-46E5-A8A2-8BD23EE56E20}"/>
              </a:ext>
            </a:extLst>
          </p:cNvPr>
          <p:cNvSpPr txBox="1">
            <a:spLocks/>
          </p:cNvSpPr>
          <p:nvPr/>
        </p:nvSpPr>
        <p:spPr>
          <a:xfrm>
            <a:off x="537887" y="1432584"/>
            <a:ext cx="8124409" cy="2419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7E5D3BE-A205-43FF-89CE-41E6145CF4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356853"/>
              </p:ext>
            </p:extLst>
          </p:nvPr>
        </p:nvGraphicFramePr>
        <p:xfrm>
          <a:off x="537887" y="1775303"/>
          <a:ext cx="8124406" cy="3017458"/>
        </p:xfrm>
        <a:graphic>
          <a:graphicData uri="http://schemas.openxmlformats.org/drawingml/2006/table">
            <a:tbl>
              <a:tblPr/>
              <a:tblGrid>
                <a:gridCol w="270362">
                  <a:extLst>
                    <a:ext uri="{9D8B030D-6E8A-4147-A177-3AD203B41FA5}">
                      <a16:colId xmlns:a16="http://schemas.microsoft.com/office/drawing/2014/main" val="1911975514"/>
                    </a:ext>
                  </a:extLst>
                </a:gridCol>
                <a:gridCol w="270362">
                  <a:extLst>
                    <a:ext uri="{9D8B030D-6E8A-4147-A177-3AD203B41FA5}">
                      <a16:colId xmlns:a16="http://schemas.microsoft.com/office/drawing/2014/main" val="1898570408"/>
                    </a:ext>
                  </a:extLst>
                </a:gridCol>
                <a:gridCol w="270362">
                  <a:extLst>
                    <a:ext uri="{9D8B030D-6E8A-4147-A177-3AD203B41FA5}">
                      <a16:colId xmlns:a16="http://schemas.microsoft.com/office/drawing/2014/main" val="1638183247"/>
                    </a:ext>
                  </a:extLst>
                </a:gridCol>
                <a:gridCol w="3106471">
                  <a:extLst>
                    <a:ext uri="{9D8B030D-6E8A-4147-A177-3AD203B41FA5}">
                      <a16:colId xmlns:a16="http://schemas.microsoft.com/office/drawing/2014/main" val="3983614465"/>
                    </a:ext>
                  </a:extLst>
                </a:gridCol>
                <a:gridCol w="724573">
                  <a:extLst>
                    <a:ext uri="{9D8B030D-6E8A-4147-A177-3AD203B41FA5}">
                      <a16:colId xmlns:a16="http://schemas.microsoft.com/office/drawing/2014/main" val="2134856161"/>
                    </a:ext>
                  </a:extLst>
                </a:gridCol>
                <a:gridCol w="724573">
                  <a:extLst>
                    <a:ext uri="{9D8B030D-6E8A-4147-A177-3AD203B41FA5}">
                      <a16:colId xmlns:a16="http://schemas.microsoft.com/office/drawing/2014/main" val="1849940260"/>
                    </a:ext>
                  </a:extLst>
                </a:gridCol>
                <a:gridCol w="724573">
                  <a:extLst>
                    <a:ext uri="{9D8B030D-6E8A-4147-A177-3AD203B41FA5}">
                      <a16:colId xmlns:a16="http://schemas.microsoft.com/office/drawing/2014/main" val="185697927"/>
                    </a:ext>
                  </a:extLst>
                </a:gridCol>
                <a:gridCol w="724573">
                  <a:extLst>
                    <a:ext uri="{9D8B030D-6E8A-4147-A177-3AD203B41FA5}">
                      <a16:colId xmlns:a16="http://schemas.microsoft.com/office/drawing/2014/main" val="3823005416"/>
                    </a:ext>
                  </a:extLst>
                </a:gridCol>
                <a:gridCol w="659686">
                  <a:extLst>
                    <a:ext uri="{9D8B030D-6E8A-4147-A177-3AD203B41FA5}">
                      <a16:colId xmlns:a16="http://schemas.microsoft.com/office/drawing/2014/main" val="4160464248"/>
                    </a:ext>
                  </a:extLst>
                </a:gridCol>
                <a:gridCol w="648871">
                  <a:extLst>
                    <a:ext uri="{9D8B030D-6E8A-4147-A177-3AD203B41FA5}">
                      <a16:colId xmlns:a16="http://schemas.microsoft.com/office/drawing/2014/main" val="136524623"/>
                    </a:ext>
                  </a:extLst>
                </a:gridCol>
              </a:tblGrid>
              <a:tr h="1260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5603972"/>
                  </a:ext>
                </a:extLst>
              </a:tr>
              <a:tr h="3859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309208"/>
                  </a:ext>
                </a:extLst>
              </a:tr>
              <a:tr h="165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8.468.001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8.468.001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1.969.549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380473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3.991.443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3.991.443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581.861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088312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803.104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803.104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92.415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260746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3.489.012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3.489.012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1.098.676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902877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3.460.255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3.460.255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1.098.676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825631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Físico y Mental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911.088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911.088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309.989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198721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Vocacional y Laboral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642.925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642.925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141.770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356188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Cívico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1.707.504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1.707.504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589.248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691039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Juventud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198.738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198.738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57.669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591060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28.757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28.757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457146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la Juventud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28.757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28.757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433277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182.442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182.442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408516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15.458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15.458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731963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80.376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80.376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528753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5.810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72637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33.091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33.091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015897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47.707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47.707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462924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196.597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9829,9%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9829,9%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766428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196.597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9829,9%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9829,9%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6093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9453" y="663636"/>
            <a:ext cx="809499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9452" y="1564875"/>
            <a:ext cx="8094996" cy="2562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093E6A9-139A-403C-988D-D1860C7034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696791"/>
              </p:ext>
            </p:extLst>
          </p:nvPr>
        </p:nvGraphicFramePr>
        <p:xfrm>
          <a:off x="509452" y="1913531"/>
          <a:ext cx="8094996" cy="4087260"/>
        </p:xfrm>
        <a:graphic>
          <a:graphicData uri="http://schemas.openxmlformats.org/drawingml/2006/table">
            <a:tbl>
              <a:tblPr/>
              <a:tblGrid>
                <a:gridCol w="266634">
                  <a:extLst>
                    <a:ext uri="{9D8B030D-6E8A-4147-A177-3AD203B41FA5}">
                      <a16:colId xmlns:a16="http://schemas.microsoft.com/office/drawing/2014/main" val="3974016312"/>
                    </a:ext>
                  </a:extLst>
                </a:gridCol>
                <a:gridCol w="266634">
                  <a:extLst>
                    <a:ext uri="{9D8B030D-6E8A-4147-A177-3AD203B41FA5}">
                      <a16:colId xmlns:a16="http://schemas.microsoft.com/office/drawing/2014/main" val="1209103240"/>
                    </a:ext>
                  </a:extLst>
                </a:gridCol>
                <a:gridCol w="266634">
                  <a:extLst>
                    <a:ext uri="{9D8B030D-6E8A-4147-A177-3AD203B41FA5}">
                      <a16:colId xmlns:a16="http://schemas.microsoft.com/office/drawing/2014/main" val="2118734011"/>
                    </a:ext>
                  </a:extLst>
                </a:gridCol>
                <a:gridCol w="3146276">
                  <a:extLst>
                    <a:ext uri="{9D8B030D-6E8A-4147-A177-3AD203B41FA5}">
                      <a16:colId xmlns:a16="http://schemas.microsoft.com/office/drawing/2014/main" val="1317342288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856220359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1252684940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2152381885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2665073161"/>
                    </a:ext>
                  </a:extLst>
                </a:gridCol>
                <a:gridCol w="650585">
                  <a:extLst>
                    <a:ext uri="{9D8B030D-6E8A-4147-A177-3AD203B41FA5}">
                      <a16:colId xmlns:a16="http://schemas.microsoft.com/office/drawing/2014/main" val="2360193003"/>
                    </a:ext>
                  </a:extLst>
                </a:gridCol>
                <a:gridCol w="639921">
                  <a:extLst>
                    <a:ext uri="{9D8B030D-6E8A-4147-A177-3AD203B41FA5}">
                      <a16:colId xmlns:a16="http://schemas.microsoft.com/office/drawing/2014/main" val="2491042641"/>
                    </a:ext>
                  </a:extLst>
                </a:gridCol>
              </a:tblGrid>
              <a:tr h="1246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062254"/>
                  </a:ext>
                </a:extLst>
              </a:tr>
              <a:tr h="3818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604135"/>
                  </a:ext>
                </a:extLst>
              </a:tr>
              <a:tr h="1636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128.541.457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128.541.457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9.893.647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07655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10.628.696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10.628.696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1.529.061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4407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1.520.610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1.520.610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214.274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10478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19.613.791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19.613.791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27862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11.986.893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11.986.893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98460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Indígena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8.156.382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8.156.382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750272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Cultura y Educación Indígena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2.248.596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2.248.596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0137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Protección del Medio Ambiente y Recursos Naturales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66.518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66.518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7128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a los Pueblos Indígenas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1.075.633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1.075.633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592979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 y Pueblos Indígenas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439.764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439.764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716909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5.250.290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5.250.290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72014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4.206.402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4.206.402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09339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599.351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599.351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056185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444.537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444.537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09235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2.376.608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2.376.608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9248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Turismo y Pueblos Indígenas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865.437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865.437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78808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Protección Ambiental Indígena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219.813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219.813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54995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Instrumentos Cofinanciados de Apoyo al Fondo de Desarrollo Indígena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584.292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584.292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30350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Cultura y Educación  Indígena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707.066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707.066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01662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31541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013538"/>
                  </a:ext>
                </a:extLst>
              </a:tr>
              <a:tr h="179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191.797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191.797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284585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72.333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72.333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99383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15.080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15.080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864119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54.122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54.122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330798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50.262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50.262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432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880" y="728011"/>
            <a:ext cx="811123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3880" y="1650741"/>
            <a:ext cx="8111239" cy="2891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07A4830-E2D9-47F6-937E-68C42AB3BB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795979"/>
              </p:ext>
            </p:extLst>
          </p:nvPr>
        </p:nvGraphicFramePr>
        <p:xfrm>
          <a:off x="527010" y="2016253"/>
          <a:ext cx="8111240" cy="2190055"/>
        </p:xfrm>
        <a:graphic>
          <a:graphicData uri="http://schemas.openxmlformats.org/drawingml/2006/table">
            <a:tbl>
              <a:tblPr/>
              <a:tblGrid>
                <a:gridCol w="267169">
                  <a:extLst>
                    <a:ext uri="{9D8B030D-6E8A-4147-A177-3AD203B41FA5}">
                      <a16:colId xmlns:a16="http://schemas.microsoft.com/office/drawing/2014/main" val="959462199"/>
                    </a:ext>
                  </a:extLst>
                </a:gridCol>
                <a:gridCol w="267169">
                  <a:extLst>
                    <a:ext uri="{9D8B030D-6E8A-4147-A177-3AD203B41FA5}">
                      <a16:colId xmlns:a16="http://schemas.microsoft.com/office/drawing/2014/main" val="3634083754"/>
                    </a:ext>
                  </a:extLst>
                </a:gridCol>
                <a:gridCol w="267169">
                  <a:extLst>
                    <a:ext uri="{9D8B030D-6E8A-4147-A177-3AD203B41FA5}">
                      <a16:colId xmlns:a16="http://schemas.microsoft.com/office/drawing/2014/main" val="1469172781"/>
                    </a:ext>
                  </a:extLst>
                </a:gridCol>
                <a:gridCol w="3152589">
                  <a:extLst>
                    <a:ext uri="{9D8B030D-6E8A-4147-A177-3AD203B41FA5}">
                      <a16:colId xmlns:a16="http://schemas.microsoft.com/office/drawing/2014/main" val="3522293142"/>
                    </a:ext>
                  </a:extLst>
                </a:gridCol>
                <a:gridCol w="716012">
                  <a:extLst>
                    <a:ext uri="{9D8B030D-6E8A-4147-A177-3AD203B41FA5}">
                      <a16:colId xmlns:a16="http://schemas.microsoft.com/office/drawing/2014/main" val="2160273776"/>
                    </a:ext>
                  </a:extLst>
                </a:gridCol>
                <a:gridCol w="716012">
                  <a:extLst>
                    <a:ext uri="{9D8B030D-6E8A-4147-A177-3AD203B41FA5}">
                      <a16:colId xmlns:a16="http://schemas.microsoft.com/office/drawing/2014/main" val="2728725825"/>
                    </a:ext>
                  </a:extLst>
                </a:gridCol>
                <a:gridCol w="716012">
                  <a:extLst>
                    <a:ext uri="{9D8B030D-6E8A-4147-A177-3AD203B41FA5}">
                      <a16:colId xmlns:a16="http://schemas.microsoft.com/office/drawing/2014/main" val="3915937748"/>
                    </a:ext>
                  </a:extLst>
                </a:gridCol>
                <a:gridCol w="716012">
                  <a:extLst>
                    <a:ext uri="{9D8B030D-6E8A-4147-A177-3AD203B41FA5}">
                      <a16:colId xmlns:a16="http://schemas.microsoft.com/office/drawing/2014/main" val="4018565"/>
                    </a:ext>
                  </a:extLst>
                </a:gridCol>
                <a:gridCol w="651891">
                  <a:extLst>
                    <a:ext uri="{9D8B030D-6E8A-4147-A177-3AD203B41FA5}">
                      <a16:colId xmlns:a16="http://schemas.microsoft.com/office/drawing/2014/main" val="794427"/>
                    </a:ext>
                  </a:extLst>
                </a:gridCol>
                <a:gridCol w="641205">
                  <a:extLst>
                    <a:ext uri="{9D8B030D-6E8A-4147-A177-3AD203B41FA5}">
                      <a16:colId xmlns:a16="http://schemas.microsoft.com/office/drawing/2014/main" val="3907876859"/>
                    </a:ext>
                  </a:extLst>
                </a:gridCol>
              </a:tblGrid>
              <a:tr h="1200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42897"/>
                  </a:ext>
                </a:extLst>
              </a:tr>
              <a:tr h="3740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066245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92.406.955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92.406.955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319.516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92919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82.407.492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82.407.492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319.516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468345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Tierras y Aguas Indígenas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76.243.034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76.243.034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098458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Asociados de Administración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1.144.113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1.144.113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102.543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66510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Chile Indígena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5.020.345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5.020.345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216.973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137806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3.799.419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3.799.419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98279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3.799.419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3.799.419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909047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6.200.044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6.200.044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9975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Tierras y Aguas Indígenas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6.200.044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6.200.044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858728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4.179.608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4.179.608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7.830.689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870087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1.560.285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858048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137.866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33307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6.132.538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306626,9%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306626,9%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91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81097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07. PROGRAMA 01:  SERVICIO NACIONAL DE LA DISCAPACIDAD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3A875F0-0FC5-438B-A42A-35C1BDA76397}"/>
              </a:ext>
            </a:extLst>
          </p:cNvPr>
          <p:cNvSpPr txBox="1">
            <a:spLocks/>
          </p:cNvSpPr>
          <p:nvPr/>
        </p:nvSpPr>
        <p:spPr>
          <a:xfrm>
            <a:off x="523880" y="1341230"/>
            <a:ext cx="8080569" cy="3139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CFE2904-713D-4F22-AA4C-4407520689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755105"/>
              </p:ext>
            </p:extLst>
          </p:nvPr>
        </p:nvGraphicFramePr>
        <p:xfrm>
          <a:off x="539552" y="1721410"/>
          <a:ext cx="8064895" cy="4442272"/>
        </p:xfrm>
        <a:graphic>
          <a:graphicData uri="http://schemas.openxmlformats.org/drawingml/2006/table">
            <a:tbl>
              <a:tblPr/>
              <a:tblGrid>
                <a:gridCol w="270271">
                  <a:extLst>
                    <a:ext uri="{9D8B030D-6E8A-4147-A177-3AD203B41FA5}">
                      <a16:colId xmlns:a16="http://schemas.microsoft.com/office/drawing/2014/main" val="2327939893"/>
                    </a:ext>
                  </a:extLst>
                </a:gridCol>
                <a:gridCol w="270271">
                  <a:extLst>
                    <a:ext uri="{9D8B030D-6E8A-4147-A177-3AD203B41FA5}">
                      <a16:colId xmlns:a16="http://schemas.microsoft.com/office/drawing/2014/main" val="254595085"/>
                    </a:ext>
                  </a:extLst>
                </a:gridCol>
                <a:gridCol w="270271">
                  <a:extLst>
                    <a:ext uri="{9D8B030D-6E8A-4147-A177-3AD203B41FA5}">
                      <a16:colId xmlns:a16="http://schemas.microsoft.com/office/drawing/2014/main" val="3200559422"/>
                    </a:ext>
                  </a:extLst>
                </a:gridCol>
                <a:gridCol w="3048661">
                  <a:extLst>
                    <a:ext uri="{9D8B030D-6E8A-4147-A177-3AD203B41FA5}">
                      <a16:colId xmlns:a16="http://schemas.microsoft.com/office/drawing/2014/main" val="3709734044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3244172364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4240618393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3538389967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549699757"/>
                    </a:ext>
                  </a:extLst>
                </a:gridCol>
                <a:gridCol w="659462">
                  <a:extLst>
                    <a:ext uri="{9D8B030D-6E8A-4147-A177-3AD203B41FA5}">
                      <a16:colId xmlns:a16="http://schemas.microsoft.com/office/drawing/2014/main" val="2279246621"/>
                    </a:ext>
                  </a:extLst>
                </a:gridCol>
                <a:gridCol w="648651">
                  <a:extLst>
                    <a:ext uri="{9D8B030D-6E8A-4147-A177-3AD203B41FA5}">
                      <a16:colId xmlns:a16="http://schemas.microsoft.com/office/drawing/2014/main" val="36352904"/>
                    </a:ext>
                  </a:extLst>
                </a:gridCol>
              </a:tblGrid>
              <a:tr h="126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844236"/>
                  </a:ext>
                </a:extLst>
              </a:tr>
              <a:tr h="3876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428709"/>
                  </a:ext>
                </a:extLst>
              </a:tr>
              <a:tr h="1661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28.800.995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28.800.995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4.586.981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433102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5.305.824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5.305.824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795.232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93003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1.262.642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1.262.642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78.128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07986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17.780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17.780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06262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17.769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99079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18914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22.105.650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22.105.650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1.298.994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88434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22.096.514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22.096.514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1.298.994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94300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20.422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9.042.547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9.042.547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2937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Ayuda al Niño Limitado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959.774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959.774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39145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Temprana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884.546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884.546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12551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Justicia de las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355.207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355.207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345.207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36885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Inclusiva Territorial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461.608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461.608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48551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Organizaciones Inclusivas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57.789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57.789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05060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Tránsito a la Vida Independiente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2.029.711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2.029.711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05430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Adultos con Discapacidad en Residencias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8.208.108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8.208.108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946.834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545607"/>
                  </a:ext>
                </a:extLst>
              </a:tr>
              <a:tr h="253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Cumplimiento a la Ley de Inserción Laboral de Personas en situación de discapacidad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97.224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97.224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5662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92577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CEDDIS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04574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60417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86667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108.099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108.099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68415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36.197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36.197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13791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13054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3454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54475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67.306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67.306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866292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2.411.307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241130,7%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241130,7%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70711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2.411.307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241130,7%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241130,7%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342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6623" y="749675"/>
            <a:ext cx="799288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MAYOR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623" y="1412776"/>
            <a:ext cx="7965817" cy="2249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5D1A3BD-5A8A-461E-B8B3-C47FFD2A7F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121880"/>
              </p:ext>
            </p:extLst>
          </p:nvPr>
        </p:nvGraphicFramePr>
        <p:xfrm>
          <a:off x="566623" y="1720674"/>
          <a:ext cx="7992891" cy="3416651"/>
        </p:xfrm>
        <a:graphic>
          <a:graphicData uri="http://schemas.openxmlformats.org/drawingml/2006/table">
            <a:tbl>
              <a:tblPr/>
              <a:tblGrid>
                <a:gridCol w="267859">
                  <a:extLst>
                    <a:ext uri="{9D8B030D-6E8A-4147-A177-3AD203B41FA5}">
                      <a16:colId xmlns:a16="http://schemas.microsoft.com/office/drawing/2014/main" val="1253930457"/>
                    </a:ext>
                  </a:extLst>
                </a:gridCol>
                <a:gridCol w="267859">
                  <a:extLst>
                    <a:ext uri="{9D8B030D-6E8A-4147-A177-3AD203B41FA5}">
                      <a16:colId xmlns:a16="http://schemas.microsoft.com/office/drawing/2014/main" val="685796440"/>
                    </a:ext>
                  </a:extLst>
                </a:gridCol>
                <a:gridCol w="267859">
                  <a:extLst>
                    <a:ext uri="{9D8B030D-6E8A-4147-A177-3AD203B41FA5}">
                      <a16:colId xmlns:a16="http://schemas.microsoft.com/office/drawing/2014/main" val="1914140340"/>
                    </a:ext>
                  </a:extLst>
                </a:gridCol>
                <a:gridCol w="3021440">
                  <a:extLst>
                    <a:ext uri="{9D8B030D-6E8A-4147-A177-3AD203B41FA5}">
                      <a16:colId xmlns:a16="http://schemas.microsoft.com/office/drawing/2014/main" val="893846083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1040738133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3849185652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732465181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3069905982"/>
                    </a:ext>
                  </a:extLst>
                </a:gridCol>
                <a:gridCol w="653574">
                  <a:extLst>
                    <a:ext uri="{9D8B030D-6E8A-4147-A177-3AD203B41FA5}">
                      <a16:colId xmlns:a16="http://schemas.microsoft.com/office/drawing/2014/main" val="3862308472"/>
                    </a:ext>
                  </a:extLst>
                </a:gridCol>
                <a:gridCol w="642860">
                  <a:extLst>
                    <a:ext uri="{9D8B030D-6E8A-4147-A177-3AD203B41FA5}">
                      <a16:colId xmlns:a16="http://schemas.microsoft.com/office/drawing/2014/main" val="388363304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13759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58442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42.187.938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42.187.938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8.995.894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9108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5.513.331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5.513.331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842.152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8816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1.202.322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1.202.322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182.498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8577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32.909.317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32.909.317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5.035.164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7751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1.644.521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1.644.521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411.130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4006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Protección a la Ancianidad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1.644.521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1.644.521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411.130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144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31.255.696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31.255.696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4.620.754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80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del Adulto Mayor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4.996.573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4.996.573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117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Escuelas de Formación para Dirigentes Mayores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171.549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171.549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7997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Escuela para Funcionarios Públicos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61.467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0384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Turismo Social para el Adulto Mayor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355.939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355.939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1697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Establecimientos de Larga Estadía para Adultos Mayores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9.500.758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9.500.758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2.172.673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2770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Buen Trato al Adulto Mayor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155.997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3507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Condominios de Viviendas Tuteladas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970.490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970.490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266.004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3298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Envejecimiento Activo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469.473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469.473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3194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Subsidio ELEAM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7.956.714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7.956.714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780.621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2319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Cuidados Domiciliarios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1.250.874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857.363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2133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Diurnos del Adulto Mayor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4.183.077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4.183.077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488.747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9516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de Mayores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156.785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156.785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4326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Comunas Amigables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374471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749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Seguridad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172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79733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FEBREROR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803" y="1499638"/>
            <a:ext cx="809064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F0BF705-623E-4DF7-9357-710110381D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054412"/>
              </p:ext>
            </p:extLst>
          </p:nvPr>
        </p:nvGraphicFramePr>
        <p:xfrm>
          <a:off x="539552" y="1846236"/>
          <a:ext cx="8064897" cy="1808930"/>
        </p:xfrm>
        <a:graphic>
          <a:graphicData uri="http://schemas.openxmlformats.org/drawingml/2006/table">
            <a:tbl>
              <a:tblPr/>
              <a:tblGrid>
                <a:gridCol w="270272">
                  <a:extLst>
                    <a:ext uri="{9D8B030D-6E8A-4147-A177-3AD203B41FA5}">
                      <a16:colId xmlns:a16="http://schemas.microsoft.com/office/drawing/2014/main" val="2297851595"/>
                    </a:ext>
                  </a:extLst>
                </a:gridCol>
                <a:gridCol w="270272">
                  <a:extLst>
                    <a:ext uri="{9D8B030D-6E8A-4147-A177-3AD203B41FA5}">
                      <a16:colId xmlns:a16="http://schemas.microsoft.com/office/drawing/2014/main" val="3684747998"/>
                    </a:ext>
                  </a:extLst>
                </a:gridCol>
                <a:gridCol w="270272">
                  <a:extLst>
                    <a:ext uri="{9D8B030D-6E8A-4147-A177-3AD203B41FA5}">
                      <a16:colId xmlns:a16="http://schemas.microsoft.com/office/drawing/2014/main" val="2554754413"/>
                    </a:ext>
                  </a:extLst>
                </a:gridCol>
                <a:gridCol w="3048660">
                  <a:extLst>
                    <a:ext uri="{9D8B030D-6E8A-4147-A177-3AD203B41FA5}">
                      <a16:colId xmlns:a16="http://schemas.microsoft.com/office/drawing/2014/main" val="1270898340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103290961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3312106854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3389945008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2755268577"/>
                    </a:ext>
                  </a:extLst>
                </a:gridCol>
                <a:gridCol w="659462">
                  <a:extLst>
                    <a:ext uri="{9D8B030D-6E8A-4147-A177-3AD203B41FA5}">
                      <a16:colId xmlns:a16="http://schemas.microsoft.com/office/drawing/2014/main" val="3633792894"/>
                    </a:ext>
                  </a:extLst>
                </a:gridCol>
                <a:gridCol w="648651">
                  <a:extLst>
                    <a:ext uri="{9D8B030D-6E8A-4147-A177-3AD203B41FA5}">
                      <a16:colId xmlns:a16="http://schemas.microsoft.com/office/drawing/2014/main" val="143504964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418298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0730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149.307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149.307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751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8736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9748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224204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752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79.282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2503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122.446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8222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122.446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8724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2.809.955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280995,5%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280995,5%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6834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2.809.955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280995,5%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280995,5%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143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609" y="753937"/>
            <a:ext cx="801383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09. PROGRAMA 01:  SUBSECRETARÍA DE EVALUACIÓN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924D701-30F3-4216-8613-28C1B7C50C72}"/>
              </a:ext>
            </a:extLst>
          </p:cNvPr>
          <p:cNvSpPr txBox="1">
            <a:spLocks/>
          </p:cNvSpPr>
          <p:nvPr/>
        </p:nvSpPr>
        <p:spPr>
          <a:xfrm>
            <a:off x="518508" y="1469493"/>
            <a:ext cx="8010526" cy="2384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9BE9B7A-9E89-4A37-97CA-DC5FEDDD82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611274"/>
              </p:ext>
            </p:extLst>
          </p:nvPr>
        </p:nvGraphicFramePr>
        <p:xfrm>
          <a:off x="524869" y="1832413"/>
          <a:ext cx="8004165" cy="3411707"/>
        </p:xfrm>
        <a:graphic>
          <a:graphicData uri="http://schemas.openxmlformats.org/drawingml/2006/table">
            <a:tbl>
              <a:tblPr/>
              <a:tblGrid>
                <a:gridCol w="268236">
                  <a:extLst>
                    <a:ext uri="{9D8B030D-6E8A-4147-A177-3AD203B41FA5}">
                      <a16:colId xmlns:a16="http://schemas.microsoft.com/office/drawing/2014/main" val="1933998784"/>
                    </a:ext>
                  </a:extLst>
                </a:gridCol>
                <a:gridCol w="268236">
                  <a:extLst>
                    <a:ext uri="{9D8B030D-6E8A-4147-A177-3AD203B41FA5}">
                      <a16:colId xmlns:a16="http://schemas.microsoft.com/office/drawing/2014/main" val="917419894"/>
                    </a:ext>
                  </a:extLst>
                </a:gridCol>
                <a:gridCol w="268236">
                  <a:extLst>
                    <a:ext uri="{9D8B030D-6E8A-4147-A177-3AD203B41FA5}">
                      <a16:colId xmlns:a16="http://schemas.microsoft.com/office/drawing/2014/main" val="1146109758"/>
                    </a:ext>
                  </a:extLst>
                </a:gridCol>
                <a:gridCol w="3025702">
                  <a:extLst>
                    <a:ext uri="{9D8B030D-6E8A-4147-A177-3AD203B41FA5}">
                      <a16:colId xmlns:a16="http://schemas.microsoft.com/office/drawing/2014/main" val="2182847284"/>
                    </a:ext>
                  </a:extLst>
                </a:gridCol>
                <a:gridCol w="718873">
                  <a:extLst>
                    <a:ext uri="{9D8B030D-6E8A-4147-A177-3AD203B41FA5}">
                      <a16:colId xmlns:a16="http://schemas.microsoft.com/office/drawing/2014/main" val="3196630403"/>
                    </a:ext>
                  </a:extLst>
                </a:gridCol>
                <a:gridCol w="718873">
                  <a:extLst>
                    <a:ext uri="{9D8B030D-6E8A-4147-A177-3AD203B41FA5}">
                      <a16:colId xmlns:a16="http://schemas.microsoft.com/office/drawing/2014/main" val="2079138076"/>
                    </a:ext>
                  </a:extLst>
                </a:gridCol>
                <a:gridCol w="718873">
                  <a:extLst>
                    <a:ext uri="{9D8B030D-6E8A-4147-A177-3AD203B41FA5}">
                      <a16:colId xmlns:a16="http://schemas.microsoft.com/office/drawing/2014/main" val="2842144268"/>
                    </a:ext>
                  </a:extLst>
                </a:gridCol>
                <a:gridCol w="718873">
                  <a:extLst>
                    <a:ext uri="{9D8B030D-6E8A-4147-A177-3AD203B41FA5}">
                      <a16:colId xmlns:a16="http://schemas.microsoft.com/office/drawing/2014/main" val="3329049385"/>
                    </a:ext>
                  </a:extLst>
                </a:gridCol>
                <a:gridCol w="654496">
                  <a:extLst>
                    <a:ext uri="{9D8B030D-6E8A-4147-A177-3AD203B41FA5}">
                      <a16:colId xmlns:a16="http://schemas.microsoft.com/office/drawing/2014/main" val="1945927724"/>
                    </a:ext>
                  </a:extLst>
                </a:gridCol>
                <a:gridCol w="643767">
                  <a:extLst>
                    <a:ext uri="{9D8B030D-6E8A-4147-A177-3AD203B41FA5}">
                      <a16:colId xmlns:a16="http://schemas.microsoft.com/office/drawing/2014/main" val="11297373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98863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01730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21.667.001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22.213.374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2.017.776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5642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9.171.451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9.136.451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1.247.048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4677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4.615.453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4.598.453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143.930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9024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531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997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7.057.252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7.057.252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1145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5.164.379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5.164.379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950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Iniciativas para la Superación de la Pobreza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5.155.914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5.155.914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268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19.885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7340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Concurso Políticas Públicas PUC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2363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1.844.123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1.844.123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0231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1.844.123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1.844.123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1442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48.750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187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Latinoamericano de Planificación Económica y Social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48.750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5314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5926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6898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821.845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821.845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095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4953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120.590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3011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696.125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696.125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2315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6253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920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5087" y="811484"/>
            <a:ext cx="799302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01:  SUBSECRETARÍA DE LA NIÑEZ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D1133A9D-1876-4296-BCD6-7BCA609129F5}"/>
              </a:ext>
            </a:extLst>
          </p:cNvPr>
          <p:cNvSpPr txBox="1">
            <a:spLocks/>
          </p:cNvSpPr>
          <p:nvPr/>
        </p:nvSpPr>
        <p:spPr>
          <a:xfrm>
            <a:off x="563418" y="1459345"/>
            <a:ext cx="7984695" cy="3550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ED6DBEB-C3E7-499D-B927-13F74DE1D9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284170"/>
              </p:ext>
            </p:extLst>
          </p:nvPr>
        </p:nvGraphicFramePr>
        <p:xfrm>
          <a:off x="540366" y="1871953"/>
          <a:ext cx="8007747" cy="2496794"/>
        </p:xfrm>
        <a:graphic>
          <a:graphicData uri="http://schemas.openxmlformats.org/drawingml/2006/table">
            <a:tbl>
              <a:tblPr/>
              <a:tblGrid>
                <a:gridCol w="268357">
                  <a:extLst>
                    <a:ext uri="{9D8B030D-6E8A-4147-A177-3AD203B41FA5}">
                      <a16:colId xmlns:a16="http://schemas.microsoft.com/office/drawing/2014/main" val="3437121207"/>
                    </a:ext>
                  </a:extLst>
                </a:gridCol>
                <a:gridCol w="268357">
                  <a:extLst>
                    <a:ext uri="{9D8B030D-6E8A-4147-A177-3AD203B41FA5}">
                      <a16:colId xmlns:a16="http://schemas.microsoft.com/office/drawing/2014/main" val="644491503"/>
                    </a:ext>
                  </a:extLst>
                </a:gridCol>
                <a:gridCol w="268357">
                  <a:extLst>
                    <a:ext uri="{9D8B030D-6E8A-4147-A177-3AD203B41FA5}">
                      <a16:colId xmlns:a16="http://schemas.microsoft.com/office/drawing/2014/main" val="3589652702"/>
                    </a:ext>
                  </a:extLst>
                </a:gridCol>
                <a:gridCol w="3027056">
                  <a:extLst>
                    <a:ext uri="{9D8B030D-6E8A-4147-A177-3AD203B41FA5}">
                      <a16:colId xmlns:a16="http://schemas.microsoft.com/office/drawing/2014/main" val="70644185"/>
                    </a:ext>
                  </a:extLst>
                </a:gridCol>
                <a:gridCol w="719194">
                  <a:extLst>
                    <a:ext uri="{9D8B030D-6E8A-4147-A177-3AD203B41FA5}">
                      <a16:colId xmlns:a16="http://schemas.microsoft.com/office/drawing/2014/main" val="2583868922"/>
                    </a:ext>
                  </a:extLst>
                </a:gridCol>
                <a:gridCol w="719194">
                  <a:extLst>
                    <a:ext uri="{9D8B030D-6E8A-4147-A177-3AD203B41FA5}">
                      <a16:colId xmlns:a16="http://schemas.microsoft.com/office/drawing/2014/main" val="1837301817"/>
                    </a:ext>
                  </a:extLst>
                </a:gridCol>
                <a:gridCol w="719194">
                  <a:extLst>
                    <a:ext uri="{9D8B030D-6E8A-4147-A177-3AD203B41FA5}">
                      <a16:colId xmlns:a16="http://schemas.microsoft.com/office/drawing/2014/main" val="116232441"/>
                    </a:ext>
                  </a:extLst>
                </a:gridCol>
                <a:gridCol w="719194">
                  <a:extLst>
                    <a:ext uri="{9D8B030D-6E8A-4147-A177-3AD203B41FA5}">
                      <a16:colId xmlns:a16="http://schemas.microsoft.com/office/drawing/2014/main" val="1254732637"/>
                    </a:ext>
                  </a:extLst>
                </a:gridCol>
                <a:gridCol w="654789">
                  <a:extLst>
                    <a:ext uri="{9D8B030D-6E8A-4147-A177-3AD203B41FA5}">
                      <a16:colId xmlns:a16="http://schemas.microsoft.com/office/drawing/2014/main" val="4054841586"/>
                    </a:ext>
                  </a:extLst>
                </a:gridCol>
                <a:gridCol w="644055">
                  <a:extLst>
                    <a:ext uri="{9D8B030D-6E8A-4147-A177-3AD203B41FA5}">
                      <a16:colId xmlns:a16="http://schemas.microsoft.com/office/drawing/2014/main" val="242670129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15118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77865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4.654.753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4.654.753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215.531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5714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1.264.538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1.264.538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196.832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5162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1.141.842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1.141.842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1462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2.190.202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2.190.202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6871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2.190.202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2.190.202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8864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Piloto Oficina Local de la Niñez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1.784.546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1.784.546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730123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Acompañamiento Proyecto de Ley Servicio de Protección de la Niñez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405.656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405.656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8562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58.171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5157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3023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4502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6672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46.521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3784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7339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560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9550" y="738413"/>
            <a:ext cx="799289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02:  SISTEMA DE PROTECCIÓN INTEGRAL A LA INFANCIA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667773"/>
            <a:ext cx="7992889" cy="2925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42F3F2B-B576-4321-ACAB-67B24C6527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196405"/>
              </p:ext>
            </p:extLst>
          </p:nvPr>
        </p:nvGraphicFramePr>
        <p:xfrm>
          <a:off x="539550" y="2017900"/>
          <a:ext cx="7992889" cy="3008256"/>
        </p:xfrm>
        <a:graphic>
          <a:graphicData uri="http://schemas.openxmlformats.org/drawingml/2006/table">
            <a:tbl>
              <a:tblPr/>
              <a:tblGrid>
                <a:gridCol w="262579">
                  <a:extLst>
                    <a:ext uri="{9D8B030D-6E8A-4147-A177-3AD203B41FA5}">
                      <a16:colId xmlns:a16="http://schemas.microsoft.com/office/drawing/2014/main" val="3712187433"/>
                    </a:ext>
                  </a:extLst>
                </a:gridCol>
                <a:gridCol w="262579">
                  <a:extLst>
                    <a:ext uri="{9D8B030D-6E8A-4147-A177-3AD203B41FA5}">
                      <a16:colId xmlns:a16="http://schemas.microsoft.com/office/drawing/2014/main" val="573654505"/>
                    </a:ext>
                  </a:extLst>
                </a:gridCol>
                <a:gridCol w="262579">
                  <a:extLst>
                    <a:ext uri="{9D8B030D-6E8A-4147-A177-3AD203B41FA5}">
                      <a16:colId xmlns:a16="http://schemas.microsoft.com/office/drawing/2014/main" val="3773906579"/>
                    </a:ext>
                  </a:extLst>
                </a:gridCol>
                <a:gridCol w="3119432">
                  <a:extLst>
                    <a:ext uri="{9D8B030D-6E8A-4147-A177-3AD203B41FA5}">
                      <a16:colId xmlns:a16="http://schemas.microsoft.com/office/drawing/2014/main" val="3919054453"/>
                    </a:ext>
                  </a:extLst>
                </a:gridCol>
                <a:gridCol w="703710">
                  <a:extLst>
                    <a:ext uri="{9D8B030D-6E8A-4147-A177-3AD203B41FA5}">
                      <a16:colId xmlns:a16="http://schemas.microsoft.com/office/drawing/2014/main" val="1628893199"/>
                    </a:ext>
                  </a:extLst>
                </a:gridCol>
                <a:gridCol w="703710">
                  <a:extLst>
                    <a:ext uri="{9D8B030D-6E8A-4147-A177-3AD203B41FA5}">
                      <a16:colId xmlns:a16="http://schemas.microsoft.com/office/drawing/2014/main" val="2196909522"/>
                    </a:ext>
                  </a:extLst>
                </a:gridCol>
                <a:gridCol w="703710">
                  <a:extLst>
                    <a:ext uri="{9D8B030D-6E8A-4147-A177-3AD203B41FA5}">
                      <a16:colId xmlns:a16="http://schemas.microsoft.com/office/drawing/2014/main" val="4142808851"/>
                    </a:ext>
                  </a:extLst>
                </a:gridCol>
                <a:gridCol w="703710">
                  <a:extLst>
                    <a:ext uri="{9D8B030D-6E8A-4147-A177-3AD203B41FA5}">
                      <a16:colId xmlns:a16="http://schemas.microsoft.com/office/drawing/2014/main" val="2219734681"/>
                    </a:ext>
                  </a:extLst>
                </a:gridCol>
                <a:gridCol w="640692">
                  <a:extLst>
                    <a:ext uri="{9D8B030D-6E8A-4147-A177-3AD203B41FA5}">
                      <a16:colId xmlns:a16="http://schemas.microsoft.com/office/drawing/2014/main" val="2471232169"/>
                    </a:ext>
                  </a:extLst>
                </a:gridCol>
                <a:gridCol w="630188">
                  <a:extLst>
                    <a:ext uri="{9D8B030D-6E8A-4147-A177-3AD203B41FA5}">
                      <a16:colId xmlns:a16="http://schemas.microsoft.com/office/drawing/2014/main" val="3272050847"/>
                    </a:ext>
                  </a:extLst>
                </a:gridCol>
              </a:tblGrid>
              <a:tr h="1243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581399"/>
                  </a:ext>
                </a:extLst>
              </a:tr>
              <a:tr h="3808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466299"/>
                  </a:ext>
                </a:extLst>
              </a:tr>
              <a:tr h="1632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58.374.917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58.374.917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10.035.162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636917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58.374.417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58.374.417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10.035.162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08728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196.748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196.748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107918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Fono Infancia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196.748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196.748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931397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40.630.723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40.630.723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9.999.387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426416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Desarrollo Biopsicosocial - Ministerio de Salud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19.998.773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19.998.773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9.999.387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148076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- Ministerio de Salud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222961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Prebásica - JUNJI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5.170.459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5.170.459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971592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17.546.946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17.546.946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35.775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64679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Intervenciones de Apoyo al Desarrollo Infantil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4.086.321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4.086.321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647187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 Iniciativas para la Infancia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472.713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472.713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914131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Municipal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3.436.972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3.436.972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975762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Diagnóstico de Vulnerabilidad en Pre-escolares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100.121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100.121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661576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2.807.188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2.807.188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35.540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88200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Infantil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3.262.198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3.262.198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594930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Aprendizaje Integral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2.920.004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2.920.004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384615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Ayudas Técnicas Chile Crece Contigo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461.429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461.429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128841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344833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399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584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175" y="968128"/>
            <a:ext cx="814922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110001EA-2C44-4899-8247-871C66D304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1983924"/>
              </p:ext>
            </p:extLst>
          </p:nvPr>
        </p:nvGraphicFramePr>
        <p:xfrm>
          <a:off x="500409" y="1974711"/>
          <a:ext cx="3971815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13594317-D3C6-40BE-B9FC-A00888CBC9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0125248"/>
              </p:ext>
            </p:extLst>
          </p:nvPr>
        </p:nvGraphicFramePr>
        <p:xfrm>
          <a:off x="4657818" y="1974711"/>
          <a:ext cx="4019581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920405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F7BEAB2-3A71-4F7A-93E8-36F59B195B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7325110"/>
              </p:ext>
            </p:extLst>
          </p:nvPr>
        </p:nvGraphicFramePr>
        <p:xfrm>
          <a:off x="1426368" y="1988840"/>
          <a:ext cx="6291264" cy="3471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635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60" y="844677"/>
            <a:ext cx="7571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A4A131C-E679-4744-A6BB-8C12A5C745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8270475"/>
              </p:ext>
            </p:extLst>
          </p:nvPr>
        </p:nvGraphicFramePr>
        <p:xfrm>
          <a:off x="1475656" y="1988840"/>
          <a:ext cx="6292800" cy="3471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849118"/>
            <a:ext cx="804107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4794" y="1544409"/>
            <a:ext cx="8115835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D97578C-11D9-4B9D-9C67-2BAEF21472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373349"/>
              </p:ext>
            </p:extLst>
          </p:nvPr>
        </p:nvGraphicFramePr>
        <p:xfrm>
          <a:off x="539552" y="1939730"/>
          <a:ext cx="8041072" cy="1917923"/>
        </p:xfrm>
        <a:graphic>
          <a:graphicData uri="http://schemas.openxmlformats.org/drawingml/2006/table">
            <a:tbl>
              <a:tblPr/>
              <a:tblGrid>
                <a:gridCol w="288417">
                  <a:extLst>
                    <a:ext uri="{9D8B030D-6E8A-4147-A177-3AD203B41FA5}">
                      <a16:colId xmlns:a16="http://schemas.microsoft.com/office/drawing/2014/main" val="1869449542"/>
                    </a:ext>
                  </a:extLst>
                </a:gridCol>
                <a:gridCol w="3253347">
                  <a:extLst>
                    <a:ext uri="{9D8B030D-6E8A-4147-A177-3AD203B41FA5}">
                      <a16:colId xmlns:a16="http://schemas.microsoft.com/office/drawing/2014/main" val="1742786698"/>
                    </a:ext>
                  </a:extLst>
                </a:gridCol>
                <a:gridCol w="772958">
                  <a:extLst>
                    <a:ext uri="{9D8B030D-6E8A-4147-A177-3AD203B41FA5}">
                      <a16:colId xmlns:a16="http://schemas.microsoft.com/office/drawing/2014/main" val="1878809967"/>
                    </a:ext>
                  </a:extLst>
                </a:gridCol>
                <a:gridCol w="772958">
                  <a:extLst>
                    <a:ext uri="{9D8B030D-6E8A-4147-A177-3AD203B41FA5}">
                      <a16:colId xmlns:a16="http://schemas.microsoft.com/office/drawing/2014/main" val="2266996708"/>
                    </a:ext>
                  </a:extLst>
                </a:gridCol>
                <a:gridCol w="772958">
                  <a:extLst>
                    <a:ext uri="{9D8B030D-6E8A-4147-A177-3AD203B41FA5}">
                      <a16:colId xmlns:a16="http://schemas.microsoft.com/office/drawing/2014/main" val="2281683813"/>
                    </a:ext>
                  </a:extLst>
                </a:gridCol>
                <a:gridCol w="772958">
                  <a:extLst>
                    <a:ext uri="{9D8B030D-6E8A-4147-A177-3AD203B41FA5}">
                      <a16:colId xmlns:a16="http://schemas.microsoft.com/office/drawing/2014/main" val="738739605"/>
                    </a:ext>
                  </a:extLst>
                </a:gridCol>
                <a:gridCol w="703738">
                  <a:extLst>
                    <a:ext uri="{9D8B030D-6E8A-4147-A177-3AD203B41FA5}">
                      <a16:colId xmlns:a16="http://schemas.microsoft.com/office/drawing/2014/main" val="2698971535"/>
                    </a:ext>
                  </a:extLst>
                </a:gridCol>
                <a:gridCol w="703738">
                  <a:extLst>
                    <a:ext uri="{9D8B030D-6E8A-4147-A177-3AD203B41FA5}">
                      <a16:colId xmlns:a16="http://schemas.microsoft.com/office/drawing/2014/main" val="3856756697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936441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525006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675.182.121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675.780.494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598.373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101.072.613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71359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75.847.919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75.847.919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10.834.991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99998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16.013.670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16.013.670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1.383.572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613283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98385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435.921.639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435.921.639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63.241.624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30301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38476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3.127.792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3.127.792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57.432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59914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122.446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9437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136.214.109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136.214.109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876.947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48725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5.626.540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6.224.913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598.373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24.552.281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231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75868" y="825540"/>
            <a:ext cx="79922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24A9ADCD-2DBA-403E-9123-FADCB754C5D8}"/>
              </a:ext>
            </a:extLst>
          </p:cNvPr>
          <p:cNvSpPr txBox="1">
            <a:spLocks/>
          </p:cNvSpPr>
          <p:nvPr/>
        </p:nvSpPr>
        <p:spPr>
          <a:xfrm>
            <a:off x="575867" y="1484784"/>
            <a:ext cx="7992263" cy="2807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516F569-3EB5-4B2A-8BBA-2D75D84C05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680131"/>
              </p:ext>
            </p:extLst>
          </p:nvPr>
        </p:nvGraphicFramePr>
        <p:xfrm>
          <a:off x="575868" y="1850982"/>
          <a:ext cx="7992263" cy="2370931"/>
        </p:xfrm>
        <a:graphic>
          <a:graphicData uri="http://schemas.openxmlformats.org/drawingml/2006/table">
            <a:tbl>
              <a:tblPr/>
              <a:tblGrid>
                <a:gridCol w="277124">
                  <a:extLst>
                    <a:ext uri="{9D8B030D-6E8A-4147-A177-3AD203B41FA5}">
                      <a16:colId xmlns:a16="http://schemas.microsoft.com/office/drawing/2014/main" val="2827004816"/>
                    </a:ext>
                  </a:extLst>
                </a:gridCol>
                <a:gridCol w="277124">
                  <a:extLst>
                    <a:ext uri="{9D8B030D-6E8A-4147-A177-3AD203B41FA5}">
                      <a16:colId xmlns:a16="http://schemas.microsoft.com/office/drawing/2014/main" val="2428172377"/>
                    </a:ext>
                  </a:extLst>
                </a:gridCol>
                <a:gridCol w="3125962">
                  <a:extLst>
                    <a:ext uri="{9D8B030D-6E8A-4147-A177-3AD203B41FA5}">
                      <a16:colId xmlns:a16="http://schemas.microsoft.com/office/drawing/2014/main" val="2271615340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2422469752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2759194619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2372256826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3993532472"/>
                    </a:ext>
                  </a:extLst>
                </a:gridCol>
                <a:gridCol w="676183">
                  <a:extLst>
                    <a:ext uri="{9D8B030D-6E8A-4147-A177-3AD203B41FA5}">
                      <a16:colId xmlns:a16="http://schemas.microsoft.com/office/drawing/2014/main" val="2122727561"/>
                    </a:ext>
                  </a:extLst>
                </a:gridCol>
                <a:gridCol w="665098">
                  <a:extLst>
                    <a:ext uri="{9D8B030D-6E8A-4147-A177-3AD203B41FA5}">
                      <a16:colId xmlns:a16="http://schemas.microsoft.com/office/drawing/2014/main" val="1513112237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355913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43267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314.378.385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314.430.385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60.262.394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281719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74.401.688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74.453.688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19.902.045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731800"/>
                  </a:ext>
                </a:extLst>
              </a:tr>
              <a:tr h="155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Etico Familiar y Sistema Chile Solidario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239.976.697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239.976.697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40.360.349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208012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90.505.436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90.505.436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13.333.875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18639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Juventud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8.468.001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8.468.001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1.969.549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15438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 Nacional De Desarrollo Indigena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128.541.457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128.541.457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9.893.647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902957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Discapacidad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28.800.995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28.800.995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4.586.981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02150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42.187.938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42.187.938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8.995.894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74971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Evaluación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21.667.001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22.213.374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546.373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2.017.776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043002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63.029.670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63.029.670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10.250.693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123248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4.654.753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4.654.753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215.531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437402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Protección Integral a la Infancia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58.374.917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58.374.917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10.035.162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260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7184" y="744048"/>
            <a:ext cx="80174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547184" y="1422634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5C1EC11-F82B-452B-8C10-B8B9536302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81839"/>
              </p:ext>
            </p:extLst>
          </p:nvPr>
        </p:nvGraphicFramePr>
        <p:xfrm>
          <a:off x="547184" y="1787556"/>
          <a:ext cx="8017441" cy="3806198"/>
        </p:xfrm>
        <a:graphic>
          <a:graphicData uri="http://schemas.openxmlformats.org/drawingml/2006/table">
            <a:tbl>
              <a:tblPr/>
              <a:tblGrid>
                <a:gridCol w="268681">
                  <a:extLst>
                    <a:ext uri="{9D8B030D-6E8A-4147-A177-3AD203B41FA5}">
                      <a16:colId xmlns:a16="http://schemas.microsoft.com/office/drawing/2014/main" val="347218595"/>
                    </a:ext>
                  </a:extLst>
                </a:gridCol>
                <a:gridCol w="268681">
                  <a:extLst>
                    <a:ext uri="{9D8B030D-6E8A-4147-A177-3AD203B41FA5}">
                      <a16:colId xmlns:a16="http://schemas.microsoft.com/office/drawing/2014/main" val="3498009080"/>
                    </a:ext>
                  </a:extLst>
                </a:gridCol>
                <a:gridCol w="268681">
                  <a:extLst>
                    <a:ext uri="{9D8B030D-6E8A-4147-A177-3AD203B41FA5}">
                      <a16:colId xmlns:a16="http://schemas.microsoft.com/office/drawing/2014/main" val="3856133379"/>
                    </a:ext>
                  </a:extLst>
                </a:gridCol>
                <a:gridCol w="3030722">
                  <a:extLst>
                    <a:ext uri="{9D8B030D-6E8A-4147-A177-3AD203B41FA5}">
                      <a16:colId xmlns:a16="http://schemas.microsoft.com/office/drawing/2014/main" val="1819821862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1173374614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1610170235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2832517245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4281755410"/>
                    </a:ext>
                  </a:extLst>
                </a:gridCol>
                <a:gridCol w="655582">
                  <a:extLst>
                    <a:ext uri="{9D8B030D-6E8A-4147-A177-3AD203B41FA5}">
                      <a16:colId xmlns:a16="http://schemas.microsoft.com/office/drawing/2014/main" val="2351991923"/>
                    </a:ext>
                  </a:extLst>
                </a:gridCol>
                <a:gridCol w="644834">
                  <a:extLst>
                    <a:ext uri="{9D8B030D-6E8A-4147-A177-3AD203B41FA5}">
                      <a16:colId xmlns:a16="http://schemas.microsoft.com/office/drawing/2014/main" val="287611140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76572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81605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74.401.688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74.453.688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19.902.045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1591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22.758.037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22.793.037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3.167.201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3194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2.909.780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2.926.780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195.485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5566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2371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924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46.868.585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46.868.585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10.391.060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9573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1.798.748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449.687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6201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- Programa Red Telecentros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1.798.748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449.687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4104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45.063.337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45.063.337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9.941.373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5024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Elige Vivir Sano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1.704.414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1.704.414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9675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Apoyo a la Selección de Beneficios Sociales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6.409.637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6.409.637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252.751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848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Apoyo, Monitoreo y Supervisión a la Gestión Territorial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1.230.289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1.230.289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272.174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3587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Pago Electrónico de Prestaciones Monetarias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6.175.128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6.175.128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613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Cuidado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6.386.405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6.386.405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3259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Pago Cuidadores de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8.963.136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8.963.136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8.963.136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943996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Apoyo a la Atención de Salud Mental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520.316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520.316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303.312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7200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Asuntos Indígenas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1.139.456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97.918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230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Niños, Niñas y Adolescentes en Situación de Calle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1.133.000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6844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95.580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5264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Clase Media Protegida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482.737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3599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Noche Digna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10.823.239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10.823.239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2715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0238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7369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419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019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7184" y="744048"/>
            <a:ext cx="80174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547184" y="1422634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453A597-4C10-4C9C-9FEF-6FC0B09E31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074022"/>
              </p:ext>
            </p:extLst>
          </p:nvPr>
        </p:nvGraphicFramePr>
        <p:xfrm>
          <a:off x="547184" y="1788300"/>
          <a:ext cx="8017441" cy="1808930"/>
        </p:xfrm>
        <a:graphic>
          <a:graphicData uri="http://schemas.openxmlformats.org/drawingml/2006/table">
            <a:tbl>
              <a:tblPr/>
              <a:tblGrid>
                <a:gridCol w="268681">
                  <a:extLst>
                    <a:ext uri="{9D8B030D-6E8A-4147-A177-3AD203B41FA5}">
                      <a16:colId xmlns:a16="http://schemas.microsoft.com/office/drawing/2014/main" val="3903507768"/>
                    </a:ext>
                  </a:extLst>
                </a:gridCol>
                <a:gridCol w="268681">
                  <a:extLst>
                    <a:ext uri="{9D8B030D-6E8A-4147-A177-3AD203B41FA5}">
                      <a16:colId xmlns:a16="http://schemas.microsoft.com/office/drawing/2014/main" val="1401798520"/>
                    </a:ext>
                  </a:extLst>
                </a:gridCol>
                <a:gridCol w="268681">
                  <a:extLst>
                    <a:ext uri="{9D8B030D-6E8A-4147-A177-3AD203B41FA5}">
                      <a16:colId xmlns:a16="http://schemas.microsoft.com/office/drawing/2014/main" val="403974366"/>
                    </a:ext>
                  </a:extLst>
                </a:gridCol>
                <a:gridCol w="3030722">
                  <a:extLst>
                    <a:ext uri="{9D8B030D-6E8A-4147-A177-3AD203B41FA5}">
                      <a16:colId xmlns:a16="http://schemas.microsoft.com/office/drawing/2014/main" val="3368630905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2948820580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2536122319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1925844807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1980878532"/>
                    </a:ext>
                  </a:extLst>
                </a:gridCol>
                <a:gridCol w="655582">
                  <a:extLst>
                    <a:ext uri="{9D8B030D-6E8A-4147-A177-3AD203B41FA5}">
                      <a16:colId xmlns:a16="http://schemas.microsoft.com/office/drawing/2014/main" val="4149901531"/>
                    </a:ext>
                  </a:extLst>
                </a:gridCol>
                <a:gridCol w="644834">
                  <a:extLst>
                    <a:ext uri="{9D8B030D-6E8A-4147-A177-3AD203B41FA5}">
                      <a16:colId xmlns:a16="http://schemas.microsoft.com/office/drawing/2014/main" val="2476688310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75549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3790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425.843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425.843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8340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7820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2674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4244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108.652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108.652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7199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233.208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233.208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8502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1.439.432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1.439.432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6.148.207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7348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1421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6993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5.950.515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238020,6%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238020,6%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04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346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3878" y="670614"/>
            <a:ext cx="811413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1 Título">
            <a:extLst>
              <a:ext uri="{FF2B5EF4-FFF2-40B4-BE49-F238E27FC236}">
                <a16:creationId xmlns:a16="http://schemas.microsoft.com/office/drawing/2014/main" id="{F19FDBD9-74C6-4753-B2FE-076B51C05B7A}"/>
              </a:ext>
            </a:extLst>
          </p:cNvPr>
          <p:cNvSpPr txBox="1">
            <a:spLocks/>
          </p:cNvSpPr>
          <p:nvPr/>
        </p:nvSpPr>
        <p:spPr>
          <a:xfrm>
            <a:off x="523879" y="1505402"/>
            <a:ext cx="8096242" cy="2974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C2DCCAF-F0AE-4B6D-822B-E4E8CE2B36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12360"/>
              </p:ext>
            </p:extLst>
          </p:nvPr>
        </p:nvGraphicFramePr>
        <p:xfrm>
          <a:off x="539832" y="1812834"/>
          <a:ext cx="8080290" cy="4537022"/>
        </p:xfrm>
        <a:graphic>
          <a:graphicData uri="http://schemas.openxmlformats.org/drawingml/2006/table">
            <a:tbl>
              <a:tblPr/>
              <a:tblGrid>
                <a:gridCol w="270787">
                  <a:extLst>
                    <a:ext uri="{9D8B030D-6E8A-4147-A177-3AD203B41FA5}">
                      <a16:colId xmlns:a16="http://schemas.microsoft.com/office/drawing/2014/main" val="3300392915"/>
                    </a:ext>
                  </a:extLst>
                </a:gridCol>
                <a:gridCol w="270787">
                  <a:extLst>
                    <a:ext uri="{9D8B030D-6E8A-4147-A177-3AD203B41FA5}">
                      <a16:colId xmlns:a16="http://schemas.microsoft.com/office/drawing/2014/main" val="3939409388"/>
                    </a:ext>
                  </a:extLst>
                </a:gridCol>
                <a:gridCol w="270787">
                  <a:extLst>
                    <a:ext uri="{9D8B030D-6E8A-4147-A177-3AD203B41FA5}">
                      <a16:colId xmlns:a16="http://schemas.microsoft.com/office/drawing/2014/main" val="877358261"/>
                    </a:ext>
                  </a:extLst>
                </a:gridCol>
                <a:gridCol w="3054479">
                  <a:extLst>
                    <a:ext uri="{9D8B030D-6E8A-4147-A177-3AD203B41FA5}">
                      <a16:colId xmlns:a16="http://schemas.microsoft.com/office/drawing/2014/main" val="419200234"/>
                    </a:ext>
                  </a:extLst>
                </a:gridCol>
                <a:gridCol w="725710">
                  <a:extLst>
                    <a:ext uri="{9D8B030D-6E8A-4147-A177-3AD203B41FA5}">
                      <a16:colId xmlns:a16="http://schemas.microsoft.com/office/drawing/2014/main" val="1885412271"/>
                    </a:ext>
                  </a:extLst>
                </a:gridCol>
                <a:gridCol w="725710">
                  <a:extLst>
                    <a:ext uri="{9D8B030D-6E8A-4147-A177-3AD203B41FA5}">
                      <a16:colId xmlns:a16="http://schemas.microsoft.com/office/drawing/2014/main" val="3515197040"/>
                    </a:ext>
                  </a:extLst>
                </a:gridCol>
                <a:gridCol w="725710">
                  <a:extLst>
                    <a:ext uri="{9D8B030D-6E8A-4147-A177-3AD203B41FA5}">
                      <a16:colId xmlns:a16="http://schemas.microsoft.com/office/drawing/2014/main" val="2706459262"/>
                    </a:ext>
                  </a:extLst>
                </a:gridCol>
                <a:gridCol w="725710">
                  <a:extLst>
                    <a:ext uri="{9D8B030D-6E8A-4147-A177-3AD203B41FA5}">
                      <a16:colId xmlns:a16="http://schemas.microsoft.com/office/drawing/2014/main" val="1978001844"/>
                    </a:ext>
                  </a:extLst>
                </a:gridCol>
                <a:gridCol w="660721">
                  <a:extLst>
                    <a:ext uri="{9D8B030D-6E8A-4147-A177-3AD203B41FA5}">
                      <a16:colId xmlns:a16="http://schemas.microsoft.com/office/drawing/2014/main" val="2169562723"/>
                    </a:ext>
                  </a:extLst>
                </a:gridCol>
                <a:gridCol w="649889">
                  <a:extLst>
                    <a:ext uri="{9D8B030D-6E8A-4147-A177-3AD203B41FA5}">
                      <a16:colId xmlns:a16="http://schemas.microsoft.com/office/drawing/2014/main" val="1908925844"/>
                    </a:ext>
                  </a:extLst>
                </a:gridCol>
              </a:tblGrid>
              <a:tr h="1066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6664" marR="6664" marT="66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664" marR="6664" marT="66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4867439"/>
                  </a:ext>
                </a:extLst>
              </a:tr>
              <a:tr h="3265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651976"/>
                  </a:ext>
                </a:extLst>
              </a:tr>
              <a:tr h="1399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239.976.697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239.976.697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40.360.349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452348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239.975.697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239.975.697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35.804.186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802540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786.110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786.110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895858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786.110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786.110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991454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139.544.161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139.544.161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25.918.396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64124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Habilidades para la Vida - JUNAEB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1.049.079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1.049.079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91662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Salud Chile Solidario - Fondo Nacional de Salud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4.357.980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4.357.980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507012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Ayudas Técnicas - SENADIS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1.920.372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1.920.372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34000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Alimentación - JUNAEB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8.240.242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8.240.242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148405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20.476.390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20.476.390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10.238.196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970372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 - Subsecretaría de Educación Parvularia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2.499.165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2.499.165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119607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Salud Oral - JUNAEB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405.383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405.383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887925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 - Subsecretaría del Trabajo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4.170.420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4.170.420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955300"/>
                  </a:ext>
                </a:extLst>
              </a:tr>
              <a:tr h="213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Educacional Pro-Retención, Ley N° 19.873 - M. de Educación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16.568.151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16.568.151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192333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Media - JUNAEB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1.125.979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1.125.979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752356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20.595 - SENCE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78.731.000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78.731.000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15.680.200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123273"/>
                  </a:ext>
                </a:extLst>
              </a:tr>
              <a:tr h="113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99.645.426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99.645.426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9.885.790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561356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Ley N° 20.595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39.929.100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39.929.100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57.066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321789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Chile Solidario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14.253.727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14.253.727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1.088.754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641465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Identificación Chile Solidario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261.516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261.516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130.758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740370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Bonos Art. 2° Transitorio, Ley N° 19.949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20.007.000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20.007.000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8.002.800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307402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Integral al Adulto Mayor Chile Solidario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8.070.189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8.070.189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634164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Personas en Situación de Calle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4.930.262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4.930.262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8.919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899484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Familias para el Autoconsumo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3.514.791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3.514.791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452.710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36700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(Ley N° 20.595)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1.991.033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1.991.033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128.845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835925"/>
                  </a:ext>
                </a:extLst>
              </a:tr>
              <a:tr h="213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Niños(as) y Adolescentes con un Adulto Significativo Privado de Libertad (Ley N° 20.595)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5.713.744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5.713.744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15.938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564571"/>
                  </a:ext>
                </a:extLst>
              </a:tr>
              <a:tr h="166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para Niños(as) con Cuidadores Principales Temporeras(os)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451.660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451.660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595462"/>
                  </a:ext>
                </a:extLst>
              </a:tr>
              <a:tr h="213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Generación de Microemprendimiento Indígena Urbano Chile Solidario - CONADI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522.404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522.404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321850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912179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403638"/>
                  </a:ext>
                </a:extLst>
              </a:tr>
              <a:tr h="159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4.556.163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455616,3%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455616,3%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319209"/>
                  </a:ext>
                </a:extLst>
              </a:tr>
              <a:tr h="1399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4.556.163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455616,3%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455616,3%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885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5385</TotalTime>
  <Words>5433</Words>
  <Application>Microsoft Office PowerPoint</Application>
  <PresentationFormat>Presentación en pantalla (4:3)</PresentationFormat>
  <Paragraphs>3176</Paragraphs>
  <Slides>19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2" baseType="lpstr">
      <vt:lpstr>Arial</vt:lpstr>
      <vt:lpstr>Calibri</vt:lpstr>
      <vt:lpstr>2_Tema de Office</vt:lpstr>
      <vt:lpstr>EJECUCIÓN ACUMULADA DE GASTOS PRESUPUESTARIOS AL MES DE FEBRERO DE 2020 PARTIDA 21:  MINISTERIO DE DESARROLLO SOCIAL</vt:lpstr>
      <vt:lpstr>EJECUCIÓN ACUMULADA DE GASTOS A FEBRERO DE 2020  PARTIDA 21 MINISTERIO DE DESARROLLO SOCIAL</vt:lpstr>
      <vt:lpstr>Presentación de PowerPoint</vt:lpstr>
      <vt:lpstr>Presentación de PowerPoint</vt:lpstr>
      <vt:lpstr>EJECUCIÓN ACUMULADA DE GASTOS A FEBRERO DE 2020  PARTIDA 21 MINISTERIO DE DESARROLLO SOCIAL</vt:lpstr>
      <vt:lpstr>EJECUCIÓN ACUMULADA DE GASTOS A FEBRERO DE 2020  PARTIDA 2I RESUMEN POR CAPÍTULOS</vt:lpstr>
      <vt:lpstr>EJECUCIÓN ACUMULADA DE GASTOS A FEBRERO DE 2020  PARTIDA 21. CAPÍTULO 01. PROGRAMA 01:  SUBSECRETARÍA DE SERVICIOS SOCIALES</vt:lpstr>
      <vt:lpstr>EJECUCIÓN ACUMULADA DE GASTOS A FEBRERO DE 2020  PARTIDA 21. CAPÍTULO 01. PROGRAMA 01:  SUBSECRETARÍA DE SERVICIOS SOCIALES</vt:lpstr>
      <vt:lpstr>EJECUCIÓN ACUMULADA DE GASTOS A FEBRERO DE 2020  PARTIDA 21. CAPÍTULO 01. PROGRAMA 05:  INGRESO ÉTICO FAMILIAR Y SISTEMA CHILE SOLIDARIO</vt:lpstr>
      <vt:lpstr>EJECUCIÓN ACUMULADA DE GASTOS A FEBRERO DE 2020  PARTIDA 21. CAPÍTULO 02. PROGRAMA 01:  FONDO DE SOLIDARIDAD E INVERSIÓN SOCIAL</vt:lpstr>
      <vt:lpstr>EJECUCIÓN ACUMULADA DE GASTOS A FEBRERO DE 2020  PARTIDA 21. CAPÍTULO 05. PROGRAMA 01:  INSTITUTO NACIONAL DE LA JUVENTUD</vt:lpstr>
      <vt:lpstr>EJECUCIÓN ACUMULADA DE GASTOS A FEBRERO DE 2020  PARTIDA 21. CAPÍTULO 06. PROGRAMA 01:  CORPORACIÓN NACIONAL DE DESARROLLO INDÍGENA</vt:lpstr>
      <vt:lpstr>EJECUCIÓN ACUMULADA DE GASTOS A FEBRERO DE 2020  PARTIDA 21. CAPÍTULO 06. PROGRAMA 01:  CORPORACIÓN NACIONAL DE DESARROLLO INDÍGENA</vt:lpstr>
      <vt:lpstr>EJECUCIÓN ACUMULADA DE GASTOS A FEBRERO DE 2020  PARTIDA 21. CAPÍTULO 07. PROGRAMA 01:  SERVICIO NACIONAL DE LA DISCAPACIDAD</vt:lpstr>
      <vt:lpstr>EJECUCIÓN ACUMULADA DE GASTOS A FEBRERO DE 2020  PARTIDA 21. CAPÍTULO 08. PROGRAMA 01:  SERVICIO NACIONAL DEL ADULTO MAYOR</vt:lpstr>
      <vt:lpstr>EJECUCIÓN ACUMULADA DE GASTOS A FEBRERO DE 2020  PARTIDA 21. CAPÍTULO 08. PROGRAMA 01:  SERVICIO NACIONAL DEL ADULTO FEBREROR</vt:lpstr>
      <vt:lpstr>EJECUCIÓN ACUMULADA DE GASTOS A FEBRERO DE 2020  PARTIDA 21. CAPÍTULO 09. PROGRAMA 01:  SUBSECRETARÍA DE EVALUACIÓN SOCIAL</vt:lpstr>
      <vt:lpstr>EJECUCIÓN ACUMULADA DE GASTOS A FEBRERO DE 2020  PARTIDA 21. CAPÍTULO 10. PROGRAMA 01:  SUBSECRETARÍA DE LA NIÑEZ</vt:lpstr>
      <vt:lpstr>EJECUCIÓN ACUMULADA DE GASTOS A FEBRERO DE 2020  PARTIDA 21. CAPÍTULO 10. PROGRAMA 02:  SISTEMA DE PROTECCIÓN INTEGRAL A LA INFANCIA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311</cp:revision>
  <cp:lastPrinted>2019-10-14T14:51:48Z</cp:lastPrinted>
  <dcterms:created xsi:type="dcterms:W3CDTF">2016-06-23T13:38:47Z</dcterms:created>
  <dcterms:modified xsi:type="dcterms:W3CDTF">2020-07-10T03:11:36Z</dcterms:modified>
</cp:coreProperties>
</file>