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/>
              <a:t>Distribución</a:t>
            </a:r>
            <a:r>
              <a:rPr lang="es-CL" sz="1200" b="1" baseline="0"/>
              <a:t> Presupuesto Inicial Por Subtítulos de Gastos</a:t>
            </a:r>
            <a:endParaRPr lang="es-CL" sz="1200" b="1"/>
          </a:p>
        </c:rich>
      </c:tx>
      <c:layout>
        <c:manualLayout>
          <c:xMode val="edge"/>
          <c:yMode val="edge"/>
          <c:x val="0.14176565289933554"/>
          <c:y val="2.6086965452572903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BD6-4796-BF03-F15ED160220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89C-4C3D-8D23-AD7B1846966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89C-4C3D-8D23-AD7B1846966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89C-4C3D-8D23-AD7B1846966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'[20.xlsx]Partida 20'!$C$58:$C$61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'[20.xlsx]Partida 20'!$D$58:$D$61</c:f>
              <c:numCache>
                <c:formatCode>#,##0</c:formatCode>
                <c:ptCount val="4"/>
                <c:pt idx="0">
                  <c:v>13173501</c:v>
                </c:pt>
                <c:pt idx="1">
                  <c:v>4100478</c:v>
                </c:pt>
                <c:pt idx="2">
                  <c:v>11327509</c:v>
                </c:pt>
                <c:pt idx="3">
                  <c:v>3402280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BD6-4796-BF03-F15ED16022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2102556440407004"/>
          <c:y val="0.71295164982557702"/>
          <c:w val="0.37059909257073415"/>
          <c:h val="0.261407315905281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/>
              <a:t>Disdtribución presupuesto Inicial por Capítulos</a:t>
            </a:r>
          </a:p>
        </c:rich>
      </c:tx>
      <c:layout>
        <c:manualLayout>
          <c:xMode val="edge"/>
          <c:yMode val="edge"/>
          <c:x val="0.11439884918231374"/>
          <c:y val="3.2407407407407406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5.0925337632079971E-17"/>
                  <c:y val="6.9444444444444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648-4278-9C0F-1BB10C98E4A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6.48148148148146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A648-4278-9C0F-1BB10C98E4A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'[20.xlsx]Resumen Capítulos '!$AI$6:$AI$7</c:f>
              <c:strCache>
                <c:ptCount val="2"/>
                <c:pt idx="0">
                  <c:v>Secretaría General de Gobierno</c:v>
                </c:pt>
                <c:pt idx="1">
                  <c:v>Consejo Nacional de Televisión</c:v>
                </c:pt>
              </c:strCache>
            </c:strRef>
          </c:cat>
          <c:val>
            <c:numRef>
              <c:f>'[20.xlsx]Resumen Capítulos '!$AJ$6:$AJ$7</c:f>
              <c:numCache>
                <c:formatCode>#,##0_ ;[Red]\-#,##0\ </c:formatCode>
                <c:ptCount val="2"/>
                <c:pt idx="0">
                  <c:v>22319249</c:v>
                </c:pt>
                <c:pt idx="1">
                  <c:v>9684519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648-4278-9C0F-1BB10C98E4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69701208"/>
        <c:axId val="469695720"/>
        <c:axId val="0"/>
      </c:bar3DChart>
      <c:catAx>
        <c:axId val="469701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69695720"/>
        <c:crosses val="autoZero"/>
        <c:auto val="1"/>
        <c:lblAlgn val="ctr"/>
        <c:lblOffset val="100"/>
        <c:noMultiLvlLbl val="0"/>
      </c:catAx>
      <c:valAx>
        <c:axId val="469695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69701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 2018 - 2019 - 2020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'[20.xlsx]Partida 20'!$C$33</c:f>
              <c:strCache>
                <c:ptCount val="1"/>
                <c:pt idx="0">
                  <c:v>% Ejecución Ppto. Vigente 2018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'[20.xlsx]Partida 20'!$D$32:$O$32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'[20.xlsx]Partida 20'!$D$33:$O$33</c:f>
              <c:numCache>
                <c:formatCode>0.0%</c:formatCode>
                <c:ptCount val="12"/>
                <c:pt idx="0">
                  <c:v>4.5999999999999999E-2</c:v>
                </c:pt>
                <c:pt idx="1">
                  <c:v>4.8000000000000001E-2</c:v>
                </c:pt>
                <c:pt idx="2">
                  <c:v>6.8000000000000005E-2</c:v>
                </c:pt>
                <c:pt idx="3">
                  <c:v>5.0999999999999997E-2</c:v>
                </c:pt>
                <c:pt idx="4">
                  <c:v>0.21199999999999999</c:v>
                </c:pt>
                <c:pt idx="5">
                  <c:v>0.06</c:v>
                </c:pt>
                <c:pt idx="6">
                  <c:v>4.8000000000000001E-2</c:v>
                </c:pt>
                <c:pt idx="7">
                  <c:v>5.7000000000000002E-2</c:v>
                </c:pt>
                <c:pt idx="8">
                  <c:v>8.7999999999999995E-2</c:v>
                </c:pt>
                <c:pt idx="9">
                  <c:v>0.185</c:v>
                </c:pt>
                <c:pt idx="10">
                  <c:v>7.5999999999999998E-2</c:v>
                </c:pt>
                <c:pt idx="11">
                  <c:v>0.122</c:v>
                </c:pt>
              </c:numCache>
            </c:numRef>
          </c:val>
        </c:ser>
        <c:ser>
          <c:idx val="1"/>
          <c:order val="1"/>
          <c:tx>
            <c:strRef>
              <c:f>'[20.xlsx]Partida 20'!$C$34</c:f>
              <c:strCache>
                <c:ptCount val="1"/>
                <c:pt idx="0">
                  <c:v>% Ejecución Ppto. Vigente 2019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1.81537961017081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517834994972237E-3"/>
                  <c:y val="-3.8571432910172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0214019939667124E-2"/>
                  <c:y val="-8.57142953559387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6159774999498344E-17"/>
                  <c:y val="-4.71428624457663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'[20.xlsx]Partida 20'!$D$32:$O$32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'[20.xlsx]Partida 20'!$D$34:$O$34</c:f>
              <c:numCache>
                <c:formatCode>0.0%</c:formatCode>
                <c:ptCount val="12"/>
                <c:pt idx="0">
                  <c:v>3.6745554313655567E-2</c:v>
                </c:pt>
                <c:pt idx="1">
                  <c:v>5.2487914290192554E-2</c:v>
                </c:pt>
                <c:pt idx="2">
                  <c:v>7.5224212248828276E-2</c:v>
                </c:pt>
                <c:pt idx="3">
                  <c:v>5.910263449710107E-2</c:v>
                </c:pt>
                <c:pt idx="4">
                  <c:v>8.2879945979542569E-2</c:v>
                </c:pt>
                <c:pt idx="5">
                  <c:v>0.31485936511961859</c:v>
                </c:pt>
                <c:pt idx="6">
                  <c:v>8.2755516139093988E-2</c:v>
                </c:pt>
                <c:pt idx="7">
                  <c:v>7.829510924459053E-2</c:v>
                </c:pt>
                <c:pt idx="8">
                  <c:v>0.14339630734302375</c:v>
                </c:pt>
                <c:pt idx="9">
                  <c:v>4.4074599416616109E-2</c:v>
                </c:pt>
                <c:pt idx="10">
                  <c:v>3.447439735021425E-2</c:v>
                </c:pt>
                <c:pt idx="11">
                  <c:v>8.9756582088606568E-2</c:v>
                </c:pt>
              </c:numCache>
            </c:numRef>
          </c:val>
        </c:ser>
        <c:ser>
          <c:idx val="2"/>
          <c:order val="2"/>
          <c:tx>
            <c:strRef>
              <c:f>'[20.xlsx]Partida 20'!$C$35</c:f>
              <c:strCache>
                <c:ptCount val="1"/>
                <c:pt idx="0">
                  <c:v>% Ejecución Ppto. Vigente 2020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5.0830629084782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'[20.xlsx]Partida 20'!$D$32:$O$32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'[20.xlsx]Partida 20'!$D$35:$E$35</c:f>
              <c:numCache>
                <c:formatCode>0.0%</c:formatCode>
                <c:ptCount val="2"/>
                <c:pt idx="0">
                  <c:v>4.0267289776628801E-2</c:v>
                </c:pt>
                <c:pt idx="1">
                  <c:v>4.9794917543396246E-2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465811440"/>
        <c:axId val="465818104"/>
      </c:barChart>
      <c:catAx>
        <c:axId val="465811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65818104"/>
        <c:crosses val="autoZero"/>
        <c:auto val="0"/>
        <c:lblAlgn val="ctr"/>
        <c:lblOffset val="100"/>
        <c:noMultiLvlLbl val="0"/>
      </c:catAx>
      <c:valAx>
        <c:axId val="465818104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6581144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2018 - 2019 - 2020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996088394042229"/>
          <c:y val="0.13373589805803127"/>
          <c:w val="0.87750255025336699"/>
          <c:h val="0.59369466745721788"/>
        </c:manualLayout>
      </c:layout>
      <c:lineChart>
        <c:grouping val="standard"/>
        <c:varyColors val="0"/>
        <c:ser>
          <c:idx val="0"/>
          <c:order val="0"/>
          <c:tx>
            <c:strRef>
              <c:f>'[20.xlsx]Partida 20'!$C$29</c:f>
              <c:strCache>
                <c:ptCount val="1"/>
                <c:pt idx="0">
                  <c:v>% Ejecución Ppto. Vigente 2018</c:v>
                </c:pt>
              </c:strCache>
            </c:strRef>
          </c:tx>
          <c:marker>
            <c:symbol val="none"/>
          </c:marker>
          <c:cat>
            <c:strRef>
              <c:f>'[20.xlsx]Partida 20'!$D$28:$O$28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'[20.xlsx]Partida 20'!$D$29:$O$29</c:f>
              <c:numCache>
                <c:formatCode>0.0%</c:formatCode>
                <c:ptCount val="12"/>
                <c:pt idx="0">
                  <c:v>4.5999999999999999E-2</c:v>
                </c:pt>
                <c:pt idx="1">
                  <c:v>9.4E-2</c:v>
                </c:pt>
                <c:pt idx="2">
                  <c:v>0.16200000000000001</c:v>
                </c:pt>
                <c:pt idx="3">
                  <c:v>0.214</c:v>
                </c:pt>
                <c:pt idx="4">
                  <c:v>0.38700000000000001</c:v>
                </c:pt>
                <c:pt idx="5">
                  <c:v>0.44700000000000001</c:v>
                </c:pt>
                <c:pt idx="6">
                  <c:v>0.505</c:v>
                </c:pt>
                <c:pt idx="7">
                  <c:v>0.56100000000000005</c:v>
                </c:pt>
                <c:pt idx="8">
                  <c:v>0.64900000000000002</c:v>
                </c:pt>
                <c:pt idx="9">
                  <c:v>0.83399999999999996</c:v>
                </c:pt>
                <c:pt idx="10">
                  <c:v>0.91</c:v>
                </c:pt>
                <c:pt idx="11">
                  <c:v>0.98699999999999999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'[20.xlsx]Partida 20'!$C$30</c:f>
              <c:strCache>
                <c:ptCount val="1"/>
                <c:pt idx="0">
                  <c:v>% Ejecución Ppto. Vigente 2019</c:v>
                </c:pt>
              </c:strCache>
            </c:strRef>
          </c:tx>
          <c:marker>
            <c:symbol val="none"/>
          </c:marker>
          <c:cat>
            <c:strRef>
              <c:f>'[20.xlsx]Partida 20'!$D$28:$O$28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'[20.xlsx]Partida 20'!$D$30:$O$30</c:f>
              <c:numCache>
                <c:formatCode>0.0%</c:formatCode>
                <c:ptCount val="12"/>
                <c:pt idx="0">
                  <c:v>3.6745554313655567E-2</c:v>
                </c:pt>
                <c:pt idx="1">
                  <c:v>8.9233468603848121E-2</c:v>
                </c:pt>
                <c:pt idx="2">
                  <c:v>0.1635945593043063</c:v>
                </c:pt>
                <c:pt idx="3">
                  <c:v>0.22269719380140737</c:v>
                </c:pt>
                <c:pt idx="4">
                  <c:v>0.30557713978094997</c:v>
                </c:pt>
                <c:pt idx="5">
                  <c:v>0.55458593538728584</c:v>
                </c:pt>
                <c:pt idx="6">
                  <c:v>0.62642012055713481</c:v>
                </c:pt>
                <c:pt idx="7">
                  <c:v>0.68324743603803995</c:v>
                </c:pt>
                <c:pt idx="8">
                  <c:v>0.82664374338106361</c:v>
                </c:pt>
                <c:pt idx="9">
                  <c:v>0.87071834279767979</c:v>
                </c:pt>
                <c:pt idx="10">
                  <c:v>0.89998952377933206</c:v>
                </c:pt>
                <c:pt idx="11">
                  <c:v>0.98771469280440993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'[20.xlsx]Partida 20'!$C$31</c:f>
              <c:strCache>
                <c:ptCount val="1"/>
                <c:pt idx="0">
                  <c:v>% Ejecución Ppto. Vigente 2020</c:v>
                </c:pt>
              </c:strCache>
            </c:strRef>
          </c:tx>
          <c:marker>
            <c:symbol val="none"/>
          </c:marker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/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'[20.xlsx]Partida 20'!$D$28:$O$28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'[20.xlsx]Partida 20'!$D$31:$E$31</c:f>
              <c:numCache>
                <c:formatCode>0.0%</c:formatCode>
                <c:ptCount val="2"/>
                <c:pt idx="0">
                  <c:v>4.0267289776628801E-2</c:v>
                </c:pt>
                <c:pt idx="1">
                  <c:v>8.9936288630507691E-2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9692192"/>
        <c:axId val="469696896"/>
      </c:lineChart>
      <c:catAx>
        <c:axId val="469692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69696896"/>
        <c:crosses val="autoZero"/>
        <c:auto val="1"/>
        <c:lblAlgn val="ctr"/>
        <c:lblOffset val="100"/>
        <c:tickLblSkip val="1"/>
        <c:noMultiLvlLbl val="0"/>
      </c:catAx>
      <c:valAx>
        <c:axId val="469696896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69692192"/>
        <c:crosses val="autoZero"/>
        <c:crossBetween val="between"/>
      </c:valAx>
    </c:plotArea>
    <c:legend>
      <c:legendPos val="b"/>
      <c:legendEntry>
        <c:idx val="0"/>
        <c:txPr>
          <a:bodyPr/>
          <a:lstStyle/>
          <a:p>
            <a:pPr>
              <a:defRPr sz="900"/>
            </a:pPr>
            <a:endParaRPr lang="es-CL"/>
          </a:p>
        </c:txPr>
      </c:legendEntry>
      <c:legendEntry>
        <c:idx val="1"/>
        <c:txPr>
          <a:bodyPr/>
          <a:lstStyle/>
          <a:p>
            <a:pPr>
              <a:defRPr sz="900"/>
            </a:pPr>
            <a:endParaRPr lang="es-CL"/>
          </a:p>
        </c:txPr>
      </c:legendEntry>
      <c:legendEntry>
        <c:idx val="2"/>
        <c:txPr>
          <a:bodyPr/>
          <a:lstStyle/>
          <a:p>
            <a:pPr>
              <a:defRPr sz="900"/>
            </a:pPr>
            <a:endParaRPr lang="es-CL"/>
          </a:p>
        </c:txPr>
      </c:legendEntry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34CEC-7D52-426B-A33E-66B9A7093067}" type="datetimeFigureOut">
              <a:rPr lang="es-CL" smtClean="0"/>
              <a:t>11-07-2020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C4757C-832C-441B-BCA3-CC0556F8593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9139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11-07-2020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4724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11-07-2020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85676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11-07-2020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080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11-07-2020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36474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11-07-2020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5977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11-07-2020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2953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11-07-2020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3110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11-07-2020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7482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11-07-2020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886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11-07-2020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9260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11-07-2020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9798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11-07-2020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5524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9CA6B-0E66-4B70-A242-52FE60DE0E7B}" type="datetimeFigureOut">
              <a:rPr lang="es-CL" smtClean="0"/>
              <a:t>11-07-2020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3030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FEBRERO DE 2020</a:t>
            </a:r>
            <a:r>
              <a:rPr lang="es-CL" sz="2000" b="1" dirty="0">
                <a:latin typeface="+mn-lt"/>
              </a:rPr>
              <a:t/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20: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SECRETARÍA GENERAL DE GOBIERNO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marzo 2020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10" name="Picture 14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271" y="527596"/>
            <a:ext cx="4331921" cy="813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2902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B81CCFED-4AF6-44AD-8D3E-C708AA7CF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93377330-9F5D-4CBF-973C-94B03C3A1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graphicFrame>
        <p:nvGraphicFramePr>
          <p:cNvPr id="10" name="Marcador de contenido 9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2C27E0A1-8C39-4FD7-95F0-CEC75A4C58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0249156"/>
              </p:ext>
            </p:extLst>
          </p:nvPr>
        </p:nvGraphicFramePr>
        <p:xfrm>
          <a:off x="457200" y="1916833"/>
          <a:ext cx="4114800" cy="3384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BDE0E48B-34D6-4772-BB6D-1BEF5A65318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5909089"/>
              </p:ext>
            </p:extLst>
          </p:nvPr>
        </p:nvGraphicFramePr>
        <p:xfrm>
          <a:off x="4572000" y="1916833"/>
          <a:ext cx="4053136" cy="3384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3455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923DE630-FEF5-4C25-8D4F-11C7EE9EF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8F0FA7B0-E071-4286-AF5F-AF9DD16C5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pic>
        <p:nvPicPr>
          <p:cNvPr id="7" name="Imagen 2">
            <a:extLst>
              <a:ext uri="{FF2B5EF4-FFF2-40B4-BE49-F238E27FC236}">
                <a16:creationId xmlns:a16="http://schemas.microsoft.com/office/drawing/2014/main" xmlns="" id="{59536425-DE23-4B60-B749-ED0B6754B4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5991225"/>
            <a:ext cx="7992888" cy="365125"/>
          </a:xfrm>
          <a:prstGeom prst="rect">
            <a:avLst/>
          </a:prstGeom>
        </p:spPr>
      </p:pic>
      <p:graphicFrame>
        <p:nvGraphicFramePr>
          <p:cNvPr id="10" name="2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4786341"/>
              </p:ext>
            </p:extLst>
          </p:nvPr>
        </p:nvGraphicFramePr>
        <p:xfrm>
          <a:off x="414338" y="1947333"/>
          <a:ext cx="8210798" cy="34978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38833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501650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FEBRERO DE 2020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59536425-DE23-4B60-B749-ED0B6754B4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5991225"/>
            <a:ext cx="7992888" cy="365125"/>
          </a:xfrm>
          <a:prstGeom prst="rect">
            <a:avLst/>
          </a:prstGeom>
        </p:spPr>
      </p:pic>
      <p:graphicFrame>
        <p:nvGraphicFramePr>
          <p:cNvPr id="8" name="1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3092304"/>
              </p:ext>
            </p:extLst>
          </p:nvPr>
        </p:nvGraphicFramePr>
        <p:xfrm>
          <a:off x="457200" y="1700809"/>
          <a:ext cx="8229600" cy="39252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94763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4691" y="836712"/>
            <a:ext cx="72412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FEBRERO DE 2020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91056" y="5370192"/>
            <a:ext cx="72008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951381" y="1745927"/>
            <a:ext cx="7241238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</a:p>
          <a:p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xmlns="" id="{4F2EA134-486B-4BAF-8E31-F246E48893BD}"/>
              </a:ext>
            </a:extLst>
          </p:cNvPr>
          <p:cNvGraphicFramePr>
            <a:graphicFrameLocks noGrp="1"/>
          </p:cNvGraphicFramePr>
          <p:nvPr/>
        </p:nvGraphicFramePr>
        <p:xfrm>
          <a:off x="495300" y="2696369"/>
          <a:ext cx="8153400" cy="2333625"/>
        </p:xfrm>
        <a:graphic>
          <a:graphicData uri="http://schemas.openxmlformats.org/drawingml/2006/table">
            <a:tbl>
              <a:tblPr/>
              <a:tblGrid>
                <a:gridCol w="798360">
                  <a:extLst>
                    <a:ext uri="{9D8B030D-6E8A-4147-A177-3AD203B41FA5}">
                      <a16:colId xmlns:a16="http://schemas.microsoft.com/office/drawing/2014/main" xmlns="" val="4225893905"/>
                    </a:ext>
                  </a:extLst>
                </a:gridCol>
                <a:gridCol w="2707870">
                  <a:extLst>
                    <a:ext uri="{9D8B030D-6E8A-4147-A177-3AD203B41FA5}">
                      <a16:colId xmlns:a16="http://schemas.microsoft.com/office/drawing/2014/main" xmlns="" val="2499035249"/>
                    </a:ext>
                  </a:extLst>
                </a:gridCol>
                <a:gridCol w="798360">
                  <a:extLst>
                    <a:ext uri="{9D8B030D-6E8A-4147-A177-3AD203B41FA5}">
                      <a16:colId xmlns:a16="http://schemas.microsoft.com/office/drawing/2014/main" xmlns="" val="2094598023"/>
                    </a:ext>
                  </a:extLst>
                </a:gridCol>
                <a:gridCol w="798360">
                  <a:extLst>
                    <a:ext uri="{9D8B030D-6E8A-4147-A177-3AD203B41FA5}">
                      <a16:colId xmlns:a16="http://schemas.microsoft.com/office/drawing/2014/main" xmlns="" val="1356889446"/>
                    </a:ext>
                  </a:extLst>
                </a:gridCol>
                <a:gridCol w="798360">
                  <a:extLst>
                    <a:ext uri="{9D8B030D-6E8A-4147-A177-3AD203B41FA5}">
                      <a16:colId xmlns:a16="http://schemas.microsoft.com/office/drawing/2014/main" xmlns="" val="587209481"/>
                    </a:ext>
                  </a:extLst>
                </a:gridCol>
                <a:gridCol w="798360">
                  <a:extLst>
                    <a:ext uri="{9D8B030D-6E8A-4147-A177-3AD203B41FA5}">
                      <a16:colId xmlns:a16="http://schemas.microsoft.com/office/drawing/2014/main" xmlns="" val="2295851234"/>
                    </a:ext>
                  </a:extLst>
                </a:gridCol>
                <a:gridCol w="726865">
                  <a:extLst>
                    <a:ext uri="{9D8B030D-6E8A-4147-A177-3AD203B41FA5}">
                      <a16:colId xmlns:a16="http://schemas.microsoft.com/office/drawing/2014/main" xmlns="" val="2712474635"/>
                    </a:ext>
                  </a:extLst>
                </a:gridCol>
                <a:gridCol w="726865">
                  <a:extLst>
                    <a:ext uri="{9D8B030D-6E8A-4147-A177-3AD203B41FA5}">
                      <a16:colId xmlns:a16="http://schemas.microsoft.com/office/drawing/2014/main" xmlns="" val="1148540770"/>
                    </a:ext>
                  </a:extLst>
                </a:gridCol>
              </a:tblGrid>
              <a:tr h="1524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35878764"/>
                  </a:ext>
                </a:extLst>
              </a:tr>
              <a:tr h="46672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6764753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29.220.460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40.057.118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10.836.658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39.565.004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62271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13.173.501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15.301.132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2.127.631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14.966.076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376807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4.100.478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4.265.478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4.265.337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61730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336.071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336.071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336.071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9466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11.327.509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11.307.659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-19.850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11.187.744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9186063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2484391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335.562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415.562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381.560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102362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280.410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8.424.216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8.143.806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8.424.216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012552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69723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7456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8608" y="980728"/>
            <a:ext cx="75578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PARTRIDA 20,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30004" y="4797152"/>
            <a:ext cx="7542039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58608" y="2492896"/>
            <a:ext cx="7413792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</a:p>
          <a:p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9837883"/>
              </p:ext>
            </p:extLst>
          </p:nvPr>
        </p:nvGraphicFramePr>
        <p:xfrm>
          <a:off x="758608" y="2996952"/>
          <a:ext cx="7557808" cy="1584176"/>
        </p:xfrm>
        <a:graphic>
          <a:graphicData uri="http://schemas.openxmlformats.org/drawingml/2006/table">
            <a:tbl>
              <a:tblPr/>
              <a:tblGrid>
                <a:gridCol w="849619"/>
                <a:gridCol w="313853"/>
                <a:gridCol w="2235006"/>
                <a:gridCol w="849619"/>
                <a:gridCol w="849619"/>
                <a:gridCol w="849619"/>
                <a:gridCol w="849619"/>
                <a:gridCol w="760854"/>
              </a:tblGrid>
              <a:tr h="239121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32308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138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Gobierno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22.319.249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22.419.641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100.392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2.362.844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8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Nacional de Televisión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9.684.519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9.684.519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524.485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8461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51229" y="6381328"/>
            <a:ext cx="75321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755577" y="581745"/>
            <a:ext cx="756084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FEBRERO DE 2020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20. CAPÍTULO 01. PROGRAMA 01: SECRETARÍA GENERAL DE GOBIERNO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755576" y="1196752"/>
            <a:ext cx="7686056" cy="32511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155074"/>
              </p:ext>
            </p:extLst>
          </p:nvPr>
        </p:nvGraphicFramePr>
        <p:xfrm>
          <a:off x="751230" y="1545788"/>
          <a:ext cx="7565187" cy="4691517"/>
        </p:xfrm>
        <a:graphic>
          <a:graphicData uri="http://schemas.openxmlformats.org/drawingml/2006/table">
            <a:tbl>
              <a:tblPr/>
              <a:tblGrid>
                <a:gridCol w="689850"/>
                <a:gridCol w="254833"/>
                <a:gridCol w="254833"/>
                <a:gridCol w="2988494"/>
                <a:gridCol w="689850"/>
                <a:gridCol w="689850"/>
                <a:gridCol w="689850"/>
                <a:gridCol w="689850"/>
                <a:gridCol w="617777"/>
              </a:tblGrid>
              <a:tr h="16012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906" marR="8906" marT="89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06" marR="8906" marT="89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9036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01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22.319.249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22.419.641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100.392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2.362.844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1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10.194.773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10.194.773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1.393.666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1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3.847.885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3.847.885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550.774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1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7.631.215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7.631.215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361.950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1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7.631.215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7.631.215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361.950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1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División de Organizaciones Sociales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1.344.277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1.344.277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118.357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1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Comunicaciones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1.075.600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1.075.600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86.166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1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Seguimiento de Políticas Públicas y Gestión Institucional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949.495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949.495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93.177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0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de Medios de Comunicación Regionales, Provinciales y Comunales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2.146.052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2.146.052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11.568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82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Fortalecimiento de Organizaciones y Asociaciones de Interés Público (Ley N° 20.500)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1.676.602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1.676.602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10.847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1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de Participación Ciudadana y No Discriminación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253.535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253.535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31.506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0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Portal Único de Fondos Concursables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185.654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185.654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10.329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1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362.965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362.965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56.454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1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54.399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54.399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1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9.542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9.542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1.690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1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2.334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2.334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1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296.690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296.690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54.382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1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280.411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380.803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100.392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1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214.255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214.255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1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66.156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66.156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1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100.392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100.392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1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2164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3" y="5661248"/>
            <a:ext cx="784887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59" y="764704"/>
            <a:ext cx="7776865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FEBRERO DE 2020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20. CAPÍTULO 02. PROGRAMA 01: CONSEJO NACIONAL DE TELEVISIÓN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38944" y="1726885"/>
            <a:ext cx="7776864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2435831"/>
              </p:ext>
            </p:extLst>
          </p:nvPr>
        </p:nvGraphicFramePr>
        <p:xfrm>
          <a:off x="611561" y="2038211"/>
          <a:ext cx="7776863" cy="3623041"/>
        </p:xfrm>
        <a:graphic>
          <a:graphicData uri="http://schemas.openxmlformats.org/drawingml/2006/table">
            <a:tbl>
              <a:tblPr/>
              <a:tblGrid>
                <a:gridCol w="733098"/>
                <a:gridCol w="270809"/>
                <a:gridCol w="270809"/>
                <a:gridCol w="2913248"/>
                <a:gridCol w="733098"/>
                <a:gridCol w="733098"/>
                <a:gridCol w="733098"/>
                <a:gridCol w="733098"/>
                <a:gridCol w="656507"/>
              </a:tblGrid>
              <a:tr h="17215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226" marR="9226" marT="92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26" marR="9226" marT="92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2721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29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9.684.519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9.684.519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524.485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7215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3.476.711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3.476.711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451.622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7215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607.593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607.593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49.480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7215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5.387.994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5.387.994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13.602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721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5.387.994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5.387.994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13.602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721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a Programas Culturales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4.734.167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4.734.167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10.103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3306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Televisión Cultural y Educativa CNTV Infantil (ex </a:t>
                      </a:r>
                      <a:r>
                        <a:rPr lang="es-E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Novasur</a:t>
                      </a:r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653.827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653.827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3.499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7215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7215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211.221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211.221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9.781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721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3.558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3.558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721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9.542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9.542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721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69.871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69.871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8.228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721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128.250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128.250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7215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721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7215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36118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893</Words>
  <Application>Microsoft Office PowerPoint</Application>
  <PresentationFormat>Presentación en pantalla (4:3)</PresentationFormat>
  <Paragraphs>501</Paragraphs>
  <Slides>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Verdana</vt:lpstr>
      <vt:lpstr>Tema de Office</vt:lpstr>
      <vt:lpstr>EJECUCIÓN ACUMULADA DE GASTOS PRESUPUESTARIOS AL MES DE FEBRERO DE 2020 PARTIDA 20: MINISTERIO SECRETARÍA GENERAL DE GOBIERNO</vt:lpstr>
      <vt:lpstr>EJECUCIÓN ACUMULADA DE GASTOS A FEBRERO DE 2020  PARTIDA 20 MINISTERIO SECRETARÍA GENERAL DE GOBIERNO</vt:lpstr>
      <vt:lpstr>EJECUCIÓN ACUMULADA DE GASTOS A FEBRERO DE 2020  PARTIDA 20 MINISTERIO SECRETARÍA GENERAL DE GOBIERNO</vt:lpstr>
      <vt:lpstr>COMPORTAMIENTO DE LA EJECUCIÓN MENSUAL DE GASTOS A FEBRERO DE 2020  PARTIDA 20 MINISTERIO SECRETARÍA GENERAL DE GOBIERNO</vt:lpstr>
      <vt:lpstr>EJECUCIÓN ACUMULADA  DE GASTOS A FEBRERO DE 2020  PARTIDA 20 MINISTERIO SECRETARÍA GENERAL DE GOBIERNO</vt:lpstr>
      <vt:lpstr>EJECUCIÓN ACUMULADA DE GASTOS A FEBRERO DE 2020  PARTRIDA 20, RESUMEN POR CAPÍTULOS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EJECUCIÓN ACUMULADA DE GASTOS PRESUPUESTARIOS AL MES DE JULIO 2019 PARTIDA 20: MINISTERIO SECRETARÍA GENERAL DE GOBIERNO</dc:title>
  <dc:creator>Claudia Soto</dc:creator>
  <cp:lastModifiedBy>claudia mora</cp:lastModifiedBy>
  <cp:revision>8</cp:revision>
  <dcterms:created xsi:type="dcterms:W3CDTF">2019-11-13T19:00:32Z</dcterms:created>
  <dcterms:modified xsi:type="dcterms:W3CDTF">2020-07-12T01:32:38Z</dcterms:modified>
</cp:coreProperties>
</file>