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56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../embeddings/oleObject4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Subtítulos de Gasto</a:t>
            </a:r>
            <a:endParaRPr lang="es-CL" sz="1100">
              <a:effectLst/>
            </a:endParaRPr>
          </a:p>
        </c:rich>
      </c:tx>
      <c:layout>
        <c:manualLayout>
          <c:xMode val="edge"/>
          <c:yMode val="edge"/>
          <c:x val="0.18158303096125525"/>
          <c:y val="5.22875745235174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3402200116834922E-2"/>
          <c:y val="0.18318299855104406"/>
          <c:w val="0.97659779988316509"/>
          <c:h val="0.46417944327045185"/>
        </c:manualLayout>
      </c:layout>
      <c:pie3DChart>
        <c:varyColors val="1"/>
        <c:ser>
          <c:idx val="0"/>
          <c:order val="0"/>
          <c:tx>
            <c:strRef>
              <c:f>'[19.xlsx]Partida 19'!$D$61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5E2-4957-BB7B-B195013DFA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5E2-4957-BB7B-B195013DFA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5E2-4957-BB7B-B195013DFA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5E2-4957-BB7B-B195013DFAC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3815-4256-BD0B-909E0FAC564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AEDB-4CF6-A49D-552E4B51F1DD}"/>
              </c:ext>
            </c:extLst>
          </c:dPt>
          <c:dLbls>
            <c:dLbl>
              <c:idx val="0"/>
              <c:layout>
                <c:manualLayout>
                  <c:x val="-1.3215511070520573E-3"/>
                  <c:y val="1.01813925951462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5E2-4957-BB7B-B195013DFACA}"/>
                </c:ext>
              </c:extLst>
            </c:dLbl>
            <c:dLbl>
              <c:idx val="1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55E2-4957-BB7B-B195013DFACA}"/>
                </c:ext>
              </c:extLst>
            </c:dLbl>
            <c:dLbl>
              <c:idx val="2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55E2-4957-BB7B-B195013DFACA}"/>
                </c:ext>
              </c:extLst>
            </c:dLbl>
            <c:dLbl>
              <c:idx val="4"/>
              <c:layout>
                <c:manualLayout>
                  <c:x val="7.8864829396325456E-3"/>
                  <c:y val="5.496135899679207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815-4256-BD0B-909E0FAC5642}"/>
                </c:ext>
              </c:extLst>
            </c:dLbl>
            <c:dLbl>
              <c:idx val="5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AEDB-4CF6-A49D-552E4B51F1DD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'[19.xlsx]Partida 19'!$C$62:$C$67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PRÉSTAMOS                                                                       </c:v>
                </c:pt>
                <c:pt idx="4">
                  <c:v>TRANSFERENCIAS DE CAPITAL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'[19.xlsx]Partida 19'!$D$62:$D$67</c:f>
              <c:numCache>
                <c:formatCode>#,##0</c:formatCode>
                <c:ptCount val="6"/>
                <c:pt idx="0">
                  <c:v>44024807</c:v>
                </c:pt>
                <c:pt idx="1">
                  <c:v>799348553</c:v>
                </c:pt>
                <c:pt idx="2">
                  <c:v>69825831</c:v>
                </c:pt>
                <c:pt idx="3">
                  <c:v>17691318</c:v>
                </c:pt>
                <c:pt idx="4">
                  <c:v>169745807</c:v>
                </c:pt>
                <c:pt idx="5">
                  <c:v>74831675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C6-4925-A867-A91C505DCB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30446819539407105"/>
          <c:y val="0.70288086694719887"/>
          <c:w val="0.38497878390201218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Capítulo</a:t>
            </a:r>
            <a:endParaRPr lang="es-CL" sz="1400">
              <a:effectLst/>
            </a:endParaRPr>
          </a:p>
        </c:rich>
      </c:tx>
      <c:layout>
        <c:manualLayout>
          <c:xMode val="edge"/>
          <c:yMode val="edge"/>
          <c:x val="0.22545849480413693"/>
          <c:y val="5.29708681304782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'[19.xlsx]Partida 19'!$L$61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'[19.xlsx]Partida 19'!$K$62:$K$64</c:f>
              <c:strCache>
                <c:ptCount val="3"/>
                <c:pt idx="0">
                  <c:v>SEC. Y ADM. GRAL. DE TRAN</c:v>
                </c:pt>
                <c:pt idx="1">
                  <c:v>SUB. DE TELEC</c:v>
                </c:pt>
                <c:pt idx="2">
                  <c:v>JUNTA DE AERONÁUTICA CIVIL</c:v>
                </c:pt>
              </c:strCache>
            </c:strRef>
          </c:cat>
          <c:val>
            <c:numRef>
              <c:f>'[19.xlsx]Partida 19'!$L$62:$L$64</c:f>
              <c:numCache>
                <c:formatCode>#,##0</c:formatCode>
                <c:ptCount val="3"/>
                <c:pt idx="0">
                  <c:v>16322177</c:v>
                </c:pt>
                <c:pt idx="1">
                  <c:v>65964847</c:v>
                </c:pt>
                <c:pt idx="2">
                  <c:v>1206138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91328968"/>
        <c:axId val="491321128"/>
      </c:barChart>
      <c:catAx>
        <c:axId val="491328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91321128"/>
        <c:crosses val="autoZero"/>
        <c:auto val="1"/>
        <c:lblAlgn val="ctr"/>
        <c:lblOffset val="100"/>
        <c:noMultiLvlLbl val="0"/>
      </c:catAx>
      <c:valAx>
        <c:axId val="491321128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91328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9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900" b="1"/>
              <a:t>% Ejecución Mensual  2018 - 2019 - 2020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9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'[19.xlsx]Partida 19'!$C$28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'[19.xlsx]Partida 19'!$D$27:$O$27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19'!$D$28:$O$28</c:f>
              <c:numCache>
                <c:formatCode>0.0%</c:formatCode>
                <c:ptCount val="12"/>
                <c:pt idx="0">
                  <c:v>5.2407244770723343E-3</c:v>
                </c:pt>
                <c:pt idx="1">
                  <c:v>7.3526678671776369E-2</c:v>
                </c:pt>
                <c:pt idx="2">
                  <c:v>8.9129304540418466E-2</c:v>
                </c:pt>
                <c:pt idx="3">
                  <c:v>9.0435502202660209E-2</c:v>
                </c:pt>
                <c:pt idx="4">
                  <c:v>6.7398394467530362E-2</c:v>
                </c:pt>
                <c:pt idx="5">
                  <c:v>8.0597572168019993E-2</c:v>
                </c:pt>
                <c:pt idx="6">
                  <c:v>6.9898710879534795E-2</c:v>
                </c:pt>
                <c:pt idx="7">
                  <c:v>6.7226411271847697E-2</c:v>
                </c:pt>
                <c:pt idx="8">
                  <c:v>0.12209019736443479</c:v>
                </c:pt>
                <c:pt idx="9">
                  <c:v>6.7952295897146159E-2</c:v>
                </c:pt>
                <c:pt idx="10">
                  <c:v>7.0517792721152578E-2</c:v>
                </c:pt>
                <c:pt idx="11">
                  <c:v>0.17440913071448971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44-47F2-83BA-39194F3BF6A4}"/>
            </c:ext>
          </c:extLst>
        </c:ser>
        <c:ser>
          <c:idx val="2"/>
          <c:order val="1"/>
          <c:tx>
            <c:strRef>
              <c:f>'[19.xlsx]Partida 19'!$C$29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'[19.xlsx]Partida 19'!$D$27:$O$27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19'!$D$29:$O$29</c:f>
              <c:numCache>
                <c:formatCode>0.0%</c:formatCode>
                <c:ptCount val="12"/>
                <c:pt idx="0">
                  <c:v>5.8254143514526048E-2</c:v>
                </c:pt>
                <c:pt idx="1">
                  <c:v>6.0591102186217556E-2</c:v>
                </c:pt>
                <c:pt idx="2">
                  <c:v>5.2666627071718153E-2</c:v>
                </c:pt>
                <c:pt idx="3">
                  <c:v>9.2144472697434324E-2</c:v>
                </c:pt>
                <c:pt idx="4">
                  <c:v>6.7095666783963684E-2</c:v>
                </c:pt>
                <c:pt idx="5">
                  <c:v>7.108816207969372E-2</c:v>
                </c:pt>
                <c:pt idx="6">
                  <c:v>7.5721523717805064E-2</c:v>
                </c:pt>
                <c:pt idx="7">
                  <c:v>7.1902092763366759E-2</c:v>
                </c:pt>
                <c:pt idx="8">
                  <c:v>0.10979937727321905</c:v>
                </c:pt>
                <c:pt idx="9">
                  <c:v>7.5197312820908691E-2</c:v>
                </c:pt>
                <c:pt idx="10">
                  <c:v>8.3465250183976825E-2</c:v>
                </c:pt>
                <c:pt idx="11">
                  <c:v>0.18781852822619885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70-442D-A2BE-6C8FA9A1C3AA}"/>
            </c:ext>
          </c:extLst>
        </c:ser>
        <c:ser>
          <c:idx val="1"/>
          <c:order val="2"/>
          <c:tx>
            <c:strRef>
              <c:f>'[19.xlsx]Partida 19'!$C$30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'[19.xlsx]Partida 19'!$D$27:$O$27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19'!$D$30:$E$30</c:f>
              <c:numCache>
                <c:formatCode>0.0%</c:formatCode>
                <c:ptCount val="2"/>
                <c:pt idx="0">
                  <c:v>9.4812575272963703E-2</c:v>
                </c:pt>
                <c:pt idx="1">
                  <c:v>6.1895570005217442E-2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70-442D-A2BE-6C8FA9A1C3A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91319952"/>
        <c:axId val="491327400"/>
      </c:barChart>
      <c:catAx>
        <c:axId val="491319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91327400"/>
        <c:crosses val="autoZero"/>
        <c:auto val="1"/>
        <c:lblAlgn val="ctr"/>
        <c:lblOffset val="100"/>
        <c:noMultiLvlLbl val="0"/>
      </c:catAx>
      <c:valAx>
        <c:axId val="49132740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91319952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900"/>
              <a:t>% Ejecución Acumulada  2018 - 2019 -2020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'[19.xlsx]Partida 19'!$C$21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'[19.xlsx]Partida 19'!$D$20:$O$20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19'!$D$21:$O$21</c:f>
              <c:numCache>
                <c:formatCode>0.0%</c:formatCode>
                <c:ptCount val="12"/>
                <c:pt idx="0">
                  <c:v>5.2407244770723343E-3</c:v>
                </c:pt>
                <c:pt idx="1">
                  <c:v>7.8766578492643485E-2</c:v>
                </c:pt>
                <c:pt idx="2">
                  <c:v>0.16664578429208379</c:v>
                </c:pt>
                <c:pt idx="3">
                  <c:v>0.2553096266554668</c:v>
                </c:pt>
                <c:pt idx="4">
                  <c:v>0.32270802112299718</c:v>
                </c:pt>
                <c:pt idx="5">
                  <c:v>0.4032925677354911</c:v>
                </c:pt>
                <c:pt idx="6">
                  <c:v>0.47633264064743197</c:v>
                </c:pt>
                <c:pt idx="7">
                  <c:v>0.54354023013170716</c:v>
                </c:pt>
                <c:pt idx="8">
                  <c:v>0.66563042749614199</c:v>
                </c:pt>
                <c:pt idx="9">
                  <c:v>0.73356882516130451</c:v>
                </c:pt>
                <c:pt idx="10">
                  <c:v>0.8039101248323075</c:v>
                </c:pt>
                <c:pt idx="11">
                  <c:v>0.98995159049860704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89-4252-8C0E-9712464EE9B3}"/>
            </c:ext>
          </c:extLst>
        </c:ser>
        <c:ser>
          <c:idx val="0"/>
          <c:order val="1"/>
          <c:tx>
            <c:strRef>
              <c:f>'[19.xlsx]Partida 19'!$C$22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'[19.xlsx]Partida 19'!$D$20:$O$20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19'!$D$22:$O$22</c:f>
              <c:numCache>
                <c:formatCode>0.0%</c:formatCode>
                <c:ptCount val="12"/>
                <c:pt idx="0">
                  <c:v>5.8254143514526048E-2</c:v>
                </c:pt>
                <c:pt idx="1">
                  <c:v>0.1188452457007436</c:v>
                </c:pt>
                <c:pt idx="2">
                  <c:v>0.17149624961177792</c:v>
                </c:pt>
                <c:pt idx="3">
                  <c:v>0.25632959553173268</c:v>
                </c:pt>
                <c:pt idx="4">
                  <c:v>0.32342526231569635</c:v>
                </c:pt>
                <c:pt idx="5">
                  <c:v>0.39451342439539006</c:v>
                </c:pt>
                <c:pt idx="6">
                  <c:v>0.46972993291169934</c:v>
                </c:pt>
                <c:pt idx="7">
                  <c:v>0.54119900836142287</c:v>
                </c:pt>
                <c:pt idx="8">
                  <c:v>0.64097002736080655</c:v>
                </c:pt>
                <c:pt idx="9">
                  <c:v>0.71616734018171524</c:v>
                </c:pt>
                <c:pt idx="10">
                  <c:v>0.79752757953428799</c:v>
                </c:pt>
                <c:pt idx="11">
                  <c:v>0.96938186863210096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708-4002-9333-437D10502419}"/>
            </c:ext>
          </c:extLst>
        </c:ser>
        <c:ser>
          <c:idx val="1"/>
          <c:order val="2"/>
          <c:tx>
            <c:strRef>
              <c:f>'[19.xlsx]Partida 19'!$C$23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3.5306334371754955E-2"/>
                  <c:y val="-5.599298544568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708-4002-9333-437D10502419}"/>
                </c:ext>
              </c:extLst>
            </c:dLbl>
            <c:dLbl>
              <c:idx val="1"/>
              <c:layout>
                <c:manualLayout>
                  <c:x val="-4.984423676012463E-2"/>
                  <c:y val="-5.599298544568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708-4002-9333-437D10502419}"/>
                </c:ext>
              </c:extLst>
            </c:dLbl>
            <c:dLbl>
              <c:idx val="2"/>
              <c:layout>
                <c:manualLayout>
                  <c:x val="-4.9844236760124609E-2"/>
                  <c:y val="-5.2493423855326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708-4002-9333-437D10502419}"/>
                </c:ext>
              </c:extLst>
            </c:dLbl>
            <c:dLbl>
              <c:idx val="3"/>
              <c:layout>
                <c:manualLayout>
                  <c:x val="-4.9844236760124651E-2"/>
                  <c:y val="-5.2493423855326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708-4002-9333-437D10502419}"/>
                </c:ext>
              </c:extLst>
            </c:dLbl>
            <c:dLbl>
              <c:idx val="4"/>
              <c:layout>
                <c:manualLayout>
                  <c:x val="-6.230529595015584E-2"/>
                  <c:y val="-4.54943006746162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708-4002-9333-437D105024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'[19.xlsx]Partida 19'!$D$20:$O$20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19'!$D$23:$E$23</c:f>
              <c:numCache>
                <c:formatCode>0.0%</c:formatCode>
                <c:ptCount val="2"/>
                <c:pt idx="0">
                  <c:v>9.4812575272963703E-2</c:v>
                </c:pt>
                <c:pt idx="1">
                  <c:v>0.15670814527818114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2708-4002-9333-437D105024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0997184"/>
        <c:axId val="450997576"/>
      </c:lineChart>
      <c:catAx>
        <c:axId val="450997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50997576"/>
        <c:crosses val="autoZero"/>
        <c:auto val="1"/>
        <c:lblAlgn val="ctr"/>
        <c:lblOffset val="100"/>
        <c:noMultiLvlLbl val="0"/>
      </c:catAx>
      <c:valAx>
        <c:axId val="45099757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5099718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9B0BB-DAEA-4294-8F5D-644D9B6AA320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B5AD7-33DB-4F9D-B183-4D2571C8C7D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7910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4370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8949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4376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14-09-2020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54436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7990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9140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6413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5702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9516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0608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3820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806B4-B249-4572-92FA-08D85FAE2870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1705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806B4-B249-4572-92FA-08D85FAE2870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086D3-1F3F-437A-94A2-E11E3C90C33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5485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FEBRERO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19:</a:t>
            </a:r>
            <a:br>
              <a:rPr lang="es-CL" sz="2400" b="1" cap="all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TRANSPORTES Y TELECOMUNICACIONES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42040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marzo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pic>
        <p:nvPicPr>
          <p:cNvPr id="7310" name="Picture 1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8" y="548680"/>
            <a:ext cx="515670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93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9531" y="5578440"/>
            <a:ext cx="8096961" cy="28464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03: TRANSANTIAGO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153064"/>
              </p:ext>
            </p:extLst>
          </p:nvPr>
        </p:nvGraphicFramePr>
        <p:xfrm>
          <a:off x="386223" y="2044808"/>
          <a:ext cx="8238912" cy="3040371"/>
        </p:xfrm>
        <a:graphic>
          <a:graphicData uri="http://schemas.openxmlformats.org/drawingml/2006/table">
            <a:tbl>
              <a:tblPr/>
              <a:tblGrid>
                <a:gridCol w="8254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9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9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627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54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54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54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543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91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435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97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8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56.624.912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56.624.912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1.547.408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3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4.179.024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4.179.024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641.295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3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4.166.990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4.166.990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381.411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43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164.160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164.160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43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164.160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164.160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43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48.014.138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48.014.138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43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43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48.011.060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48.011.060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43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99.600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524.402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43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43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43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524.402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52440,2%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5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9707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4536" y="5658784"/>
            <a:ext cx="8171666" cy="30152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04: UNIDAD OPERATIVA DE CONTROL DE TRÁNSITO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480512"/>
              </p:ext>
            </p:extLst>
          </p:nvPr>
        </p:nvGraphicFramePr>
        <p:xfrm>
          <a:off x="450580" y="1868116"/>
          <a:ext cx="7962898" cy="3394621"/>
        </p:xfrm>
        <a:graphic>
          <a:graphicData uri="http://schemas.openxmlformats.org/drawingml/2006/table">
            <a:tbl>
              <a:tblPr/>
              <a:tblGrid>
                <a:gridCol w="797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70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7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77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77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77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44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411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85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6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14.979.665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14.979.665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2.978.900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2.978.900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429.998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783.730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783.730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4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4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4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4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4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4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11.141.609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11.141.609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4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11.141.609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11.141.609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4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41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5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2382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4059" y="5685599"/>
            <a:ext cx="8186654" cy="28098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05: FISCALIZACIÓN Y CONTROL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109215"/>
              </p:ext>
            </p:extLst>
          </p:nvPr>
        </p:nvGraphicFramePr>
        <p:xfrm>
          <a:off x="415464" y="1744166"/>
          <a:ext cx="8200361" cy="3267075"/>
        </p:xfrm>
        <a:graphic>
          <a:graphicData uri="http://schemas.openxmlformats.org/drawingml/2006/table">
            <a:tbl>
              <a:tblPr/>
              <a:tblGrid>
                <a:gridCol w="821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4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98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15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15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15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15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57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11.751.343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11.751.343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1.367.809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8.207.658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8.207.658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1.224.544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2.669.150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2.669.150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130.475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Seguridad Vial (SEGIB)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737.642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737.642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45.144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465.752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465.752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124.146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51077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1891" y="6151339"/>
            <a:ext cx="8242408" cy="26418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4" y="125234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06: SUBSIDIO NACIONAL AL TRANSPORTE PÚBLICO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621216"/>
              </p:ext>
            </p:extLst>
          </p:nvPr>
        </p:nvGraphicFramePr>
        <p:xfrm>
          <a:off x="395536" y="1556784"/>
          <a:ext cx="8229599" cy="4554297"/>
        </p:xfrm>
        <a:graphic>
          <a:graphicData uri="http://schemas.openxmlformats.org/drawingml/2006/table">
            <a:tbl>
              <a:tblPr/>
              <a:tblGrid>
                <a:gridCol w="824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5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96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44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44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44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44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835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5438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79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26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862.718.053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862.718.053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169.705.907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3.643.387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3.643.387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513.416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184.033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184.033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798.895.979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798.895.979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75.441.025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798.895.979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798.895.979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75.441.025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al Transporte Regional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16.473.374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16.473.374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565.767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4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Nacional al Transporte Público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177.164.312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177.164.312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25.119.582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Transitorio - Transantiago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221.367.306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221.367.306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Transporte Público - Transantiago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233.665.490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233.665.490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49.755.676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4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Especial Adicional - Transantiago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150.225.497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150.225.497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4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156.978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156.978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4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4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113.886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4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6.668.999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6.668.999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4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6.668.999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6.668.999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40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53.166.677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53.166.677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4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6.912.701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6.912.701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4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Metro Regional de Valparaíso S.A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2.006.978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2.006.978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4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Trenes Metropolitanos S.A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1.077.504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1.077.504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4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FESUB Concepción S.A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3.828.219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3.828.219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4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46.253.976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46.253.976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4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Regional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46.253.976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46.253.976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4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93.743.860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9374386,0%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4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93.743.860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9374386,0%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40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3775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6066" y="5303559"/>
            <a:ext cx="8119070" cy="30886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07: PROGRAMA DESARROLLO LOGÍSTICO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789693"/>
              </p:ext>
            </p:extLst>
          </p:nvPr>
        </p:nvGraphicFramePr>
        <p:xfrm>
          <a:off x="414339" y="1711804"/>
          <a:ext cx="8210797" cy="3591754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6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480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59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6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1.144.778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1.144.778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887.762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887.762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123.925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230.376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230.376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4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4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Interamericana de Puertos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4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4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4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4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4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4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48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6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2163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6056" y="5646300"/>
            <a:ext cx="8179767" cy="31777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08: PROGRAMA DE VIALIDAD Y TRANSPORTE URBANO: SECTRA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980468"/>
              </p:ext>
            </p:extLst>
          </p:nvPr>
        </p:nvGraphicFramePr>
        <p:xfrm>
          <a:off x="437181" y="1921697"/>
          <a:ext cx="8178642" cy="3173436"/>
        </p:xfrm>
        <a:graphic>
          <a:graphicData uri="http://schemas.openxmlformats.org/drawingml/2006/table">
            <a:tbl>
              <a:tblPr/>
              <a:tblGrid>
                <a:gridCol w="812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88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24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24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24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24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75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878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53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6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6.594.515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6.594.515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2.237.789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2.237.789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352.445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811.237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811.237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8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55.404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8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8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3.488.085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3.488.085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8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1.999.427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1.999.427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8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1.488.658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1.488.658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4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87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9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93685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7983" y="6172866"/>
            <a:ext cx="8163508" cy="27963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53308" y="1200918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02. PROGRAMA 01: SUBSECRETARÍA DE TELECOMUNICACIONES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560606"/>
              </p:ext>
            </p:extLst>
          </p:nvPr>
        </p:nvGraphicFramePr>
        <p:xfrm>
          <a:off x="421674" y="1620045"/>
          <a:ext cx="8203462" cy="4473256"/>
        </p:xfrm>
        <a:graphic>
          <a:graphicData uri="http://schemas.openxmlformats.org/drawingml/2006/table">
            <a:tbl>
              <a:tblPr/>
              <a:tblGrid>
                <a:gridCol w="8218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6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6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08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18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18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18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18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0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5464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48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7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65.964.847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65.964.847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1.721.728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8.508.734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8.508.734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1.181.007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894.368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894.368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264.860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387.623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387.623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387.623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387.623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Digitaliza Chile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387.623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387.623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4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4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813.515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813.515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4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92.340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4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4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4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4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119.016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4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4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4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4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4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37.154.279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37.154.279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269.275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4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37.154.279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37.154.279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269.275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4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de las Telecomunicaciones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37.154.279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37.154.279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269.275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4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4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4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48734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5658784"/>
            <a:ext cx="820148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03. PROGRAMA 01: JUNTA DE AERONÁUTICA CIVIL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6C5999C-532C-4DD0-AC18-BA6454E24A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696483"/>
              </p:ext>
            </p:extLst>
          </p:nvPr>
        </p:nvGraphicFramePr>
        <p:xfrm>
          <a:off x="424872" y="1868116"/>
          <a:ext cx="8190951" cy="2820839"/>
        </p:xfrm>
        <a:graphic>
          <a:graphicData uri="http://schemas.openxmlformats.org/drawingml/2006/table">
            <a:tbl>
              <a:tblPr/>
              <a:tblGrid>
                <a:gridCol w="828055">
                  <a:extLst>
                    <a:ext uri="{9D8B030D-6E8A-4147-A177-3AD203B41FA5}">
                      <a16:colId xmlns:a16="http://schemas.microsoft.com/office/drawing/2014/main" val="2778333041"/>
                    </a:ext>
                  </a:extLst>
                </a:gridCol>
                <a:gridCol w="305886">
                  <a:extLst>
                    <a:ext uri="{9D8B030D-6E8A-4147-A177-3AD203B41FA5}">
                      <a16:colId xmlns:a16="http://schemas.microsoft.com/office/drawing/2014/main" val="2970146617"/>
                    </a:ext>
                  </a:extLst>
                </a:gridCol>
                <a:gridCol w="305886">
                  <a:extLst>
                    <a:ext uri="{9D8B030D-6E8A-4147-A177-3AD203B41FA5}">
                      <a16:colId xmlns:a16="http://schemas.microsoft.com/office/drawing/2014/main" val="2069662949"/>
                    </a:ext>
                  </a:extLst>
                </a:gridCol>
                <a:gridCol w="2697361">
                  <a:extLst>
                    <a:ext uri="{9D8B030D-6E8A-4147-A177-3AD203B41FA5}">
                      <a16:colId xmlns:a16="http://schemas.microsoft.com/office/drawing/2014/main" val="2978358822"/>
                    </a:ext>
                  </a:extLst>
                </a:gridCol>
                <a:gridCol w="828055">
                  <a:extLst>
                    <a:ext uri="{9D8B030D-6E8A-4147-A177-3AD203B41FA5}">
                      <a16:colId xmlns:a16="http://schemas.microsoft.com/office/drawing/2014/main" val="1010304917"/>
                    </a:ext>
                  </a:extLst>
                </a:gridCol>
                <a:gridCol w="828055">
                  <a:extLst>
                    <a:ext uri="{9D8B030D-6E8A-4147-A177-3AD203B41FA5}">
                      <a16:colId xmlns:a16="http://schemas.microsoft.com/office/drawing/2014/main" val="1728521377"/>
                    </a:ext>
                  </a:extLst>
                </a:gridCol>
                <a:gridCol w="828055">
                  <a:extLst>
                    <a:ext uri="{9D8B030D-6E8A-4147-A177-3AD203B41FA5}">
                      <a16:colId xmlns:a16="http://schemas.microsoft.com/office/drawing/2014/main" val="3314806722"/>
                    </a:ext>
                  </a:extLst>
                </a:gridCol>
                <a:gridCol w="828055">
                  <a:extLst>
                    <a:ext uri="{9D8B030D-6E8A-4147-A177-3AD203B41FA5}">
                      <a16:colId xmlns:a16="http://schemas.microsoft.com/office/drawing/2014/main" val="3115353789"/>
                    </a:ext>
                  </a:extLst>
                </a:gridCol>
                <a:gridCol w="741543">
                  <a:extLst>
                    <a:ext uri="{9D8B030D-6E8A-4147-A177-3AD203B41FA5}">
                      <a16:colId xmlns:a16="http://schemas.microsoft.com/office/drawing/2014/main" val="2542932105"/>
                    </a:ext>
                  </a:extLst>
                </a:gridCol>
              </a:tblGrid>
              <a:tr h="15351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235193"/>
                  </a:ext>
                </a:extLst>
              </a:tr>
              <a:tr h="47014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516347"/>
                  </a:ext>
                </a:extLst>
              </a:tr>
              <a:tr h="2014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1.206.138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1.206.138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152.182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237107"/>
                  </a:ext>
                </a:extLst>
              </a:tr>
              <a:tr h="15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965.150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965.150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136.399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750639"/>
                  </a:ext>
                </a:extLst>
              </a:tr>
              <a:tr h="15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184.690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666922"/>
                  </a:ext>
                </a:extLst>
              </a:tr>
              <a:tr h="15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447965"/>
                  </a:ext>
                </a:extLst>
              </a:tr>
              <a:tr h="15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80009"/>
                  </a:ext>
                </a:extLst>
              </a:tr>
              <a:tr h="15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de Atención de Usuarios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715741"/>
                  </a:ext>
                </a:extLst>
              </a:tr>
              <a:tr h="15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25.299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9075740"/>
                  </a:ext>
                </a:extLst>
              </a:tr>
              <a:tr h="15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131502"/>
                  </a:ext>
                </a:extLst>
              </a:tr>
              <a:tr h="15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014359"/>
                  </a:ext>
                </a:extLst>
              </a:tr>
              <a:tr h="15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7624411"/>
                  </a:ext>
                </a:extLst>
              </a:tr>
              <a:tr h="15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69429"/>
                  </a:ext>
                </a:extLst>
              </a:tr>
              <a:tr h="15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89632"/>
                  </a:ext>
                </a:extLst>
              </a:tr>
              <a:tr h="15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144412"/>
                  </a:ext>
                </a:extLst>
              </a:tr>
              <a:tr h="153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677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642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5576" y="5605544"/>
            <a:ext cx="786955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52DDFA81-9B94-4E5F-989A-1115AA4239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8969991"/>
              </p:ext>
            </p:extLst>
          </p:nvPr>
        </p:nvGraphicFramePr>
        <p:xfrm>
          <a:off x="467545" y="1607343"/>
          <a:ext cx="8157590" cy="3998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986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955383"/>
            <a:ext cx="756084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7BBF472B-4940-431F-99AC-6B3AC5D555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5712377"/>
              </p:ext>
            </p:extLst>
          </p:nvPr>
        </p:nvGraphicFramePr>
        <p:xfrm>
          <a:off x="414336" y="1602580"/>
          <a:ext cx="8210799" cy="3998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1110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805264"/>
            <a:ext cx="7416824" cy="295454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6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9734759"/>
              </p:ext>
            </p:extLst>
          </p:nvPr>
        </p:nvGraphicFramePr>
        <p:xfrm>
          <a:off x="414337" y="1895474"/>
          <a:ext cx="8210798" cy="3067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642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83331" y="5669048"/>
            <a:ext cx="7272808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6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1002100"/>
              </p:ext>
            </p:extLst>
          </p:nvPr>
        </p:nvGraphicFramePr>
        <p:xfrm>
          <a:off x="414336" y="1590653"/>
          <a:ext cx="8210799" cy="3926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2817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5733256"/>
            <a:ext cx="8033281" cy="26553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51028"/>
              </p:ext>
            </p:extLst>
          </p:nvPr>
        </p:nvGraphicFramePr>
        <p:xfrm>
          <a:off x="539550" y="2023914"/>
          <a:ext cx="7364736" cy="3205289"/>
        </p:xfrm>
        <a:graphic>
          <a:graphicData uri="http://schemas.openxmlformats.org/drawingml/2006/table">
            <a:tbl>
              <a:tblPr/>
              <a:tblGrid>
                <a:gridCol w="85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2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8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81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13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192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00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1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1.175.524.161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1.175.524.161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184.214.211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44.024.807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44.024.807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6.371.223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13.093.670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13.093.670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1.018.381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1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799.348.553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799.348.553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75.447.491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1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1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2.694.796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2.694.796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1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69.825.831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69.825.831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1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1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169.745.807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169.745.807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5.541.539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1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58.899.482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58.899.482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95.764.190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709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89274" y="5826092"/>
            <a:ext cx="8146217" cy="311150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RESUMEN POR CAPÍTULOS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553292"/>
              </p:ext>
            </p:extLst>
          </p:nvPr>
        </p:nvGraphicFramePr>
        <p:xfrm>
          <a:off x="414337" y="1795734"/>
          <a:ext cx="8210798" cy="3500101"/>
        </p:xfrm>
        <a:graphic>
          <a:graphicData uri="http://schemas.openxmlformats.org/drawingml/2006/table">
            <a:tbl>
              <a:tblPr/>
              <a:tblGrid>
                <a:gridCol w="340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73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34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34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34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34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0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021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1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6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DE TRANSPORTES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1.108.353.176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1.108.353.176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182.340.301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9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de Transportes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16.322.177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16.322.177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1.981.919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2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138.217.733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138.217.733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6.753.801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2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56.624.912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56.624.912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1.547.408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2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Operativa de Control de Tránsito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14.979.665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14.979.665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2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Fiscalización y Control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11.751.343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11.751.343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1.367.809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2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Nacional al Transporte Público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862.718.053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862.718.053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169.705.907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53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Logístico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1.144.778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1.144.778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21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Vialidad y Transporte Urbano: Sectra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6.594.515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6.594.515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TELECOMUNICACIONES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65.964.847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65.964.847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1.721.728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DE AERONÁUTICA CIVIL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1.206.138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1.206.138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152.182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5172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3771" y="5779783"/>
            <a:ext cx="8088098" cy="26498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  <a:p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01: SECRETARÍA Y ADMINISTRACIÓN GENERAL DE TRANSPORTE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311780"/>
              </p:ext>
            </p:extLst>
          </p:nvPr>
        </p:nvGraphicFramePr>
        <p:xfrm>
          <a:off x="433771" y="1834367"/>
          <a:ext cx="7962898" cy="3876675"/>
        </p:xfrm>
        <a:graphic>
          <a:graphicData uri="http://schemas.openxmlformats.org/drawingml/2006/table">
            <a:tbl>
              <a:tblPr/>
              <a:tblGrid>
                <a:gridCol w="797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70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7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77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77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77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44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16.322.177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16.322.177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1.981.919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12.416.403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12.416.403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1.768.194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3.169.096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3.169.096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145.075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Foro Internacional de Transporte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de Transporte Público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654.588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654.588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52.326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147.744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147.744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6889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417" y="5663903"/>
            <a:ext cx="8240279" cy="277793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3" y="13575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02: EMPRESA DE LOS FERROCARRILES DEL ESTADO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000463"/>
              </p:ext>
            </p:extLst>
          </p:nvPr>
        </p:nvGraphicFramePr>
        <p:xfrm>
          <a:off x="414339" y="1883312"/>
          <a:ext cx="8201484" cy="3365941"/>
        </p:xfrm>
        <a:graphic>
          <a:graphicData uri="http://schemas.openxmlformats.org/drawingml/2006/table">
            <a:tbl>
              <a:tblPr/>
              <a:tblGrid>
                <a:gridCol w="821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5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5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0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16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16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16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16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583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302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115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3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138.217.733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138.217.733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6.753.801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</a:t>
                      </a:r>
                      <a:r>
                        <a:rPr lang="es-CL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</a:t>
                      </a:r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3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79.424.851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79.424.851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5.272.264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3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79.424.851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79.424.851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5.272.264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3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Ferrocarril Arica La Paz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1.539.000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3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 Plan Trienal 2020-2022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35.377.136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35.377.136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3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Mantención Infraestructura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25.275.133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25.275.133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3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en Infraestructura Existente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17.233.582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17.233.582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2.872.264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3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58.791.882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58.791.882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1.481.537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3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4.814.273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4.814.273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30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53.977.609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53.977.609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1.481.537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5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11682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3247</Words>
  <Application>Microsoft Office PowerPoint</Application>
  <PresentationFormat>Presentación en pantalla (4:3)</PresentationFormat>
  <Paragraphs>1861</Paragraphs>
  <Slides>17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0" baseType="lpstr">
      <vt:lpstr>Arial</vt:lpstr>
      <vt:lpstr>Calibri</vt:lpstr>
      <vt:lpstr>Tema de Office</vt:lpstr>
      <vt:lpstr>EJECUCIÓN ACUMULADA DE GASTOS PRESUPUESTARIOS AL MES DE FEBRERO DE 2020 PARTIDA 19: MINISTERIO DE TRANSPORTES Y TELECOMUNICACIONES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FEBRERO DE 2020  PARTIDA 19 MINISTERIO DE TRANSPORTES Y TELECOMUNICACIONES</vt:lpstr>
      <vt:lpstr>EJECUCIÓN ACUMULADA DE GASTOS A FEBRERO DE 2020  PARTIDA 19 RESUMEN POR CAPÍTULOS</vt:lpstr>
      <vt:lpstr>EJECUCIÓN ACUMULADA DE GASTOS A FEBRERO DE 2020  PARTIDA 19. CAPÍTULO 01. PROGRAMA 01: SECRETARÍA Y ADMINISTRACIÓN GENERAL DE TRANSPORTE</vt:lpstr>
      <vt:lpstr>EJECUCIÓN ACUMULADA DE GASTOS A FEBRERO DE 2020  PARTIDA 19. CAPÍTULO 01. PROGRAMA 02: EMPRESA DE LOS FERROCARRILES DEL ESTADO</vt:lpstr>
      <vt:lpstr>EJECUCIÓN ACUMULADA DE GASTOS A FEBRERO DE 2020  PARTIDA 19. CAPÍTULO 01. PROGRAMA 03: TRANSANTIAGO</vt:lpstr>
      <vt:lpstr>EJECUCIÓN ACUMULADA DE GASTOS A FEBRERO DE 2020  PARTIDA 19. CAPÍTULO 01. PROGRAMA 04: UNIDAD OPERATIVA DE CONTROL DE TRÁNSITO</vt:lpstr>
      <vt:lpstr>EJECUCIÓN ACUMULADA DE GASTOS A FEBRERO DE 2020  PARTIDA 19. CAPÍTULO 01. PROGRAMA 05: FISCALIZACIÓN Y CONTROL</vt:lpstr>
      <vt:lpstr>EJECUCIÓN ACUMULADA DE GASTOS A FEBRERO DE 2020  PARTIDA 19. CAPÍTULO 01. PROGRAMA 06: SUBSIDIO NACIONAL AL TRANSPORTE PÚBLICO</vt:lpstr>
      <vt:lpstr>EJECUCIÓN ACUMULADA DE GASTOS A FEBRERO DE 2020  PARTIDA 19. CAPÍTULO 01. PROGRAMA 07: PROGRAMA DESARROLLO LOGÍSTICO</vt:lpstr>
      <vt:lpstr>EJECUCIÓN ACUMULADA DE GASTOS A FEBRERO DE 2020  PARTIDA 19. CAPÍTULO 01. PROGRAMA 08: PROGRAMA DE VIALIDAD Y TRANSPORTE URBANO: SECTRA</vt:lpstr>
      <vt:lpstr>EJECUCIÓN ACUMULADA DE GASTOS A FEBRERO DE 2020  PARTIDA 19. CAPÍTULO 02. PROGRAMA 01: SUBSECRETARÍA DE TELECOMUNICACIONES</vt:lpstr>
      <vt:lpstr>EJECUCIÓN ACUMULADA DE GASTOS A FEBRERO DE 2020  PARTIDA 19. CAPÍTULO 03. PROGRAMA 01: JUNTA DE AERONÁUTICA CIVIL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9</cp:revision>
  <dcterms:created xsi:type="dcterms:W3CDTF">2020-01-06T14:24:22Z</dcterms:created>
  <dcterms:modified xsi:type="dcterms:W3CDTF">2020-09-14T18:46:28Z</dcterms:modified>
</cp:coreProperties>
</file>