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402200116834922E-2"/>
          <c:y val="0.18318299855104406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'[19.xlsx]Partida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3815-4256-BD0B-909E0FAC564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EDB-4CF6-A49D-552E4B51F1DD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E2-4957-BB7B-B195013DFACA}"/>
                </c:ext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5E2-4957-BB7B-B195013DFACA}"/>
                </c:ext>
              </c:extLst>
            </c:dLbl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55E2-4957-BB7B-B195013DFACA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815-4256-BD0B-909E0FAC5642}"/>
                </c:ext>
              </c:extLst>
            </c:dLbl>
            <c:dLbl>
              <c:idx val="5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AEDB-4CF6-A49D-552E4B51F1DD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'[19.xlsx]Partida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'[19.xlsx]Partida 19'!$D$62:$D$67</c:f>
              <c:numCache>
                <c:formatCode>#,##0</c:formatCode>
                <c:ptCount val="6"/>
                <c:pt idx="0">
                  <c:v>44024807</c:v>
                </c:pt>
                <c:pt idx="1">
                  <c:v>799348553</c:v>
                </c:pt>
                <c:pt idx="2">
                  <c:v>69825831</c:v>
                </c:pt>
                <c:pt idx="3">
                  <c:v>17691318</c:v>
                </c:pt>
                <c:pt idx="4">
                  <c:v>169745807</c:v>
                </c:pt>
                <c:pt idx="5">
                  <c:v>74831675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70288086694719887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2545849480413693"/>
          <c:y val="5.29708681304782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'[19.xlsx]Partida 19'!$L$61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'[19.xlsx]Partida 19'!$K$62:$K$64</c:f>
              <c:strCache>
                <c:ptCount val="3"/>
                <c:pt idx="0">
                  <c:v>SEC. Y ADM. GRAL. DE TRAN</c:v>
                </c:pt>
                <c:pt idx="1">
                  <c:v>SUB. DE TELEC</c:v>
                </c:pt>
                <c:pt idx="2">
                  <c:v>JUNTA DE AERONÁUTICA CIVIL</c:v>
                </c:pt>
              </c:strCache>
            </c:strRef>
          </c:cat>
          <c:val>
            <c:numRef>
              <c:f>'[19.xlsx]Partida 19'!$L$62:$L$64</c:f>
              <c:numCache>
                <c:formatCode>#,##0</c:formatCode>
                <c:ptCount val="3"/>
                <c:pt idx="0">
                  <c:v>16322177</c:v>
                </c:pt>
                <c:pt idx="1">
                  <c:v>65964847</c:v>
                </c:pt>
                <c:pt idx="2">
                  <c:v>1206138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91328968"/>
        <c:axId val="491321128"/>
      </c:barChart>
      <c:catAx>
        <c:axId val="491328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1321128"/>
        <c:crosses val="autoZero"/>
        <c:auto val="1"/>
        <c:lblAlgn val="ctr"/>
        <c:lblOffset val="100"/>
        <c:noMultiLvlLbl val="0"/>
      </c:catAx>
      <c:valAx>
        <c:axId val="49132112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91328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'[19.xlsx]Partida 19'!$C$28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'[19.xlsx]Partida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19'!$D$28:$O$28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7.3526678671776369E-2</c:v>
                </c:pt>
                <c:pt idx="2">
                  <c:v>8.9129304540418466E-2</c:v>
                </c:pt>
                <c:pt idx="3">
                  <c:v>9.0435502202660209E-2</c:v>
                </c:pt>
                <c:pt idx="4">
                  <c:v>6.7398394467530362E-2</c:v>
                </c:pt>
                <c:pt idx="5">
                  <c:v>8.0597572168019993E-2</c:v>
                </c:pt>
                <c:pt idx="6">
                  <c:v>6.9898710879534795E-2</c:v>
                </c:pt>
                <c:pt idx="7">
                  <c:v>6.7226411271847697E-2</c:v>
                </c:pt>
                <c:pt idx="8">
                  <c:v>0.12209019736443479</c:v>
                </c:pt>
                <c:pt idx="9">
                  <c:v>6.7952295897146159E-2</c:v>
                </c:pt>
                <c:pt idx="10">
                  <c:v>7.0517792721152578E-2</c:v>
                </c:pt>
                <c:pt idx="11">
                  <c:v>0.17440913071448971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2"/>
          <c:order val="1"/>
          <c:tx>
            <c:strRef>
              <c:f>'[19.xlsx]Partida 19'!$C$29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'[19.xlsx]Partida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19'!$D$29:$O$29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70-442D-A2BE-6C8FA9A1C3AA}"/>
            </c:ext>
          </c:extLst>
        </c:ser>
        <c:ser>
          <c:idx val="1"/>
          <c:order val="2"/>
          <c:tx>
            <c:strRef>
              <c:f>'[19.xlsx]Partida 19'!$C$30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19'!$D$30:$E$30</c:f>
              <c:numCache>
                <c:formatCode>0.0%</c:formatCode>
                <c:ptCount val="2"/>
                <c:pt idx="0">
                  <c:v>9.4812575272963703E-2</c:v>
                </c:pt>
                <c:pt idx="1">
                  <c:v>6.1895570005217442E-2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70-442D-A2BE-6C8FA9A1C3A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1319952"/>
        <c:axId val="491327400"/>
      </c:barChart>
      <c:catAx>
        <c:axId val="49131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1327400"/>
        <c:crosses val="autoZero"/>
        <c:auto val="1"/>
        <c:lblAlgn val="ctr"/>
        <c:lblOffset val="100"/>
        <c:noMultiLvlLbl val="0"/>
      </c:catAx>
      <c:valAx>
        <c:axId val="49132740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131995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/>
              <a:t>% Ejecución Acumulada  2018 - 2019 -2020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'[19.xlsx]Partida 19'!$C$21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19'!$D$21:$O$21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7.8766578492643485E-2</c:v>
                </c:pt>
                <c:pt idx="2">
                  <c:v>0.16664578429208379</c:v>
                </c:pt>
                <c:pt idx="3">
                  <c:v>0.2553096266554668</c:v>
                </c:pt>
                <c:pt idx="4">
                  <c:v>0.32270802112299718</c:v>
                </c:pt>
                <c:pt idx="5">
                  <c:v>0.4032925677354911</c:v>
                </c:pt>
                <c:pt idx="6">
                  <c:v>0.47633264064743197</c:v>
                </c:pt>
                <c:pt idx="7">
                  <c:v>0.54354023013170716</c:v>
                </c:pt>
                <c:pt idx="8">
                  <c:v>0.66563042749614199</c:v>
                </c:pt>
                <c:pt idx="9">
                  <c:v>0.73356882516130451</c:v>
                </c:pt>
                <c:pt idx="10">
                  <c:v>0.8039101248323075</c:v>
                </c:pt>
                <c:pt idx="11">
                  <c:v>0.98995159049860704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'[19.xlsx]Partida 19'!$C$22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19'!$D$22:$O$22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08-4002-9333-437D10502419}"/>
            </c:ext>
          </c:extLst>
        </c:ser>
        <c:ser>
          <c:idx val="1"/>
          <c:order val="2"/>
          <c:tx>
            <c:strRef>
              <c:f>'[19.xlsx]Partida 19'!$C$23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5306334371754955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708-4002-9333-437D10502419}"/>
                </c:ext>
              </c:extLst>
            </c:dLbl>
            <c:dLbl>
              <c:idx val="1"/>
              <c:layout>
                <c:manualLayout>
                  <c:x val="-4.984423676012463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08-4002-9333-437D10502419}"/>
                </c:ext>
              </c:extLst>
            </c:dLbl>
            <c:dLbl>
              <c:idx val="2"/>
              <c:layout>
                <c:manualLayout>
                  <c:x val="-4.9844236760124609E-2"/>
                  <c:y val="-5.2493423855326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08-4002-9333-437D10502419}"/>
                </c:ext>
              </c:extLst>
            </c:dLbl>
            <c:dLbl>
              <c:idx val="3"/>
              <c:layout>
                <c:manualLayout>
                  <c:x val="-4.9844236760124651E-2"/>
                  <c:y val="-5.2493423855326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708-4002-9333-437D10502419}"/>
                </c:ext>
              </c:extLst>
            </c:dLbl>
            <c:dLbl>
              <c:idx val="4"/>
              <c:layout>
                <c:manualLayout>
                  <c:x val="-6.230529595015584E-2"/>
                  <c:y val="-4.5494300674616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708-4002-9333-437D105024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19'!$D$23:$E$23</c:f>
              <c:numCache>
                <c:formatCode>0.0%</c:formatCode>
                <c:ptCount val="2"/>
                <c:pt idx="0">
                  <c:v>9.4812575272963703E-2</c:v>
                </c:pt>
                <c:pt idx="1">
                  <c:v>0.15670814527818114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708-4002-9333-437D105024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0997184"/>
        <c:axId val="450997576"/>
      </c:lineChart>
      <c:catAx>
        <c:axId val="45099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0997576"/>
        <c:crosses val="autoZero"/>
        <c:auto val="1"/>
        <c:lblAlgn val="ctr"/>
        <c:lblOffset val="100"/>
        <c:noMultiLvlLbl val="0"/>
      </c:catAx>
      <c:valAx>
        <c:axId val="4509975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099718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9B0BB-DAEA-4294-8F5D-644D9B6AA32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B5AD7-33DB-4F9D-B183-4D2571C8C7D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7910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437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894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4376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5443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799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914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641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70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9516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0608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382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170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806B4-B249-4572-92FA-08D85FAE2870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548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19:</a:t>
            </a:r>
            <a:br>
              <a:rPr lang="es-CL" sz="2400" b="1" cap="all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42040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93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9531" y="5578440"/>
            <a:ext cx="8096961" cy="2846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153064"/>
              </p:ext>
            </p:extLst>
          </p:nvPr>
        </p:nvGraphicFramePr>
        <p:xfrm>
          <a:off x="386223" y="2044808"/>
          <a:ext cx="8238912" cy="3040371"/>
        </p:xfrm>
        <a:graphic>
          <a:graphicData uri="http://schemas.openxmlformats.org/drawingml/2006/table">
            <a:tbl>
              <a:tblPr/>
              <a:tblGrid>
                <a:gridCol w="825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9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27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4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4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4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4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1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43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97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8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1.547.408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4.179.024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4.179.024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641.295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4.166.990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4.166.990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381.411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48.014.138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48.014.138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4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48.011.060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48.011.060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4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52440,2%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9707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4536" y="5658784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480512"/>
              </p:ext>
            </p:extLst>
          </p:nvPr>
        </p:nvGraphicFramePr>
        <p:xfrm>
          <a:off x="450580" y="1868116"/>
          <a:ext cx="7962898" cy="3394621"/>
        </p:xfrm>
        <a:graphic>
          <a:graphicData uri="http://schemas.openxmlformats.org/drawingml/2006/table">
            <a:tbl>
              <a:tblPr/>
              <a:tblGrid>
                <a:gridCol w="797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44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41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8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6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2.978.900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2.978.900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429.998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783.730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5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382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4059" y="5685599"/>
            <a:ext cx="8186654" cy="28098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109215"/>
              </p:ext>
            </p:extLst>
          </p:nvPr>
        </p:nvGraphicFramePr>
        <p:xfrm>
          <a:off x="415464" y="1744166"/>
          <a:ext cx="8200361" cy="3267075"/>
        </p:xfrm>
        <a:graphic>
          <a:graphicData uri="http://schemas.openxmlformats.org/drawingml/2006/table">
            <a:tbl>
              <a:tblPr/>
              <a:tblGrid>
                <a:gridCol w="821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98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5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5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5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5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57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1.367.809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8.207.658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8.207.658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130.475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737.642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465.752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5107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1891" y="6151339"/>
            <a:ext cx="8242408" cy="26418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4" y="125234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621216"/>
              </p:ext>
            </p:extLst>
          </p:nvPr>
        </p:nvGraphicFramePr>
        <p:xfrm>
          <a:off x="395536" y="1556784"/>
          <a:ext cx="8229599" cy="4554297"/>
        </p:xfrm>
        <a:graphic>
          <a:graphicData uri="http://schemas.openxmlformats.org/drawingml/2006/table">
            <a:tbl>
              <a:tblPr/>
              <a:tblGrid>
                <a:gridCol w="824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5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9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44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44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44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44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835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43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7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6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169.705.907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3.643.387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513.416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75.441.025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75.441.025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16.473.374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16.473.374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565.767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177.164.312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177.164.312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25.119.582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221.367.306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221.367.306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233.665.490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233.665.490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49.755.676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150.225.497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150.225.497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4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53.166.677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53.166.677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6.912.701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6.912.701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2.006.978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1.077.504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3.828.219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3.828.219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9374386,0%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4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9374386,0%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4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775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66" y="5303559"/>
            <a:ext cx="8119070" cy="30886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789693"/>
              </p:ext>
            </p:extLst>
          </p:nvPr>
        </p:nvGraphicFramePr>
        <p:xfrm>
          <a:off x="414339" y="1711804"/>
          <a:ext cx="8210797" cy="3591754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48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5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6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887.762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230.376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6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163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6056" y="5646300"/>
            <a:ext cx="8179767" cy="31777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980468"/>
              </p:ext>
            </p:extLst>
          </p:nvPr>
        </p:nvGraphicFramePr>
        <p:xfrm>
          <a:off x="437181" y="1921697"/>
          <a:ext cx="8178642" cy="3173436"/>
        </p:xfrm>
        <a:graphic>
          <a:graphicData uri="http://schemas.openxmlformats.org/drawingml/2006/table">
            <a:tbl>
              <a:tblPr/>
              <a:tblGrid>
                <a:gridCol w="81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88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4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4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4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4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75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87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5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2.237.789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352.445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811.237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811.237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3.488.085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3.488.085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8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1.999.427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1.999.427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1.488.658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368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7983" y="6172866"/>
            <a:ext cx="8163508" cy="2796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53308" y="1200918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560606"/>
              </p:ext>
            </p:extLst>
          </p:nvPr>
        </p:nvGraphicFramePr>
        <p:xfrm>
          <a:off x="421674" y="1620045"/>
          <a:ext cx="8203462" cy="4473256"/>
        </p:xfrm>
        <a:graphic>
          <a:graphicData uri="http://schemas.openxmlformats.org/drawingml/2006/table">
            <a:tbl>
              <a:tblPr/>
              <a:tblGrid>
                <a:gridCol w="821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6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8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8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8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8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8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0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46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4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7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1.721.728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8.508.734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8.508.734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Digitaliza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813.515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873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658784"/>
            <a:ext cx="820148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6C5999C-532C-4DD0-AC18-BA6454E24A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696483"/>
              </p:ext>
            </p:extLst>
          </p:nvPr>
        </p:nvGraphicFramePr>
        <p:xfrm>
          <a:off x="424872" y="1868116"/>
          <a:ext cx="8190951" cy="2820839"/>
        </p:xfrm>
        <a:graphic>
          <a:graphicData uri="http://schemas.openxmlformats.org/drawingml/2006/table">
            <a:tbl>
              <a:tblPr/>
              <a:tblGrid>
                <a:gridCol w="828055">
                  <a:extLst>
                    <a:ext uri="{9D8B030D-6E8A-4147-A177-3AD203B41FA5}">
                      <a16:colId xmlns:a16="http://schemas.microsoft.com/office/drawing/2014/main" val="2778333041"/>
                    </a:ext>
                  </a:extLst>
                </a:gridCol>
                <a:gridCol w="305886">
                  <a:extLst>
                    <a:ext uri="{9D8B030D-6E8A-4147-A177-3AD203B41FA5}">
                      <a16:colId xmlns:a16="http://schemas.microsoft.com/office/drawing/2014/main" val="2970146617"/>
                    </a:ext>
                  </a:extLst>
                </a:gridCol>
                <a:gridCol w="305886">
                  <a:extLst>
                    <a:ext uri="{9D8B030D-6E8A-4147-A177-3AD203B41FA5}">
                      <a16:colId xmlns:a16="http://schemas.microsoft.com/office/drawing/2014/main" val="2069662949"/>
                    </a:ext>
                  </a:extLst>
                </a:gridCol>
                <a:gridCol w="2697361">
                  <a:extLst>
                    <a:ext uri="{9D8B030D-6E8A-4147-A177-3AD203B41FA5}">
                      <a16:colId xmlns:a16="http://schemas.microsoft.com/office/drawing/2014/main" val="2978358822"/>
                    </a:ext>
                  </a:extLst>
                </a:gridCol>
                <a:gridCol w="828055">
                  <a:extLst>
                    <a:ext uri="{9D8B030D-6E8A-4147-A177-3AD203B41FA5}">
                      <a16:colId xmlns:a16="http://schemas.microsoft.com/office/drawing/2014/main" val="1010304917"/>
                    </a:ext>
                  </a:extLst>
                </a:gridCol>
                <a:gridCol w="828055">
                  <a:extLst>
                    <a:ext uri="{9D8B030D-6E8A-4147-A177-3AD203B41FA5}">
                      <a16:colId xmlns:a16="http://schemas.microsoft.com/office/drawing/2014/main" val="1728521377"/>
                    </a:ext>
                  </a:extLst>
                </a:gridCol>
                <a:gridCol w="828055">
                  <a:extLst>
                    <a:ext uri="{9D8B030D-6E8A-4147-A177-3AD203B41FA5}">
                      <a16:colId xmlns:a16="http://schemas.microsoft.com/office/drawing/2014/main" val="3314806722"/>
                    </a:ext>
                  </a:extLst>
                </a:gridCol>
                <a:gridCol w="828055">
                  <a:extLst>
                    <a:ext uri="{9D8B030D-6E8A-4147-A177-3AD203B41FA5}">
                      <a16:colId xmlns:a16="http://schemas.microsoft.com/office/drawing/2014/main" val="3115353789"/>
                    </a:ext>
                  </a:extLst>
                </a:gridCol>
                <a:gridCol w="741543">
                  <a:extLst>
                    <a:ext uri="{9D8B030D-6E8A-4147-A177-3AD203B41FA5}">
                      <a16:colId xmlns:a16="http://schemas.microsoft.com/office/drawing/2014/main" val="2542932105"/>
                    </a:ext>
                  </a:extLst>
                </a:gridCol>
              </a:tblGrid>
              <a:tr h="1535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235193"/>
                  </a:ext>
                </a:extLst>
              </a:tr>
              <a:tr h="4701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516347"/>
                  </a:ext>
                </a:extLst>
              </a:tr>
              <a:tr h="2014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237107"/>
                  </a:ext>
                </a:extLst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965.150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50639"/>
                  </a:ext>
                </a:extLst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666922"/>
                  </a:ext>
                </a:extLst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447965"/>
                  </a:ext>
                </a:extLst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80009"/>
                  </a:ext>
                </a:extLst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715741"/>
                  </a:ext>
                </a:extLst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075740"/>
                  </a:ext>
                </a:extLst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131502"/>
                  </a:ext>
                </a:extLst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014359"/>
                  </a:ext>
                </a:extLst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624411"/>
                  </a:ext>
                </a:extLst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69429"/>
                  </a:ext>
                </a:extLst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89632"/>
                  </a:ext>
                </a:extLst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144412"/>
                  </a:ext>
                </a:extLst>
              </a:tr>
              <a:tr h="153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677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42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5605544"/>
            <a:ext cx="786955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969991"/>
              </p:ext>
            </p:extLst>
          </p:nvPr>
        </p:nvGraphicFramePr>
        <p:xfrm>
          <a:off x="467545" y="1607343"/>
          <a:ext cx="8157590" cy="3998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98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955383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BBF472B-4940-431F-99AC-6B3AC5D555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5712377"/>
              </p:ext>
            </p:extLst>
          </p:nvPr>
        </p:nvGraphicFramePr>
        <p:xfrm>
          <a:off x="414336" y="1602580"/>
          <a:ext cx="8210799" cy="3998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1110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805264"/>
            <a:ext cx="7416824" cy="295454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9734759"/>
              </p:ext>
            </p:extLst>
          </p:nvPr>
        </p:nvGraphicFramePr>
        <p:xfrm>
          <a:off x="414337" y="1895474"/>
          <a:ext cx="8210798" cy="3067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642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3331" y="5669048"/>
            <a:ext cx="7272808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1002100"/>
              </p:ext>
            </p:extLst>
          </p:nvPr>
        </p:nvGraphicFramePr>
        <p:xfrm>
          <a:off x="414336" y="1590653"/>
          <a:ext cx="8210799" cy="3926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2817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733256"/>
            <a:ext cx="8033281" cy="26553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51028"/>
              </p:ext>
            </p:extLst>
          </p:nvPr>
        </p:nvGraphicFramePr>
        <p:xfrm>
          <a:off x="539550" y="2023914"/>
          <a:ext cx="7364736" cy="3205289"/>
        </p:xfrm>
        <a:graphic>
          <a:graphicData uri="http://schemas.openxmlformats.org/drawingml/2006/table">
            <a:tbl>
              <a:tblPr/>
              <a:tblGrid>
                <a:gridCol w="85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2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8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13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192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00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1.175.524.161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1.175.524.161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184.214.211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44.024.807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44.024.807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6.371.223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13.093.670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13.093.670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799.348.553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799.348.553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75.447.491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69.825.831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69.825.831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169.745.807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169.745.807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58.899.482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58.899.482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95.764.190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709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9274" y="5826092"/>
            <a:ext cx="8146217" cy="311150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553292"/>
              </p:ext>
            </p:extLst>
          </p:nvPr>
        </p:nvGraphicFramePr>
        <p:xfrm>
          <a:off x="414337" y="1795734"/>
          <a:ext cx="8210798" cy="3500101"/>
        </p:xfrm>
        <a:graphic>
          <a:graphicData uri="http://schemas.openxmlformats.org/drawingml/2006/table">
            <a:tbl>
              <a:tblPr/>
              <a:tblGrid>
                <a:gridCol w="340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73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4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3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3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0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021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1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1.108.353.176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1.108.353.176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182.340.301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6.753.801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1.547.408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1.367.809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169.705.907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2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1.721.728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172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3771" y="5779783"/>
            <a:ext cx="8088098" cy="26498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  <a:p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311780"/>
              </p:ext>
            </p:extLst>
          </p:nvPr>
        </p:nvGraphicFramePr>
        <p:xfrm>
          <a:off x="433771" y="1834367"/>
          <a:ext cx="7962898" cy="3876675"/>
        </p:xfrm>
        <a:graphic>
          <a:graphicData uri="http://schemas.openxmlformats.org/drawingml/2006/table">
            <a:tbl>
              <a:tblPr/>
              <a:tblGrid>
                <a:gridCol w="797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77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44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12.416.403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12.416.403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1.768.194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3.169.096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145.075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889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417" y="5663903"/>
            <a:ext cx="8240279" cy="277793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3" y="13575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02: EMPRESA DE LOS FERROCARRILES DEL ESTADO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000463"/>
              </p:ext>
            </p:extLst>
          </p:nvPr>
        </p:nvGraphicFramePr>
        <p:xfrm>
          <a:off x="414339" y="1883312"/>
          <a:ext cx="8201484" cy="3365941"/>
        </p:xfrm>
        <a:graphic>
          <a:graphicData uri="http://schemas.openxmlformats.org/drawingml/2006/table">
            <a:tbl>
              <a:tblPr/>
              <a:tblGrid>
                <a:gridCol w="821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5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6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6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6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6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583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30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1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3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6.753.801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</a:t>
                      </a:r>
                      <a:r>
                        <a:rPr lang="es-CL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</a:t>
                      </a:r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5.272.264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5.272.264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Ferrocarril Arica La Paz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 Plan Trienal 2020-2022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35.377.136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35.377.136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Mantención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25.275.133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25.275.133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en Infraestructura Existente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17.233.582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17.233.582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2.872.264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58.791.882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58.791.882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1.481.537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3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1.481.537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168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3247</Words>
  <Application>Microsoft Office PowerPoint</Application>
  <PresentationFormat>Presentación en pantalla (4:3)</PresentationFormat>
  <Paragraphs>1861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de Office</vt:lpstr>
      <vt:lpstr>EJECUCIÓN ACUMULADA DE GASTOS PRESUPUESTARIOS AL MES DE FEBRERO DE 2020 PARTIDA 19: MINISTERIO DE TRANSPORTES Y TELECOMUNICACIONES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FEBRERO DE 2020  PARTIDA 19 MINISTERIO DE TRANSPORTES Y TELECOMUNICACIONES</vt:lpstr>
      <vt:lpstr>EJECUCIÓN ACUMULADA DE GASTOS A FEBRERO DE 2020  PARTIDA 19 RESUMEN POR CAPÍTULOS</vt:lpstr>
      <vt:lpstr>EJECUCIÓN ACUMULADA DE GASTOS A FEBRERO DE 2020  PARTIDA 19. CAPÍTULO 01. PROGRAMA 01: SECRETARÍA Y ADMINISTRACIÓN GENERAL DE TRANSPORTE</vt:lpstr>
      <vt:lpstr>EJECUCIÓN ACUMULADA DE GASTOS A FEBRERO DE 2020  PARTIDA 19. CAPÍTULO 01. PROGRAMA 02: EMPRESA DE LOS FERROCARRILES DEL ESTADO</vt:lpstr>
      <vt:lpstr>EJECUCIÓN ACUMULADA DE GASTOS A FEBRERO DE 2020  PARTIDA 19. CAPÍTULO 01. PROGRAMA 03: TRANSANTIAGO</vt:lpstr>
      <vt:lpstr>EJECUCIÓN ACUMULADA DE GASTOS A FEBRERO DE 2020  PARTIDA 19. CAPÍTULO 01. PROGRAMA 04: UNIDAD OPERATIVA DE CONTROL DE TRÁNSITO</vt:lpstr>
      <vt:lpstr>EJECUCIÓN ACUMULADA DE GASTOS A FEBRERO DE 2020  PARTIDA 19. CAPÍTULO 01. PROGRAMA 05: FISCALIZACIÓN Y CONTROL</vt:lpstr>
      <vt:lpstr>EJECUCIÓN ACUMULADA DE GASTOS A FEBRERO DE 2020  PARTIDA 19. CAPÍTULO 01. PROGRAMA 06: SUBSIDIO NACIONAL AL TRANSPORTE PÚBLICO</vt:lpstr>
      <vt:lpstr>EJECUCIÓN ACUMULADA DE GASTOS A FEBRERO DE 2020  PARTIDA 19. CAPÍTULO 01. PROGRAMA 07: PROGRAMA DESARROLLO LOGÍSTICO</vt:lpstr>
      <vt:lpstr>EJECUCIÓN ACUMULADA DE GASTOS A FEBRERO DE 2020  PARTIDA 19. CAPÍTULO 01. PROGRAMA 08: PROGRAMA DE VIALIDAD Y TRANSPORTE URBANO: SECTRA</vt:lpstr>
      <vt:lpstr>EJECUCIÓN ACUMULADA DE GASTOS A FEBRERO DE 2020  PARTIDA 19. CAPÍTULO 02. PROGRAMA 01: SUBSECRETARÍA DE TELECOMUNICACIONES</vt:lpstr>
      <vt:lpstr>EJECUCIÓN ACUMULADA DE GASTOS A FEBRERO DE 2020  PARTIDA 19. CAPÍTULO 03. PROGRAMA 01: JUNTA DE AERONÁUTICA CIVIL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9</cp:revision>
  <dcterms:created xsi:type="dcterms:W3CDTF">2020-01-06T14:24:22Z</dcterms:created>
  <dcterms:modified xsi:type="dcterms:W3CDTF">2020-09-14T18:46:28Z</dcterms:modified>
</cp:coreProperties>
</file>