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'[17.xlsx]Partida 17'!$D$57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Lbls>
            <c:dLbl>
              <c:idx val="0"/>
              <c:layout>
                <c:manualLayout>
                  <c:x val="-0.16865500389304472"/>
                  <c:y val="7.222030084443492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2260338429996502E-2"/>
                  <c:y val="-0.2242570703233615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9.3154659651188548E-2"/>
                  <c:y val="4.5079515731241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936284139042776E-2"/>
                  <c:y val="-2.285782588783157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'[17.xlsx]Partida 17'!$C$58:$C$61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'[17.xlsx]Partida 17'!$D$58:$D$61</c:f>
              <c:numCache>
                <c:formatCode>#,##0</c:formatCode>
                <c:ptCount val="4"/>
                <c:pt idx="0">
                  <c:v>24352757</c:v>
                </c:pt>
                <c:pt idx="1">
                  <c:v>7126252</c:v>
                </c:pt>
                <c:pt idx="2">
                  <c:v>16512039</c:v>
                </c:pt>
                <c:pt idx="3">
                  <c:v>1450741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3294460939662894E-3"/>
          <c:y val="0.74247347330535107"/>
          <c:w val="0.31588943192725383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3587823822491671"/>
          <c:y val="8.84346251374235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'[17.xlsx]Partida 17'!$L$57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'[17.xlsx]Partida 17'!$K$58:$K$60</c:f>
              <c:strCache>
                <c:ptCount val="3"/>
                <c:pt idx="0">
                  <c:v>SEC. Y ADM. GRAL</c:v>
                </c:pt>
                <c:pt idx="1">
                  <c:v>COCHILCO</c:v>
                </c:pt>
                <c:pt idx="2">
                  <c:v>SER. NAC. DE GEO. Y MIN.</c:v>
                </c:pt>
              </c:strCache>
            </c:strRef>
          </c:cat>
          <c:val>
            <c:numRef>
              <c:f>'[17.xlsx]Partida 17'!$L$58:$L$60</c:f>
              <c:numCache>
                <c:formatCode>#,##0</c:formatCode>
                <c:ptCount val="3"/>
                <c:pt idx="0">
                  <c:v>15448832</c:v>
                </c:pt>
                <c:pt idx="1">
                  <c:v>5340044</c:v>
                </c:pt>
                <c:pt idx="2">
                  <c:v>28885108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36916672"/>
        <c:axId val="436913536"/>
      </c:barChart>
      <c:catAx>
        <c:axId val="436916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6913536"/>
        <c:crosses val="autoZero"/>
        <c:auto val="1"/>
        <c:lblAlgn val="ctr"/>
        <c:lblOffset val="100"/>
        <c:noMultiLvlLbl val="0"/>
      </c:catAx>
      <c:valAx>
        <c:axId val="436913536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36916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2018 - 2019 - 2020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'[17.xlsx]Partida 17'!$C$25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'[17.xlsx]Partida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17'!$D$25:$O$25</c:f>
              <c:numCache>
                <c:formatCode>0.0%</c:formatCode>
                <c:ptCount val="12"/>
                <c:pt idx="0">
                  <c:v>9.2351552571117004E-2</c:v>
                </c:pt>
                <c:pt idx="1">
                  <c:v>5.3160478386391895E-2</c:v>
                </c:pt>
                <c:pt idx="2">
                  <c:v>8.1144682528944204E-2</c:v>
                </c:pt>
                <c:pt idx="3">
                  <c:v>0.152430451134484</c:v>
                </c:pt>
                <c:pt idx="4">
                  <c:v>-6.4376318909534802E-5</c:v>
                </c:pt>
                <c:pt idx="5">
                  <c:v>7.6446520607736129E-2</c:v>
                </c:pt>
                <c:pt idx="6">
                  <c:v>0.10658946644540759</c:v>
                </c:pt>
                <c:pt idx="7">
                  <c:v>6.1076786007794086E-2</c:v>
                </c:pt>
                <c:pt idx="8">
                  <c:v>7.8809967545149656E-2</c:v>
                </c:pt>
                <c:pt idx="9">
                  <c:v>0.10486097776175277</c:v>
                </c:pt>
                <c:pt idx="10">
                  <c:v>6.1937836437948299E-2</c:v>
                </c:pt>
                <c:pt idx="11">
                  <c:v>0.13530479219754493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1"/>
          <c:order val="1"/>
          <c:tx>
            <c:strRef>
              <c:f>'[17.xlsx]Partida 17'!$C$27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17'!$D$27:$E$27</c:f>
              <c:numCache>
                <c:formatCode>0.0%</c:formatCode>
                <c:ptCount val="2"/>
                <c:pt idx="0">
                  <c:v>4.6279738705878717E-2</c:v>
                </c:pt>
                <c:pt idx="1">
                  <c:v>5.1316318819927952E-2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444-47F2-83BA-39194F3BF6A4}"/>
            </c:ext>
          </c:extLst>
        </c:ser>
        <c:ser>
          <c:idx val="3"/>
          <c:order val="2"/>
          <c:tx>
            <c:strRef>
              <c:f>'[17.xlsx]Partida 17'!$C$26</c:f>
              <c:strCache>
                <c:ptCount val="1"/>
                <c:pt idx="0">
                  <c:v>% Ejecución Ppto. Vigente 2019</c:v>
                </c:pt>
              </c:strCache>
            </c:strRef>
          </c:tx>
          <c:invertIfNegative val="0"/>
          <c:dLbls>
            <c:delete val="1"/>
          </c:dLbls>
          <c:val>
            <c:numRef>
              <c:f>'[17.xlsx]Partida 17'!$D$26:$O$26</c:f>
              <c:numCache>
                <c:formatCode>0.0%</c:formatCode>
                <c:ptCount val="12"/>
                <c:pt idx="0">
                  <c:v>8.1199275365686191E-2</c:v>
                </c:pt>
                <c:pt idx="1">
                  <c:v>4.6722886442805762E-2</c:v>
                </c:pt>
                <c:pt idx="2">
                  <c:v>8.0788699446576295E-2</c:v>
                </c:pt>
                <c:pt idx="3">
                  <c:v>0.10706124250791542</c:v>
                </c:pt>
                <c:pt idx="4">
                  <c:v>5.2963856100835677E-2</c:v>
                </c:pt>
                <c:pt idx="5">
                  <c:v>8.4901031546769812E-2</c:v>
                </c:pt>
                <c:pt idx="6">
                  <c:v>9.8633025253322029E-2</c:v>
                </c:pt>
                <c:pt idx="7">
                  <c:v>5.3194739571472506E-2</c:v>
                </c:pt>
                <c:pt idx="8">
                  <c:v>8.0650999280387436E-2</c:v>
                </c:pt>
                <c:pt idx="9">
                  <c:v>0.10933483108861181</c:v>
                </c:pt>
                <c:pt idx="10">
                  <c:v>7.7354794048851358E-2</c:v>
                </c:pt>
                <c:pt idx="11">
                  <c:v>0.1313580914815726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72655336"/>
        <c:axId val="472652592"/>
      </c:barChart>
      <c:catAx>
        <c:axId val="472655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2652592"/>
        <c:crosses val="autoZero"/>
        <c:auto val="1"/>
        <c:lblAlgn val="ctr"/>
        <c:lblOffset val="100"/>
        <c:noMultiLvlLbl val="0"/>
      </c:catAx>
      <c:valAx>
        <c:axId val="47265259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265533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2018 - 2019 -2020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'[17.xlsx]Partida 17'!$C$18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'[17.xlsx]Partida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17'!$D$18:$O$18</c:f>
              <c:numCache>
                <c:formatCode>0.0%</c:formatCode>
                <c:ptCount val="12"/>
                <c:pt idx="0">
                  <c:v>9.2351552571117004E-2</c:v>
                </c:pt>
                <c:pt idx="1">
                  <c:v>0.14487213106501362</c:v>
                </c:pt>
                <c:pt idx="2">
                  <c:v>0.22022634992342635</c:v>
                </c:pt>
                <c:pt idx="3">
                  <c:v>0.37265680105791038</c:v>
                </c:pt>
                <c:pt idx="4">
                  <c:v>0.36527651140290585</c:v>
                </c:pt>
                <c:pt idx="5">
                  <c:v>0.44172303201064195</c:v>
                </c:pt>
                <c:pt idx="6">
                  <c:v>0.55533962744311827</c:v>
                </c:pt>
                <c:pt idx="7">
                  <c:v>0.61641641345091236</c:v>
                </c:pt>
                <c:pt idx="8">
                  <c:v>0.69522638099606204</c:v>
                </c:pt>
                <c:pt idx="9">
                  <c:v>0.80008735875781478</c:v>
                </c:pt>
                <c:pt idx="10">
                  <c:v>0.86167905148134971</c:v>
                </c:pt>
                <c:pt idx="11">
                  <c:v>0.97253837123986331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1"/>
          <c:order val="1"/>
          <c:tx>
            <c:strRef>
              <c:f>'[17.xlsx]Partida 17'!$C$20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solidFill>
                  <a:srgbClr val="FF0000"/>
                </a:soli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E863-4A77-B609-8D0C10467E5D}"/>
              </c:ext>
            </c:extLst>
          </c:dPt>
          <c:dLbls>
            <c:dLbl>
              <c:idx val="0"/>
              <c:layout>
                <c:manualLayout>
                  <c:x val="-4.502169521424048E-2"/>
                  <c:y val="-3.7794795197597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863-4A77-B609-8D0C10467E5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9348931656695451E-3"/>
                  <c:y val="1.0944575533906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BC7-480C-8A25-B18B640E59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3229491173416406E-2"/>
                  <c:y val="4.8993862264971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852-4BB1-AC07-E3756ED46E8B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3229491173416448E-2"/>
                  <c:y val="3.149605431319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852-4BB1-AC07-E3756ED46E8B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9460020768431983E-2"/>
                  <c:y val="3.1496054313195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852-4BB1-AC07-E3756ED46E8B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5.1921079958463213E-2"/>
                  <c:y val="4.5494300674616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577-4E76-AAB3-895F3EF68265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1536863966770511E-2"/>
                  <c:y val="4.1994739084261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586-4855-9916-32BDF648A3F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'[17.xlsx]Partida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17'!$D$20:$E$20</c:f>
              <c:numCache>
                <c:formatCode>0.0%</c:formatCode>
                <c:ptCount val="2"/>
                <c:pt idx="0">
                  <c:v>4.6279738705878717E-2</c:v>
                </c:pt>
                <c:pt idx="1">
                  <c:v>9.7596057525806662E-2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067-43BE-8736-C10010240EFC}"/>
            </c:ext>
          </c:extLst>
        </c:ser>
        <c:ser>
          <c:idx val="2"/>
          <c:order val="2"/>
          <c:tx>
            <c:strRef>
              <c:f>'[17.xlsx]Partida 17'!$C$19</c:f>
              <c:strCache>
                <c:ptCount val="1"/>
                <c:pt idx="0">
                  <c:v>% Ejecución Ppto. Vigente 2019</c:v>
                </c:pt>
              </c:strCache>
            </c:strRef>
          </c:tx>
          <c:marker>
            <c:symbol val="none"/>
          </c:marker>
          <c:val>
            <c:numRef>
              <c:f>'[17.xlsx]Partida 17'!$D$19:$O$19</c:f>
              <c:numCache>
                <c:formatCode>0.0%</c:formatCode>
                <c:ptCount val="12"/>
                <c:pt idx="0">
                  <c:v>8.1199275365686191E-2</c:v>
                </c:pt>
                <c:pt idx="1">
                  <c:v>0.12792216180849195</c:v>
                </c:pt>
                <c:pt idx="2">
                  <c:v>0.20811060457261907</c:v>
                </c:pt>
                <c:pt idx="3">
                  <c:v>0.31517184708053447</c:v>
                </c:pt>
                <c:pt idx="4">
                  <c:v>0.36747166203687814</c:v>
                </c:pt>
                <c:pt idx="5">
                  <c:v>0.44107703673653409</c:v>
                </c:pt>
                <c:pt idx="6">
                  <c:v>0.52622528566459892</c:v>
                </c:pt>
                <c:pt idx="7">
                  <c:v>0.57942002523607139</c:v>
                </c:pt>
                <c:pt idx="8">
                  <c:v>0.66007102451645883</c:v>
                </c:pt>
                <c:pt idx="9">
                  <c:v>0.76940585560507058</c:v>
                </c:pt>
                <c:pt idx="10">
                  <c:v>0.84676064965392195</c:v>
                </c:pt>
                <c:pt idx="11">
                  <c:v>0.97535974099589673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6915104"/>
        <c:axId val="436917064"/>
      </c:lineChart>
      <c:catAx>
        <c:axId val="43691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6917064"/>
        <c:crosses val="autoZero"/>
        <c:auto val="1"/>
        <c:lblAlgn val="ctr"/>
        <c:lblOffset val="100"/>
        <c:noMultiLvlLbl val="0"/>
      </c:catAx>
      <c:valAx>
        <c:axId val="43691706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69151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0D6FE-ADAB-4A5B-95B9-60E55614941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9F09F-BD90-4DB9-B7C2-AE09F05162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9082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753B38-ACBB-48E6-ACB5-905B7B9E39BA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8939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9519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8117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0724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24-07-2020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83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1313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785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854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313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5722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0884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3429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6578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5292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FEBRERO DE 2020</a:t>
            </a:r>
            <a:r>
              <a:rPr lang="es-CL" sz="2000" b="1" dirty="0">
                <a:solidFill>
                  <a:prstClr val="black"/>
                </a:solidFill>
              </a:rPr>
              <a:t/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17:</a:t>
            </a:r>
            <a:r>
              <a:rPr lang="es-CL" sz="2400" b="1" dirty="0">
                <a:latin typeface="+mn-lt"/>
              </a:rPr>
              <a:t/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MINERÍA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b="1" dirty="0">
                <a:solidFill>
                  <a:prstClr val="black"/>
                </a:solidFill>
              </a:rPr>
              <a:t>Valparaíso, marzo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pic>
        <p:nvPicPr>
          <p:cNvPr id="8220" name="Picture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404664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9770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6074" y="5373216"/>
            <a:ext cx="818906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462683"/>
            <a:ext cx="7155518" cy="3101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DEL COBRE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772468"/>
              </p:ext>
            </p:extLst>
          </p:nvPr>
        </p:nvGraphicFramePr>
        <p:xfrm>
          <a:off x="436071" y="2064949"/>
          <a:ext cx="8189064" cy="2588189"/>
        </p:xfrm>
        <a:graphic>
          <a:graphicData uri="http://schemas.openxmlformats.org/drawingml/2006/table">
            <a:tbl>
              <a:tblPr/>
              <a:tblGrid>
                <a:gridCol w="820437"/>
                <a:gridCol w="303072"/>
                <a:gridCol w="303072"/>
                <a:gridCol w="2746015"/>
                <a:gridCol w="820437"/>
                <a:gridCol w="820437"/>
                <a:gridCol w="820437"/>
                <a:gridCol w="820437"/>
                <a:gridCol w="734720"/>
              </a:tblGrid>
              <a:tr h="2262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9301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70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5.340.044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5.340.044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4.471.142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4.471.142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545.714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627.468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627.468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241.434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241.434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350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858230"/>
            <a:ext cx="827246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004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NACIONAL DE GEOLOGÍA Y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265958"/>
              </p:ext>
            </p:extLst>
          </p:nvPr>
        </p:nvGraphicFramePr>
        <p:xfrm>
          <a:off x="414338" y="1804652"/>
          <a:ext cx="8210797" cy="3920591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1747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51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93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16.226.211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16.226.211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1.883.224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5.547.597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5.547.597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758.897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1.728.394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1.728.394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8.450.939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8.450.939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940.116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8.450.939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8.450.939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940.116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Propiedad Minera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262.349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Proyectos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2.600.636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2.600.636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330.770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Geología Aplicada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1.882.020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1.882.020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211.169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1.403.267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1.403.267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365.049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7257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301208"/>
            <a:ext cx="8210798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89703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RED NACIONAL DE VIGILANCIA VOLCÁNICA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464674"/>
              </p:ext>
            </p:extLst>
          </p:nvPr>
        </p:nvGraphicFramePr>
        <p:xfrm>
          <a:off x="414335" y="2222418"/>
          <a:ext cx="8210800" cy="2430721"/>
        </p:xfrm>
        <a:graphic>
          <a:graphicData uri="http://schemas.openxmlformats.org/drawingml/2006/table">
            <a:tbl>
              <a:tblPr/>
              <a:tblGrid>
                <a:gridCol w="889448"/>
                <a:gridCol w="328564"/>
                <a:gridCol w="328564"/>
                <a:gridCol w="2309911"/>
                <a:gridCol w="889448"/>
                <a:gridCol w="889448"/>
                <a:gridCol w="889448"/>
                <a:gridCol w="889448"/>
                <a:gridCol w="796521"/>
              </a:tblGrid>
              <a:tr h="1954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851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65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3.607.353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3.607.353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2.124.848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2.124.848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254.929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1.213.225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1.213.225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269.280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312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7414" y="4968066"/>
            <a:ext cx="8210798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5529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NACIONAL DE GEOLOGÍA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041492"/>
              </p:ext>
            </p:extLst>
          </p:nvPr>
        </p:nvGraphicFramePr>
        <p:xfrm>
          <a:off x="445328" y="1972339"/>
          <a:ext cx="8179811" cy="2320761"/>
        </p:xfrm>
        <a:graphic>
          <a:graphicData uri="http://schemas.openxmlformats.org/drawingml/2006/table">
            <a:tbl>
              <a:tblPr/>
              <a:tblGrid>
                <a:gridCol w="819510"/>
                <a:gridCol w="302730"/>
                <a:gridCol w="302730"/>
                <a:gridCol w="2742912"/>
                <a:gridCol w="819510"/>
                <a:gridCol w="819510"/>
                <a:gridCol w="819510"/>
                <a:gridCol w="819510"/>
                <a:gridCol w="733889"/>
              </a:tblGrid>
              <a:tr h="1865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14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49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4.278.257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4.278.257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425.322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3.032.259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3.032.259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1.068.359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1.068.359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177.639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111.975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8345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0852" y="4869160"/>
            <a:ext cx="815428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921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SEGURIDAD MINERA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877495"/>
              </p:ext>
            </p:extLst>
          </p:nvPr>
        </p:nvGraphicFramePr>
        <p:xfrm>
          <a:off x="414338" y="2276872"/>
          <a:ext cx="8210797" cy="2160237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3"/>
                <a:gridCol w="822614"/>
                <a:gridCol w="822614"/>
                <a:gridCol w="822614"/>
                <a:gridCol w="822614"/>
                <a:gridCol w="736670"/>
              </a:tblGrid>
              <a:tr h="18887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84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78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4.773.287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580.887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4.249.741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4.249.741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400.426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157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2745" y="5890280"/>
            <a:ext cx="7695456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F5B96EF4-D210-450E-9229-FF58BFC9CF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4094995"/>
              </p:ext>
            </p:extLst>
          </p:nvPr>
        </p:nvGraphicFramePr>
        <p:xfrm>
          <a:off x="414338" y="1665551"/>
          <a:ext cx="8210797" cy="39236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053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361" y="5805264"/>
            <a:ext cx="6984777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2D9FA7FC-368D-46C1-9480-6A13614D7F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4888232"/>
              </p:ext>
            </p:extLst>
          </p:nvPr>
        </p:nvGraphicFramePr>
        <p:xfrm>
          <a:off x="414338" y="1672430"/>
          <a:ext cx="8210798" cy="3772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9441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1812" y="5633664"/>
            <a:ext cx="7344815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9661054"/>
              </p:ext>
            </p:extLst>
          </p:nvPr>
        </p:nvGraphicFramePr>
        <p:xfrm>
          <a:off x="414338" y="1660524"/>
          <a:ext cx="8210797" cy="3784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73831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91344" y="5687450"/>
            <a:ext cx="7056785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0405028"/>
              </p:ext>
            </p:extLst>
          </p:nvPr>
        </p:nvGraphicFramePr>
        <p:xfrm>
          <a:off x="414338" y="1665286"/>
          <a:ext cx="8210797" cy="3923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175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2935" y="4797152"/>
            <a:ext cx="8173604" cy="29516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749352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537137"/>
              </p:ext>
            </p:extLst>
          </p:nvPr>
        </p:nvGraphicFramePr>
        <p:xfrm>
          <a:off x="395537" y="1894319"/>
          <a:ext cx="8211001" cy="2614801"/>
        </p:xfrm>
        <a:graphic>
          <a:graphicData uri="http://schemas.openxmlformats.org/drawingml/2006/table">
            <a:tbl>
              <a:tblPr/>
              <a:tblGrid>
                <a:gridCol w="956760"/>
                <a:gridCol w="2556121"/>
                <a:gridCol w="956760"/>
                <a:gridCol w="956760"/>
                <a:gridCol w="956760"/>
                <a:gridCol w="956760"/>
                <a:gridCol w="871080"/>
              </a:tblGrid>
              <a:tr h="19922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012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1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49.673.984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49.673.984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4.847.985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24.352.757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24.352.757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3.181.904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7.126.252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7.126.252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588.748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16.512.039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16.512.039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1.040.216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1.450.741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1.450.741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030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35108" y="4995200"/>
            <a:ext cx="8079054" cy="365126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65735"/>
            <a:ext cx="7543582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RESUMEN POR CAPÍTULOS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043955"/>
              </p:ext>
            </p:extLst>
          </p:nvPr>
        </p:nvGraphicFramePr>
        <p:xfrm>
          <a:off x="539552" y="1917194"/>
          <a:ext cx="8085583" cy="2735938"/>
        </p:xfrm>
        <a:graphic>
          <a:graphicData uri="http://schemas.openxmlformats.org/drawingml/2006/table">
            <a:tbl>
              <a:tblPr/>
              <a:tblGrid>
                <a:gridCol w="335640"/>
                <a:gridCol w="335640"/>
                <a:gridCol w="3010697"/>
                <a:gridCol w="899517"/>
                <a:gridCol w="899517"/>
                <a:gridCol w="899517"/>
                <a:gridCol w="899517"/>
                <a:gridCol w="805538"/>
              </a:tblGrid>
              <a:tr h="2045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64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8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15.448.832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15.448.832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1.019.185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7.089.918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7.089.918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1.007.059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Pequeña y Mediana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8.358.914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8.358.914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DEL COBRE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5.340.044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5.340.044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28.885.108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28.885.108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3.234.595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16.226.211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16.226.211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1.883.224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Nacional de Vigilancia Volcánica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3.607.353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3.607.353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de Geología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4.278.257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4.278.257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425.322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Seguridad Minera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4.773.287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580.887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6901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877272"/>
            <a:ext cx="821079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27406"/>
            <a:ext cx="738978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SECRETARÍA Y ADMINISTRACIÓN GENERAL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700510"/>
              </p:ext>
            </p:extLst>
          </p:nvPr>
        </p:nvGraphicFramePr>
        <p:xfrm>
          <a:off x="419778" y="1710738"/>
          <a:ext cx="8205355" cy="4052573"/>
        </p:xfrm>
        <a:graphic>
          <a:graphicData uri="http://schemas.openxmlformats.org/drawingml/2006/table">
            <a:tbl>
              <a:tblPr/>
              <a:tblGrid>
                <a:gridCol w="822069"/>
                <a:gridCol w="303675"/>
                <a:gridCol w="303675"/>
                <a:gridCol w="2751479"/>
                <a:gridCol w="822069"/>
                <a:gridCol w="822069"/>
                <a:gridCol w="822069"/>
                <a:gridCol w="822069"/>
                <a:gridCol w="736181"/>
              </a:tblGrid>
              <a:tr h="1678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481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27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7.089.918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7.089.918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1.007.059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4.828.058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4.828.058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666.711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1.976.371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1.976.371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Internacional de Estudios del Cobre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145.369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8950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423518"/>
            <a:ext cx="8335190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3224" y="6303647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84784"/>
            <a:ext cx="6454377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FOMENTO DE LA PEQUEÑA Y MEDIANA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771535"/>
              </p:ext>
            </p:extLst>
          </p:nvPr>
        </p:nvGraphicFramePr>
        <p:xfrm>
          <a:off x="414338" y="1969222"/>
          <a:ext cx="7962898" cy="3267075"/>
        </p:xfrm>
        <a:graphic>
          <a:graphicData uri="http://schemas.openxmlformats.org/drawingml/2006/table">
            <a:tbl>
              <a:tblPr/>
              <a:tblGrid>
                <a:gridCol w="797778"/>
                <a:gridCol w="294702"/>
                <a:gridCol w="294702"/>
                <a:gridCol w="2670176"/>
                <a:gridCol w="797778"/>
                <a:gridCol w="797778"/>
                <a:gridCol w="797778"/>
                <a:gridCol w="797778"/>
                <a:gridCol w="714428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8.358.914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8.358.914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Capacitación y Transferencia Tecnológica Pequeña Minería Artesanal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 Minería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Equipamiento para Pequeña Minería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3217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1781</Words>
  <Application>Microsoft Office PowerPoint</Application>
  <PresentationFormat>Presentación en pantalla (4:3)</PresentationFormat>
  <Paragraphs>1039</Paragraphs>
  <Slides>14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Verdana</vt:lpstr>
      <vt:lpstr>Tema de Office</vt:lpstr>
      <vt:lpstr>EJECUCIÓN ACUMULADA DE GASTOS PRESUPUESTARIOS AL MES DE FEBRERO DE 2020 PARTIDA 17: MINISTERIO DE MINERÍA</vt:lpstr>
      <vt:lpstr>EJECUCIÓN ACUMULADA DE GASTOS A FEBRERO DE 2020  PARTIDA 17 MINISTERIO DE MINERÍA</vt:lpstr>
      <vt:lpstr>EJECUCIÓN ACUMULADA DE GASTOS A FEBRERO DE 2020  PARTIDA 17 MINISTERIO DE MINERÍA</vt:lpstr>
      <vt:lpstr>EJECUCIÓN ACUMULADA DE GASTOS A FEBRERO DE 2020  PARTIDA 17 MINISTERIO DE MINERÍA</vt:lpstr>
      <vt:lpstr>EJECUCIÓN ACUMULADA DE GASTOS A FEBRERO DE 2020  PARTIDA 17 MINISTERIO DE MINERÍA</vt:lpstr>
      <vt:lpstr>EJECUCIÓN ACUMULADA DE GASTOS A FEBRERO DE 2020  PARTIDA 17 MINISTERIO DE MINERÍA</vt:lpstr>
      <vt:lpstr>EJECUCIÓN ACUMULADA DE GASTOS A FEBRERO DE 2020  PARTIDA 17 RESUMEN POR CAPÍTULOS</vt:lpstr>
      <vt:lpstr>EJECUCIÓN ACUMULADA DE GASTOS A FEBRERO DE 2020  PARTIDA 17. CAPÍTULO 01. PROGRAMA 01:  SECRETARÍA Y ADMINISTRACIÓN GENERAL</vt:lpstr>
      <vt:lpstr>EJECUCIÓN ACUMULADA DE GASTOS A FEBRERO DE 2020  PARTIDA 17. CAPÍTULO 01. PROGRAMA 02:  FOMENTO DE LA PEQUEÑA Y MEDIANA MINERÍA</vt:lpstr>
      <vt:lpstr>EJECUCIÓN ACUMULADA DE GASTOS A FEBRERO DE 2020  PARTIDA 17. CAPÍTULO 02. PROGRAMA 01:  COMISIÓN CHILENA DEL COBRE</vt:lpstr>
      <vt:lpstr>EJECUCIÓN ACUMULADA DE GASTOS A FEBRERO DE 2020  PARTIDA 17. CAPÍTULO 03. PROGRAMA 01:  SERVICIO NACIONAL DE GEOLOGÍA Y MINERÍA</vt:lpstr>
      <vt:lpstr>EJECUCIÓN ACUMULADA DE GASTOS A FEBRERO DE 2020  PARTIDA 17. CAPÍTULO 03. PROGRAMA 02:  RED NACIONAL DE VIGILANCIA VOLCÁNICA</vt:lpstr>
      <vt:lpstr>EJECUCIÓN ACUMULADA DE GASTOS A FEBRERO DE 2020  PARTIDA 17. CAPÍTULO 03. PROGRAMA 03:  PLAN NACIONAL DE GEOLOGÍA</vt:lpstr>
      <vt:lpstr>EJECUCIÓN ACUMULADA DE GASTOS A FEBRERO DE 2020  PARTIDA 17. CAPÍTULO 03. PROGRAMA 04:  PROGRAMA DE SEGURIDAD MINERA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8</cp:revision>
  <dcterms:created xsi:type="dcterms:W3CDTF">2020-01-06T15:02:18Z</dcterms:created>
  <dcterms:modified xsi:type="dcterms:W3CDTF">2020-07-24T15:19:25Z</dcterms:modified>
</cp:coreProperties>
</file>