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25"/>
  </p:notesMasterIdLst>
  <p:sldIdLst>
    <p:sldId id="257" r:id="rId2"/>
    <p:sldId id="258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7" r:id="rId21"/>
    <p:sldId id="278" r:id="rId22"/>
    <p:sldId id="279" r:id="rId23"/>
    <p:sldId id="280" r:id="rId24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1716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2.xlsx"/><Relationship Id="rId1" Type="http://schemas.openxmlformats.org/officeDocument/2006/relationships/themeOverride" Target="../theme/themeOverrid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400" b="1" i="0" baseline="0">
                <a:effectLst/>
              </a:rPr>
              <a:t>Distribución presupuesto inicial por Subtítulo de gasto</a:t>
            </a:r>
            <a:endParaRPr lang="es-CL" sz="1400">
              <a:effectLst/>
            </a:endParaRPr>
          </a:p>
        </c:rich>
      </c:tx>
      <c:overlay val="0"/>
      <c:spPr>
        <a:noFill/>
        <a:ln w="25400">
          <a:noFill/>
        </a:ln>
      </c:spPr>
    </c:title>
    <c:autoTitleDeleted val="0"/>
    <c:view3D>
      <c:rotX val="30"/>
      <c:rotY val="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7F70-44A7-BA6C-7787BE0EE282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7F70-44A7-BA6C-7787BE0EE282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7F70-44A7-BA6C-7787BE0EE282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7F70-44A7-BA6C-7787BE0EE282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7F70-44A7-BA6C-7787BE0EE282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7F70-44A7-BA6C-7787BE0EE282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D-7F70-44A7-BA6C-7787BE0EE282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F-7F70-44A7-BA6C-7787BE0EE282}"/>
              </c:ext>
            </c:extLst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1-7F70-44A7-BA6C-7787BE0EE282}"/>
              </c:ext>
            </c:extLst>
          </c:dPt>
          <c:dLbls>
            <c:spPr>
              <a:noFill/>
              <a:ln w="25400">
                <a:noFill/>
              </a:ln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multiLvlStrRef>
              <c:f>'Partida 15'!$B$54:$C$62</c:f>
              <c:multiLvlStrCache>
                <c:ptCount val="9"/>
                <c:lvl>
                  <c:pt idx="0">
                    <c:v>GASTOS EN PERSONAL</c:v>
                  </c:pt>
                  <c:pt idx="1">
                    <c:v>BIENES Y SERVICIOS DE CONSUMO</c:v>
                  </c:pt>
                  <c:pt idx="2">
                    <c:v>PRESTACIONES DE SEGURIDAD SOCIAL</c:v>
                  </c:pt>
                  <c:pt idx="3">
                    <c:v>TRANSFERENCIAS CORRIENTES</c:v>
                  </c:pt>
                  <c:pt idx="4">
                    <c:v>INTEGROS AL FISCO</c:v>
                  </c:pt>
                  <c:pt idx="5">
                    <c:v>ADQUISICIÓN DE ACTIVOS NO FINANCIEROS</c:v>
                  </c:pt>
                  <c:pt idx="6">
                    <c:v>ADQUISICIÓN DE ACTIVOS FINANCIEROS</c:v>
                  </c:pt>
                  <c:pt idx="7">
                    <c:v>PRÉSTAMOS</c:v>
                  </c:pt>
                  <c:pt idx="8">
                    <c:v>SERVICIO DE LA DEUDA</c:v>
                  </c:pt>
                </c:lvl>
                <c:lvl>
                  <c:pt idx="0">
                    <c:v>21</c:v>
                  </c:pt>
                  <c:pt idx="1">
                    <c:v>22</c:v>
                  </c:pt>
                  <c:pt idx="2">
                    <c:v>23</c:v>
                  </c:pt>
                  <c:pt idx="3">
                    <c:v>24</c:v>
                  </c:pt>
                  <c:pt idx="4">
                    <c:v>25</c:v>
                  </c:pt>
                  <c:pt idx="5">
                    <c:v>29</c:v>
                  </c:pt>
                  <c:pt idx="6">
                    <c:v>30</c:v>
                  </c:pt>
                  <c:pt idx="7">
                    <c:v>32</c:v>
                  </c:pt>
                  <c:pt idx="8">
                    <c:v>34</c:v>
                  </c:pt>
                </c:lvl>
              </c:multiLvlStrCache>
            </c:multiLvlStrRef>
          </c:cat>
          <c:val>
            <c:numRef>
              <c:f>'Partida 15'!$D$54:$D$62</c:f>
              <c:numCache>
                <c:formatCode>0.0%</c:formatCode>
                <c:ptCount val="9"/>
                <c:pt idx="0">
                  <c:v>2.4065138729882529E-2</c:v>
                </c:pt>
                <c:pt idx="1">
                  <c:v>1.4882969323008838E-2</c:v>
                </c:pt>
                <c:pt idx="2">
                  <c:v>0.77180471748746926</c:v>
                </c:pt>
                <c:pt idx="3">
                  <c:v>0.16351386548223662</c:v>
                </c:pt>
                <c:pt idx="4">
                  <c:v>1.9912066245899488E-5</c:v>
                </c:pt>
                <c:pt idx="5">
                  <c:v>0</c:v>
                </c:pt>
                <c:pt idx="6">
                  <c:v>1.0339627169340631E-3</c:v>
                </c:pt>
                <c:pt idx="7">
                  <c:v>9.6010424324414999E-3</c:v>
                </c:pt>
                <c:pt idx="8">
                  <c:v>1.3501579393308889E-2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2-7F70-44A7-BA6C-7787BE0EE28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66409986235558904"/>
          <c:y val="0.18773289575459531"/>
          <c:w val="0.31278949433453501"/>
          <c:h val="0.77323648152387781"/>
        </c:manualLayout>
      </c:layout>
      <c:overlay val="0"/>
      <c:spPr>
        <a:noFill/>
        <a:ln w="25400">
          <a:noFill/>
        </a:ln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400" b="1" i="0" baseline="0">
                <a:effectLst/>
              </a:rPr>
              <a:t>% de Ejecución Mensual 2018 - 2019 - 2020 </a:t>
            </a:r>
            <a:endParaRPr lang="es-CL" sz="1400">
              <a:effectLst/>
            </a:endParaRPr>
          </a:p>
        </c:rich>
      </c:tx>
      <c:overlay val="0"/>
      <c:spPr>
        <a:noFill/>
        <a:ln w="25400">
          <a:noFill/>
        </a:ln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'Partida 15'!$C$28</c:f>
              <c:strCache>
                <c:ptCount val="1"/>
                <c:pt idx="0">
                  <c:v>GASTOS 2018</c:v>
                </c:pt>
              </c:strCache>
            </c:strRef>
          </c:tx>
          <c:spPr>
            <a:solidFill>
              <a:srgbClr val="4F81BD"/>
            </a:solidFill>
            <a:ln w="25400">
              <a:noFill/>
            </a:ln>
          </c:spPr>
          <c:invertIfNegative val="0"/>
          <c:cat>
            <c:strRef>
              <c:f>'Partida 15'!$D$25:$O$25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15'!$D$28:$O$28</c:f>
              <c:numCache>
                <c:formatCode>0.0%</c:formatCode>
                <c:ptCount val="12"/>
                <c:pt idx="0">
                  <c:v>7.837183696429191E-2</c:v>
                </c:pt>
                <c:pt idx="1">
                  <c:v>7.6883845031952169E-2</c:v>
                </c:pt>
                <c:pt idx="2">
                  <c:v>9.7417739331395262E-2</c:v>
                </c:pt>
                <c:pt idx="3">
                  <c:v>7.8382485187010714E-2</c:v>
                </c:pt>
                <c:pt idx="4">
                  <c:v>8.7295112231233235E-2</c:v>
                </c:pt>
                <c:pt idx="5">
                  <c:v>8.1892884491471973E-2</c:v>
                </c:pt>
                <c:pt idx="6">
                  <c:v>7.880680280956856E-2</c:v>
                </c:pt>
                <c:pt idx="7">
                  <c:v>9.3913695538875921E-2</c:v>
                </c:pt>
                <c:pt idx="8">
                  <c:v>8.6807342943868979E-2</c:v>
                </c:pt>
                <c:pt idx="9">
                  <c:v>8.1093304812691072E-2</c:v>
                </c:pt>
                <c:pt idx="10">
                  <c:v>7.9995164285164164E-2</c:v>
                </c:pt>
                <c:pt idx="11">
                  <c:v>0.10379985026202497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40A-4676-8454-71697462FF43}"/>
            </c:ext>
          </c:extLst>
        </c:ser>
        <c:ser>
          <c:idx val="1"/>
          <c:order val="1"/>
          <c:tx>
            <c:strRef>
              <c:f>'Partida 15'!$C$27</c:f>
              <c:strCache>
                <c:ptCount val="1"/>
                <c:pt idx="0">
                  <c:v>GASTOS 2019</c:v>
                </c:pt>
              </c:strCache>
            </c:strRef>
          </c:tx>
          <c:spPr>
            <a:solidFill>
              <a:srgbClr val="C0504D"/>
            </a:solidFill>
            <a:ln w="25400">
              <a:noFill/>
            </a:ln>
          </c:spPr>
          <c:invertIfNegative val="0"/>
          <c:cat>
            <c:strRef>
              <c:f>'Partida 15'!$D$25:$O$25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15'!$D$27:$O$27</c:f>
              <c:numCache>
                <c:formatCode>0.0%</c:formatCode>
                <c:ptCount val="12"/>
                <c:pt idx="0">
                  <c:v>7.8423376923033875E-2</c:v>
                </c:pt>
                <c:pt idx="1">
                  <c:v>8.2650430080738579E-2</c:v>
                </c:pt>
                <c:pt idx="2">
                  <c:v>9.1285689290615105E-2</c:v>
                </c:pt>
                <c:pt idx="3">
                  <c:v>7.8521643894309837E-2</c:v>
                </c:pt>
                <c:pt idx="4">
                  <c:v>8.8293065638009427E-2</c:v>
                </c:pt>
                <c:pt idx="5">
                  <c:v>8.0370643042380605E-2</c:v>
                </c:pt>
                <c:pt idx="6">
                  <c:v>7.9066923465858988E-2</c:v>
                </c:pt>
                <c:pt idx="7">
                  <c:v>9.0644318280493741E-2</c:v>
                </c:pt>
                <c:pt idx="8">
                  <c:v>8.4702666686255534E-2</c:v>
                </c:pt>
                <c:pt idx="9">
                  <c:v>7.8809370234264667E-2</c:v>
                </c:pt>
                <c:pt idx="10">
                  <c:v>7.8818035976230161E-2</c:v>
                </c:pt>
                <c:pt idx="11">
                  <c:v>0.12375627577781001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40A-4676-8454-71697462FF43}"/>
            </c:ext>
          </c:extLst>
        </c:ser>
        <c:ser>
          <c:idx val="2"/>
          <c:order val="2"/>
          <c:tx>
            <c:strRef>
              <c:f>'Partida 15'!$C$26</c:f>
              <c:strCache>
                <c:ptCount val="1"/>
                <c:pt idx="0">
                  <c:v>GASTOS 2020</c:v>
                </c:pt>
              </c:strCache>
            </c:strRef>
          </c:tx>
          <c:spPr>
            <a:solidFill>
              <a:srgbClr val="9BBB59"/>
            </a:solidFill>
            <a:ln w="25400">
              <a:noFill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>
                  <a:defRPr/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'Partida 15'!$D$25:$O$25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15'!$D$26:$E$26</c:f>
              <c:numCache>
                <c:formatCode>0.0%</c:formatCode>
                <c:ptCount val="2"/>
                <c:pt idx="0">
                  <c:v>8.0071807007647516E-2</c:v>
                </c:pt>
                <c:pt idx="1">
                  <c:v>8.7001446749213271E-2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40A-4676-8454-71697462FF4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100"/>
        <c:axId val="203589504"/>
        <c:axId val="203591040"/>
      </c:barChart>
      <c:catAx>
        <c:axId val="20358950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203591040"/>
        <c:crosses val="autoZero"/>
        <c:auto val="1"/>
        <c:lblAlgn val="ctr"/>
        <c:lblOffset val="100"/>
        <c:noMultiLvlLbl val="0"/>
      </c:catAx>
      <c:valAx>
        <c:axId val="20359104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out"/>
        <c:minorTickMark val="none"/>
        <c:tickLblPos val="nextTo"/>
        <c:spPr>
          <a:ln w="9525">
            <a:noFill/>
          </a:ln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203589504"/>
        <c:crosses val="autoZero"/>
        <c:crossBetween val="between"/>
      </c:valAx>
      <c:spPr>
        <a:noFill/>
        <a:ln w="25400">
          <a:noFill/>
        </a:ln>
      </c:spPr>
    </c:plotArea>
    <c:legend>
      <c:legendPos val="r"/>
      <c:overlay val="0"/>
      <c:spPr>
        <a:noFill/>
        <a:ln w="25400">
          <a:noFill/>
        </a:ln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>
      <a:softEdge rad="0"/>
    </a:effectLst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400" b="1"/>
              <a:t>% de Ejecución</a:t>
            </a:r>
            <a:r>
              <a:rPr lang="es-CL" sz="1400" b="1" baseline="0"/>
              <a:t> Acumulada 2018 - 2019 - 2020 </a:t>
            </a:r>
            <a:endParaRPr lang="es-CL" sz="1400" b="1"/>
          </a:p>
        </c:rich>
      </c:tx>
      <c:overlay val="0"/>
      <c:spPr>
        <a:noFill/>
        <a:ln w="25400">
          <a:noFill/>
        </a:ln>
      </c:sp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'Partida 15'!$C$22</c:f>
              <c:strCache>
                <c:ptCount val="1"/>
                <c:pt idx="0">
                  <c:v>GASTOS 2018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val>
            <c:numRef>
              <c:f>'Partida 15'!$D$22:$O$22</c:f>
              <c:numCache>
                <c:formatCode>0.0%</c:formatCode>
                <c:ptCount val="12"/>
                <c:pt idx="0">
                  <c:v>7.837183696429191E-2</c:v>
                </c:pt>
                <c:pt idx="1">
                  <c:v>0.15496113292872177</c:v>
                </c:pt>
                <c:pt idx="2">
                  <c:v>0.25228677182283649</c:v>
                </c:pt>
                <c:pt idx="3">
                  <c:v>0.33050455886015273</c:v>
                </c:pt>
                <c:pt idx="4">
                  <c:v>0.41668684933770556</c:v>
                </c:pt>
                <c:pt idx="5">
                  <c:v>0.49854764345065222</c:v>
                </c:pt>
                <c:pt idx="6">
                  <c:v>0.57726923571416422</c:v>
                </c:pt>
                <c:pt idx="7">
                  <c:v>0.67071746402428911</c:v>
                </c:pt>
                <c:pt idx="8">
                  <c:v>0.75747938538166204</c:v>
                </c:pt>
                <c:pt idx="9">
                  <c:v>0.83813728154680045</c:v>
                </c:pt>
                <c:pt idx="10">
                  <c:v>0.91811378293724633</c:v>
                </c:pt>
                <c:pt idx="11">
                  <c:v>0.99539824344701122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DF0A-46BA-80DB-58B8E18EC760}"/>
            </c:ext>
          </c:extLst>
        </c:ser>
        <c:ser>
          <c:idx val="1"/>
          <c:order val="1"/>
          <c:tx>
            <c:strRef>
              <c:f>'Partida 15'!$C$21</c:f>
              <c:strCache>
                <c:ptCount val="1"/>
                <c:pt idx="0">
                  <c:v>GASTOS 2019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val>
            <c:numRef>
              <c:f>'Partida 15'!$D$21:$O$21</c:f>
              <c:numCache>
                <c:formatCode>0.0%</c:formatCode>
                <c:ptCount val="12"/>
                <c:pt idx="0">
                  <c:v>7.8423376923033875E-2</c:v>
                </c:pt>
                <c:pt idx="1">
                  <c:v>0.16078050897129081</c:v>
                </c:pt>
                <c:pt idx="2">
                  <c:v>0.25193486281034483</c:v>
                </c:pt>
                <c:pt idx="3">
                  <c:v>0.33044208331804903</c:v>
                </c:pt>
                <c:pt idx="4">
                  <c:v>0.41858713731120833</c:v>
                </c:pt>
                <c:pt idx="5">
                  <c:v>0.4984707902827844</c:v>
                </c:pt>
                <c:pt idx="6">
                  <c:v>0.56381297681070963</c:v>
                </c:pt>
                <c:pt idx="7">
                  <c:v>0.65377578414949189</c:v>
                </c:pt>
                <c:pt idx="8">
                  <c:v>0.73798561005411956</c:v>
                </c:pt>
                <c:pt idx="9">
                  <c:v>0.81679498028838426</c:v>
                </c:pt>
                <c:pt idx="10">
                  <c:v>0.89557673270365101</c:v>
                </c:pt>
                <c:pt idx="11">
                  <c:v>0.99116982920401264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DF0A-46BA-80DB-58B8E18EC760}"/>
            </c:ext>
          </c:extLst>
        </c:ser>
        <c:ser>
          <c:idx val="2"/>
          <c:order val="2"/>
          <c:tx>
            <c:strRef>
              <c:f>'Partida 15'!$C$20</c:f>
              <c:strCache>
                <c:ptCount val="1"/>
                <c:pt idx="0">
                  <c:v>GASTOS 2020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3"/>
              </a:solidFill>
              <a:ln w="9525">
                <a:solidFill>
                  <a:schemeClr val="accent3"/>
                </a:solidFill>
              </a:ln>
              <a:effectLst/>
            </c:spPr>
          </c:marker>
          <c:dLbls>
            <c:spPr>
              <a:noFill/>
              <a:ln w="25400">
                <a:noFill/>
              </a:ln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'Partida 15'!$D$20:$E$20</c:f>
              <c:numCache>
                <c:formatCode>0.0%</c:formatCode>
                <c:ptCount val="2"/>
                <c:pt idx="0">
                  <c:v>8.0071807007647516E-2</c:v>
                </c:pt>
                <c:pt idx="1">
                  <c:v>0.16695667431686415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DF0A-46BA-80DB-58B8E18EC76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94300160"/>
        <c:axId val="194310144"/>
      </c:lineChart>
      <c:catAx>
        <c:axId val="1943001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94310144"/>
        <c:crosses val="autoZero"/>
        <c:auto val="1"/>
        <c:lblAlgn val="ctr"/>
        <c:lblOffset val="100"/>
        <c:noMultiLvlLbl val="0"/>
      </c:catAx>
      <c:valAx>
        <c:axId val="19431014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ln w="9525">
            <a:noFill/>
          </a:ln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94300160"/>
        <c:crosses val="autoZero"/>
        <c:crossBetween val="between"/>
      </c:valAx>
      <c:spPr>
        <a:noFill/>
        <a:ln w="25400">
          <a:noFill/>
        </a:ln>
      </c:spPr>
    </c:plotArea>
    <c:legend>
      <c:legendPos val="r"/>
      <c:overlay val="0"/>
      <c:spPr>
        <a:noFill/>
        <a:ln w="25400">
          <a:noFill/>
        </a:ln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zero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DE7684-AF66-4E81-8EAA-5D79CA3506C9}" type="datetimeFigureOut">
              <a:rPr lang="es-CL" smtClean="0"/>
              <a:t>28-07-2020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EF5993-5356-4E85-89FB-69CAF2114DC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488571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BD0E218-0D5D-4B70-8E2F-575388586F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número de diapositiva 2">
            <a:extLst>
              <a:ext uri="{FF2B5EF4-FFF2-40B4-BE49-F238E27FC236}">
                <a16:creationId xmlns:a16="http://schemas.microsoft.com/office/drawing/2014/main" id="{150496B8-B04E-44D6-9FCF-235A4FB2634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C3838C02-90E4-4B8F-AF58-B4632E558E5E}"/>
              </a:ext>
            </a:extLst>
          </p:cNvPr>
          <p:cNvSpPr/>
          <p:nvPr userDrawn="1"/>
        </p:nvSpPr>
        <p:spPr>
          <a:xfrm>
            <a:off x="457200" y="6356350"/>
            <a:ext cx="5400600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</p:spTree>
    <p:extLst>
      <p:ext uri="{BB962C8B-B14F-4D97-AF65-F5344CB8AC3E}">
        <p14:creationId xmlns:p14="http://schemas.microsoft.com/office/powerpoint/2010/main" val="11161427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659995C-6C5E-4774-930D-FE8EA32FE7EF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28-07-2020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954920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9A67D08-3D11-4B0F-A15F-9F52EB68D63D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28-07-2020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8669330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B78813F-3287-4428-A15C-12A23CF4CFA4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28-07-2020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0309670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6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6CB32A8-ACCF-408E-AE69-3B995A8F0BFF}" type="datetime1">
              <a:rPr lang="es-CL" smtClean="0"/>
              <a:t>28-07-2020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3516543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6CB32A8-ACCF-408E-AE69-3B995A8F0BFF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28-07-2020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7704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0E02360-A21A-4CCD-BCB0-8531ABD610AB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28-07-2020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209708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BC7CA73-43A2-4A16-A5CB-3D4B44330E0D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28-07-2020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560206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EBAF36A-EDE5-4FA8-84EC-3AA788C97240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28-07-2020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85530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22D39C1-1D08-4F24-AE34-397A80400841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28-07-2020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618706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A55497-5A8F-46E9-977B-DA4B0E8E00C9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28-07-2020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839760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A9ED8E3-6EAB-4093-9165-930AB8B37E7F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28-07-2020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206035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0437570-0FE3-4267-B1AE-9E8F529BA4FA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28-07-2020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459338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708C7A60-81BC-40FA-8F4A-BA8BB4E7CF49}"/>
              </a:ext>
            </a:extLst>
          </p:cNvPr>
          <p:cNvPicPr>
            <a:picLocks/>
          </p:cNvPicPr>
          <p:nvPr userDrawn="1"/>
        </p:nvPicPr>
        <p:blipFill>
          <a:blip r:embed="rId15"/>
          <a:stretch>
            <a:fillRect/>
          </a:stretch>
        </p:blipFill>
        <p:spPr>
          <a:xfrm>
            <a:off x="504000" y="136800"/>
            <a:ext cx="1951200" cy="57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75240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60" r:id="rId13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55576" y="1772816"/>
            <a:ext cx="738944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solidFill>
                  <a:prstClr val="black"/>
                </a:solidFill>
              </a:rPr>
              <a:t>EJECUCIÓN ACUMULADA DE GASTOS PRESUPUESTARIOS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AL MES DE FEBRERO DE 2020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PARTIDA 15: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latin typeface="+mn-lt"/>
              </a:rPr>
              <a:t>MINISTERIO DEL TRABAJO Y PREVISIÓN SOCIAL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4742638" y="5661248"/>
            <a:ext cx="34023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Valparaíso, Marzo 2020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112060" y="0"/>
            <a:ext cx="288894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704486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39552" y="764704"/>
            <a:ext cx="807409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FEBRERO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15. CAPÍTULO 03. PROGRAMA 01: SUBSECRETARÍA DE PREVISIÓN SOCIAL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9552" y="1426618"/>
            <a:ext cx="6129212" cy="29967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F48E7C0D-9DF7-475E-9C25-FEB389D98B3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92134831"/>
              </p:ext>
            </p:extLst>
          </p:nvPr>
        </p:nvGraphicFramePr>
        <p:xfrm>
          <a:off x="539552" y="1784747"/>
          <a:ext cx="8074096" cy="3288506"/>
        </p:xfrm>
        <a:graphic>
          <a:graphicData uri="http://schemas.openxmlformats.org/drawingml/2006/table">
            <a:tbl>
              <a:tblPr/>
              <a:tblGrid>
                <a:gridCol w="724405">
                  <a:extLst>
                    <a:ext uri="{9D8B030D-6E8A-4147-A177-3AD203B41FA5}">
                      <a16:colId xmlns:a16="http://schemas.microsoft.com/office/drawing/2014/main" val="93089610"/>
                    </a:ext>
                  </a:extLst>
                </a:gridCol>
                <a:gridCol w="271652">
                  <a:extLst>
                    <a:ext uri="{9D8B030D-6E8A-4147-A177-3AD203B41FA5}">
                      <a16:colId xmlns:a16="http://schemas.microsoft.com/office/drawing/2014/main" val="764869739"/>
                    </a:ext>
                  </a:extLst>
                </a:gridCol>
                <a:gridCol w="280706">
                  <a:extLst>
                    <a:ext uri="{9D8B030D-6E8A-4147-A177-3AD203B41FA5}">
                      <a16:colId xmlns:a16="http://schemas.microsoft.com/office/drawing/2014/main" val="2297208170"/>
                    </a:ext>
                  </a:extLst>
                </a:gridCol>
                <a:gridCol w="2450903">
                  <a:extLst>
                    <a:ext uri="{9D8B030D-6E8A-4147-A177-3AD203B41FA5}">
                      <a16:colId xmlns:a16="http://schemas.microsoft.com/office/drawing/2014/main" val="3760719297"/>
                    </a:ext>
                  </a:extLst>
                </a:gridCol>
                <a:gridCol w="724405">
                  <a:extLst>
                    <a:ext uri="{9D8B030D-6E8A-4147-A177-3AD203B41FA5}">
                      <a16:colId xmlns:a16="http://schemas.microsoft.com/office/drawing/2014/main" val="829038065"/>
                    </a:ext>
                  </a:extLst>
                </a:gridCol>
                <a:gridCol w="724405">
                  <a:extLst>
                    <a:ext uri="{9D8B030D-6E8A-4147-A177-3AD203B41FA5}">
                      <a16:colId xmlns:a16="http://schemas.microsoft.com/office/drawing/2014/main" val="879916934"/>
                    </a:ext>
                  </a:extLst>
                </a:gridCol>
                <a:gridCol w="724405">
                  <a:extLst>
                    <a:ext uri="{9D8B030D-6E8A-4147-A177-3AD203B41FA5}">
                      <a16:colId xmlns:a16="http://schemas.microsoft.com/office/drawing/2014/main" val="2039911529"/>
                    </a:ext>
                  </a:extLst>
                </a:gridCol>
                <a:gridCol w="724405">
                  <a:extLst>
                    <a:ext uri="{9D8B030D-6E8A-4147-A177-3AD203B41FA5}">
                      <a16:colId xmlns:a16="http://schemas.microsoft.com/office/drawing/2014/main" val="2648030238"/>
                    </a:ext>
                  </a:extLst>
                </a:gridCol>
                <a:gridCol w="724405">
                  <a:extLst>
                    <a:ext uri="{9D8B030D-6E8A-4147-A177-3AD203B41FA5}">
                      <a16:colId xmlns:a16="http://schemas.microsoft.com/office/drawing/2014/main" val="1773952033"/>
                    </a:ext>
                  </a:extLst>
                </a:gridCol>
                <a:gridCol w="724405">
                  <a:extLst>
                    <a:ext uri="{9D8B030D-6E8A-4147-A177-3AD203B41FA5}">
                      <a16:colId xmlns:a16="http://schemas.microsoft.com/office/drawing/2014/main" val="3321400203"/>
                    </a:ext>
                  </a:extLst>
                </a:gridCol>
              </a:tblGrid>
              <a:tr h="148633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344" marR="9344" marT="93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344" marR="9344" marT="93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77557767"/>
                  </a:ext>
                </a:extLst>
              </a:tr>
              <a:tr h="455189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3012248"/>
                  </a:ext>
                </a:extLst>
              </a:tr>
              <a:tr h="1579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7.074.048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7.074.048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583.880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8,3%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8,3%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5717907"/>
                  </a:ext>
                </a:extLst>
              </a:tr>
              <a:tr h="1486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3.329.235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3.329.235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473.171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14,2%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14,2%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0013894"/>
                  </a:ext>
                </a:extLst>
              </a:tr>
              <a:tr h="1486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1.733.635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1.733.635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77.522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4,5%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4,5%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9736458"/>
                  </a:ext>
                </a:extLst>
              </a:tr>
              <a:tr h="1486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1.841.868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1.841.868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9388652"/>
                  </a:ext>
                </a:extLst>
              </a:tr>
              <a:tr h="1486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1.570.876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1.570.876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8874938"/>
                  </a:ext>
                </a:extLst>
              </a:tr>
              <a:tr h="1486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para la Educación Previsional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1.570.876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1.570.876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6920879"/>
                  </a:ext>
                </a:extLst>
              </a:tr>
              <a:tr h="1486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251.277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251.277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09506533"/>
                  </a:ext>
                </a:extLst>
              </a:tr>
              <a:tr h="1486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para la Educación Previsional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251.277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251.277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5752661"/>
                  </a:ext>
                </a:extLst>
              </a:tr>
              <a:tr h="1486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19.715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19.715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655778"/>
                  </a:ext>
                </a:extLst>
              </a:tr>
              <a:tr h="1486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19.715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19.715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37490077"/>
                  </a:ext>
                </a:extLst>
              </a:tr>
              <a:tr h="1486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167.810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167.810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7.053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4,2%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4,2%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6436799"/>
                  </a:ext>
                </a:extLst>
              </a:tr>
              <a:tr h="1486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1.436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1.436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8,9%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8,9%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1531924"/>
                  </a:ext>
                </a:extLst>
              </a:tr>
              <a:tr h="1486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58.681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58.681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0170845"/>
                  </a:ext>
                </a:extLst>
              </a:tr>
              <a:tr h="1486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21.997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21.997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6.925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31,5%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31,5%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450096"/>
                  </a:ext>
                </a:extLst>
              </a:tr>
              <a:tr h="1486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85.696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85.696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02935"/>
                  </a:ext>
                </a:extLst>
              </a:tr>
              <a:tr h="1486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26.134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5226,8%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5226,8%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7687879"/>
                  </a:ext>
                </a:extLst>
              </a:tr>
              <a:tr h="1486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26.134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5226,8%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5226,8%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1319032"/>
                  </a:ext>
                </a:extLst>
              </a:tr>
              <a:tr h="1486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663428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771139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46001" y="701954"/>
            <a:ext cx="80519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FEBRERO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15. CAPÍTULO 04. PROGRAMA 01: DIRECCIÓN DE CRÉDITO PRENDARIO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0802" y="1364865"/>
            <a:ext cx="8073646" cy="27068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17CE0CDF-7058-4858-B865-731EDFE675A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66219849"/>
              </p:ext>
            </p:extLst>
          </p:nvPr>
        </p:nvGraphicFramePr>
        <p:xfrm>
          <a:off x="546001" y="1707363"/>
          <a:ext cx="8076791" cy="3660657"/>
        </p:xfrm>
        <a:graphic>
          <a:graphicData uri="http://schemas.openxmlformats.org/drawingml/2006/table">
            <a:tbl>
              <a:tblPr/>
              <a:tblGrid>
                <a:gridCol w="736486">
                  <a:extLst>
                    <a:ext uri="{9D8B030D-6E8A-4147-A177-3AD203B41FA5}">
                      <a16:colId xmlns:a16="http://schemas.microsoft.com/office/drawing/2014/main" val="3838268247"/>
                    </a:ext>
                  </a:extLst>
                </a:gridCol>
                <a:gridCol w="257770">
                  <a:extLst>
                    <a:ext uri="{9D8B030D-6E8A-4147-A177-3AD203B41FA5}">
                      <a16:colId xmlns:a16="http://schemas.microsoft.com/office/drawing/2014/main" val="3497061705"/>
                    </a:ext>
                  </a:extLst>
                </a:gridCol>
                <a:gridCol w="257770">
                  <a:extLst>
                    <a:ext uri="{9D8B030D-6E8A-4147-A177-3AD203B41FA5}">
                      <a16:colId xmlns:a16="http://schemas.microsoft.com/office/drawing/2014/main" val="800030673"/>
                    </a:ext>
                  </a:extLst>
                </a:gridCol>
                <a:gridCol w="2270829">
                  <a:extLst>
                    <a:ext uri="{9D8B030D-6E8A-4147-A177-3AD203B41FA5}">
                      <a16:colId xmlns:a16="http://schemas.microsoft.com/office/drawing/2014/main" val="4132218351"/>
                    </a:ext>
                  </a:extLst>
                </a:gridCol>
                <a:gridCol w="773310">
                  <a:extLst>
                    <a:ext uri="{9D8B030D-6E8A-4147-A177-3AD203B41FA5}">
                      <a16:colId xmlns:a16="http://schemas.microsoft.com/office/drawing/2014/main" val="3826906686"/>
                    </a:ext>
                  </a:extLst>
                </a:gridCol>
                <a:gridCol w="773310">
                  <a:extLst>
                    <a:ext uri="{9D8B030D-6E8A-4147-A177-3AD203B41FA5}">
                      <a16:colId xmlns:a16="http://schemas.microsoft.com/office/drawing/2014/main" val="2780611237"/>
                    </a:ext>
                  </a:extLst>
                </a:gridCol>
                <a:gridCol w="773310">
                  <a:extLst>
                    <a:ext uri="{9D8B030D-6E8A-4147-A177-3AD203B41FA5}">
                      <a16:colId xmlns:a16="http://schemas.microsoft.com/office/drawing/2014/main" val="2762119734"/>
                    </a:ext>
                  </a:extLst>
                </a:gridCol>
                <a:gridCol w="748760">
                  <a:extLst>
                    <a:ext uri="{9D8B030D-6E8A-4147-A177-3AD203B41FA5}">
                      <a16:colId xmlns:a16="http://schemas.microsoft.com/office/drawing/2014/main" val="4133722206"/>
                    </a:ext>
                  </a:extLst>
                </a:gridCol>
                <a:gridCol w="748760">
                  <a:extLst>
                    <a:ext uri="{9D8B030D-6E8A-4147-A177-3AD203B41FA5}">
                      <a16:colId xmlns:a16="http://schemas.microsoft.com/office/drawing/2014/main" val="3176702545"/>
                    </a:ext>
                  </a:extLst>
                </a:gridCol>
                <a:gridCol w="736486">
                  <a:extLst>
                    <a:ext uri="{9D8B030D-6E8A-4147-A177-3AD203B41FA5}">
                      <a16:colId xmlns:a16="http://schemas.microsoft.com/office/drawing/2014/main" val="1503388963"/>
                    </a:ext>
                  </a:extLst>
                </a:gridCol>
              </a:tblGrid>
              <a:tr h="151737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5043203"/>
                  </a:ext>
                </a:extLst>
              </a:tr>
              <a:tr h="464696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1977383"/>
                  </a:ext>
                </a:extLst>
              </a:tr>
              <a:tr h="1612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54.312.432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54.312.432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7.277.706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6420132"/>
                  </a:ext>
                </a:extLst>
              </a:tr>
              <a:tr h="1517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8.029.620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8.029.620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1.029.684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700898"/>
                  </a:ext>
                </a:extLst>
              </a:tr>
              <a:tr h="1517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4.104.963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4.104.963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350.369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3749980"/>
                  </a:ext>
                </a:extLst>
              </a:tr>
              <a:tr h="1517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3881882"/>
                  </a:ext>
                </a:extLst>
              </a:tr>
              <a:tr h="1517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617147"/>
                  </a:ext>
                </a:extLst>
              </a:tr>
              <a:tr h="1517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866751"/>
                  </a:ext>
                </a:extLst>
              </a:tr>
              <a:tr h="1517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167.188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167.188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25.453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9903357"/>
                  </a:ext>
                </a:extLst>
              </a:tr>
              <a:tr h="1517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167.188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167.188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25.453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869412"/>
                  </a:ext>
                </a:extLst>
              </a:tr>
              <a:tr h="1517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895.021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895.021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18.571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9962254"/>
                  </a:ext>
                </a:extLst>
              </a:tr>
              <a:tr h="1517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10.260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10.260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2225845"/>
                  </a:ext>
                </a:extLst>
              </a:tr>
              <a:tr h="1517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629.210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629.210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18.272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9878292"/>
                  </a:ext>
                </a:extLst>
              </a:tr>
              <a:tr h="1517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145.943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145.943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2622858"/>
                  </a:ext>
                </a:extLst>
              </a:tr>
              <a:tr h="1517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109.608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109.608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432338"/>
                  </a:ext>
                </a:extLst>
              </a:tr>
              <a:tr h="1517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979.942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979.942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4208111"/>
                  </a:ext>
                </a:extLst>
              </a:tr>
              <a:tr h="1517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Títulos y Valores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979.942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979.942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4756558"/>
                  </a:ext>
                </a:extLst>
              </a:tr>
              <a:tr h="1517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39.989.515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39.989.515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5.853.629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2680774"/>
                  </a:ext>
                </a:extLst>
              </a:tr>
              <a:tr h="1517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Pignoraticios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39.989.515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39.989.515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5.853.629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6449269"/>
                  </a:ext>
                </a:extLst>
              </a:tr>
              <a:tr h="1517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3103677"/>
                  </a:ext>
                </a:extLst>
              </a:tr>
              <a:tr h="1517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7583291"/>
                  </a:ext>
                </a:extLst>
              </a:tr>
              <a:tr h="1517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142.583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142.583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403165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418125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05299" y="715041"/>
            <a:ext cx="7996323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FEBRERO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15. CAPÍTULO 05. PROGRAMA 01: SERVICIO NACIONAL DE CAPACITACIÓN Y EMPLEO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12</a:t>
            </a:fld>
            <a:endParaRPr lang="es-CL"/>
          </a:p>
        </p:txBody>
      </p:sp>
      <p:sp>
        <p:nvSpPr>
          <p:cNvPr id="11" name="1 Título">
            <a:extLst>
              <a:ext uri="{FF2B5EF4-FFF2-40B4-BE49-F238E27FC236}">
                <a16:creationId xmlns:a16="http://schemas.microsoft.com/office/drawing/2014/main" id="{A18772DC-1E36-4569-8538-D4F5C000A000}"/>
              </a:ext>
            </a:extLst>
          </p:cNvPr>
          <p:cNvSpPr txBox="1">
            <a:spLocks/>
          </p:cNvSpPr>
          <p:nvPr/>
        </p:nvSpPr>
        <p:spPr>
          <a:xfrm>
            <a:off x="536115" y="1562864"/>
            <a:ext cx="7996323" cy="32647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                                                                                                                                                              1 de 2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EFF5E42A-5E2E-4698-A527-014CF0D86B2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3098974"/>
              </p:ext>
            </p:extLst>
          </p:nvPr>
        </p:nvGraphicFramePr>
        <p:xfrm>
          <a:off x="505298" y="1889336"/>
          <a:ext cx="7996323" cy="4096369"/>
        </p:xfrm>
        <a:graphic>
          <a:graphicData uri="http://schemas.openxmlformats.org/drawingml/2006/table">
            <a:tbl>
              <a:tblPr/>
              <a:tblGrid>
                <a:gridCol w="668449">
                  <a:extLst>
                    <a:ext uri="{9D8B030D-6E8A-4147-A177-3AD203B41FA5}">
                      <a16:colId xmlns:a16="http://schemas.microsoft.com/office/drawing/2014/main" val="1929661208"/>
                    </a:ext>
                  </a:extLst>
                </a:gridCol>
                <a:gridCol w="250668">
                  <a:extLst>
                    <a:ext uri="{9D8B030D-6E8A-4147-A177-3AD203B41FA5}">
                      <a16:colId xmlns:a16="http://schemas.microsoft.com/office/drawing/2014/main" val="2980729204"/>
                    </a:ext>
                  </a:extLst>
                </a:gridCol>
                <a:gridCol w="259024">
                  <a:extLst>
                    <a:ext uri="{9D8B030D-6E8A-4147-A177-3AD203B41FA5}">
                      <a16:colId xmlns:a16="http://schemas.microsoft.com/office/drawing/2014/main" val="1461922241"/>
                    </a:ext>
                  </a:extLst>
                </a:gridCol>
                <a:gridCol w="2662656">
                  <a:extLst>
                    <a:ext uri="{9D8B030D-6E8A-4147-A177-3AD203B41FA5}">
                      <a16:colId xmlns:a16="http://schemas.microsoft.com/office/drawing/2014/main" val="2774264759"/>
                    </a:ext>
                  </a:extLst>
                </a:gridCol>
                <a:gridCol w="668449">
                  <a:extLst>
                    <a:ext uri="{9D8B030D-6E8A-4147-A177-3AD203B41FA5}">
                      <a16:colId xmlns:a16="http://schemas.microsoft.com/office/drawing/2014/main" val="1598927098"/>
                    </a:ext>
                  </a:extLst>
                </a:gridCol>
                <a:gridCol w="646168">
                  <a:extLst>
                    <a:ext uri="{9D8B030D-6E8A-4147-A177-3AD203B41FA5}">
                      <a16:colId xmlns:a16="http://schemas.microsoft.com/office/drawing/2014/main" val="2140748730"/>
                    </a:ext>
                  </a:extLst>
                </a:gridCol>
                <a:gridCol w="746435">
                  <a:extLst>
                    <a:ext uri="{9D8B030D-6E8A-4147-A177-3AD203B41FA5}">
                      <a16:colId xmlns:a16="http://schemas.microsoft.com/office/drawing/2014/main" val="3706877272"/>
                    </a:ext>
                  </a:extLst>
                </a:gridCol>
                <a:gridCol w="746435">
                  <a:extLst>
                    <a:ext uri="{9D8B030D-6E8A-4147-A177-3AD203B41FA5}">
                      <a16:colId xmlns:a16="http://schemas.microsoft.com/office/drawing/2014/main" val="1698922199"/>
                    </a:ext>
                  </a:extLst>
                </a:gridCol>
                <a:gridCol w="679590">
                  <a:extLst>
                    <a:ext uri="{9D8B030D-6E8A-4147-A177-3AD203B41FA5}">
                      <a16:colId xmlns:a16="http://schemas.microsoft.com/office/drawing/2014/main" val="125050531"/>
                    </a:ext>
                  </a:extLst>
                </a:gridCol>
                <a:gridCol w="668449">
                  <a:extLst>
                    <a:ext uri="{9D8B030D-6E8A-4147-A177-3AD203B41FA5}">
                      <a16:colId xmlns:a16="http://schemas.microsoft.com/office/drawing/2014/main" val="381228893"/>
                    </a:ext>
                  </a:extLst>
                </a:gridCol>
              </a:tblGrid>
              <a:tr h="141254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8828" marR="8828" marT="8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828" marR="8828" marT="8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79061559"/>
                  </a:ext>
                </a:extLst>
              </a:tr>
              <a:tr h="423763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1360161"/>
                  </a:ext>
                </a:extLst>
              </a:tr>
              <a:tr h="1412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230.813.110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230.813.110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19.356.218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8,4%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8,4%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6048344"/>
                  </a:ext>
                </a:extLst>
              </a:tr>
              <a:tr h="1412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17.693.953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17.693.953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2.518.870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14,2%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14,2%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3531290"/>
                  </a:ext>
                </a:extLst>
              </a:tr>
              <a:tr h="1412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9.759.659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9.759.659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604.057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6,2%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6,2%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6654795"/>
                  </a:ext>
                </a:extLst>
              </a:tr>
              <a:tr h="1412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200.540.910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200.540.910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14.902.999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7,4%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7,4%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4227791"/>
                  </a:ext>
                </a:extLst>
              </a:tr>
              <a:tr h="1412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196.756.700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196.756.700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12.046.752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6,1%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6,1%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044318"/>
                  </a:ext>
                </a:extLst>
              </a:tr>
              <a:tr h="1412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Becas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1.071.294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1.071.294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329.968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30,8%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30,8%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6147496"/>
                  </a:ext>
                </a:extLst>
              </a:tr>
              <a:tr h="2825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Bono de Capacitación para Micro y Pequeños Empresarios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5.425.766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5.425.766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377.473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7,0%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7,0%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612915"/>
                  </a:ext>
                </a:extLst>
              </a:tr>
              <a:tr h="1412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Más Capaz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1.219.971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1.219.971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106.359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8,7%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8,7%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2933203"/>
                  </a:ext>
                </a:extLst>
              </a:tr>
              <a:tr h="1412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Capacitación en Oficios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34.034.010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34.034.010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1.690.818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5,0%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5,0%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4886227"/>
                  </a:ext>
                </a:extLst>
              </a:tr>
              <a:tr h="1412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Formación en el Puesto de Trabajo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2.637.999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2.637.999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283.201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10,7%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10,7%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6174508"/>
                  </a:ext>
                </a:extLst>
              </a:tr>
              <a:tr h="1412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266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Intermediación Laboral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7.815.764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7.815.764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2.924.747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37,4%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37,4%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7294412"/>
                  </a:ext>
                </a:extLst>
              </a:tr>
              <a:tr h="1412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270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Certificación de Competencias Laborales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1.418.095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1.418.095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178.475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12,6%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12,6%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3361615"/>
                  </a:ext>
                </a:extLst>
              </a:tr>
              <a:tr h="1412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442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Seguros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189.549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189.549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8523065"/>
                  </a:ext>
                </a:extLst>
              </a:tr>
              <a:tr h="1412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453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al Empleo, Ley N° 20.338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61.418.664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61.418.664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2.824.912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4,6%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4,6%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3028470"/>
                  </a:ext>
                </a:extLst>
              </a:tr>
              <a:tr h="1412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454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Empleo a la Mujer, Ley N° 20.595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78.731.000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78.731.000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3.306.521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4,2%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4,2%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8225864"/>
                  </a:ext>
                </a:extLst>
              </a:tr>
              <a:tr h="1412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477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Reconversión Laboral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2.794.588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2.794.588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24.278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0,9%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0,9%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635203"/>
                  </a:ext>
                </a:extLst>
              </a:tr>
              <a:tr h="1412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3.773.150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3.773.150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2.847.887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75,5%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75,5%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4453247"/>
                  </a:ext>
                </a:extLst>
              </a:tr>
              <a:tr h="1412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257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Becas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3.311.450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3.311.450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2.386.187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72,1%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72,1%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7666992"/>
                  </a:ext>
                </a:extLst>
              </a:tr>
              <a:tr h="2825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258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Comisión del Sistema Nacional de Certificación de Competencias Laborales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461.700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461.700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461.700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0939536"/>
                  </a:ext>
                </a:extLst>
              </a:tr>
              <a:tr h="1412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11.060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11.060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8.360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75,6%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75,6%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8301760"/>
                  </a:ext>
                </a:extLst>
              </a:tr>
              <a:tr h="1412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Organismos Internacionales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11.060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11.060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8.360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75,6%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75,6%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79000906"/>
                  </a:ext>
                </a:extLst>
              </a:tr>
              <a:tr h="1412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391619"/>
                  </a:ext>
                </a:extLst>
              </a:tr>
              <a:tr h="1412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280508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481773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29368" y="838689"/>
            <a:ext cx="8057944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FEBRERO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15. CAPÍTULO 05. PROGRAMA 01: SERVICIO NACIONAL DE CPACITACIÓN Y EMPLEO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13</a:t>
            </a:fld>
            <a:endParaRPr lang="es-CL"/>
          </a:p>
        </p:txBody>
      </p:sp>
      <p:sp>
        <p:nvSpPr>
          <p:cNvPr id="11" name="1 Título">
            <a:extLst>
              <a:ext uri="{FF2B5EF4-FFF2-40B4-BE49-F238E27FC236}">
                <a16:creationId xmlns:a16="http://schemas.microsoft.com/office/drawing/2014/main" id="{E7CB1C63-A6E0-4973-9D25-EE4590044139}"/>
              </a:ext>
            </a:extLst>
          </p:cNvPr>
          <p:cNvSpPr txBox="1">
            <a:spLocks/>
          </p:cNvSpPr>
          <p:nvPr/>
        </p:nvSpPr>
        <p:spPr>
          <a:xfrm>
            <a:off x="529368" y="1534262"/>
            <a:ext cx="8057944" cy="31056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                                                                                                                                                        2 de 2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EC41B1FD-6BCA-46F0-99AB-4B97787D5D5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3618502"/>
              </p:ext>
            </p:extLst>
          </p:nvPr>
        </p:nvGraphicFramePr>
        <p:xfrm>
          <a:off x="529368" y="1949304"/>
          <a:ext cx="8057943" cy="1977557"/>
        </p:xfrm>
        <a:graphic>
          <a:graphicData uri="http://schemas.openxmlformats.org/drawingml/2006/table">
            <a:tbl>
              <a:tblPr/>
              <a:tblGrid>
                <a:gridCol w="673600">
                  <a:extLst>
                    <a:ext uri="{9D8B030D-6E8A-4147-A177-3AD203B41FA5}">
                      <a16:colId xmlns:a16="http://schemas.microsoft.com/office/drawing/2014/main" val="2803499797"/>
                    </a:ext>
                  </a:extLst>
                </a:gridCol>
                <a:gridCol w="252600">
                  <a:extLst>
                    <a:ext uri="{9D8B030D-6E8A-4147-A177-3AD203B41FA5}">
                      <a16:colId xmlns:a16="http://schemas.microsoft.com/office/drawing/2014/main" val="327940235"/>
                    </a:ext>
                  </a:extLst>
                </a:gridCol>
                <a:gridCol w="261020">
                  <a:extLst>
                    <a:ext uri="{9D8B030D-6E8A-4147-A177-3AD203B41FA5}">
                      <a16:colId xmlns:a16="http://schemas.microsoft.com/office/drawing/2014/main" val="1534006070"/>
                    </a:ext>
                  </a:extLst>
                </a:gridCol>
                <a:gridCol w="2683175">
                  <a:extLst>
                    <a:ext uri="{9D8B030D-6E8A-4147-A177-3AD203B41FA5}">
                      <a16:colId xmlns:a16="http://schemas.microsoft.com/office/drawing/2014/main" val="3726478958"/>
                    </a:ext>
                  </a:extLst>
                </a:gridCol>
                <a:gridCol w="673600">
                  <a:extLst>
                    <a:ext uri="{9D8B030D-6E8A-4147-A177-3AD203B41FA5}">
                      <a16:colId xmlns:a16="http://schemas.microsoft.com/office/drawing/2014/main" val="1728058603"/>
                    </a:ext>
                  </a:extLst>
                </a:gridCol>
                <a:gridCol w="651147">
                  <a:extLst>
                    <a:ext uri="{9D8B030D-6E8A-4147-A177-3AD203B41FA5}">
                      <a16:colId xmlns:a16="http://schemas.microsoft.com/office/drawing/2014/main" val="3493192434"/>
                    </a:ext>
                  </a:extLst>
                </a:gridCol>
                <a:gridCol w="752187">
                  <a:extLst>
                    <a:ext uri="{9D8B030D-6E8A-4147-A177-3AD203B41FA5}">
                      <a16:colId xmlns:a16="http://schemas.microsoft.com/office/drawing/2014/main" val="1248792175"/>
                    </a:ext>
                  </a:extLst>
                </a:gridCol>
                <a:gridCol w="752187">
                  <a:extLst>
                    <a:ext uri="{9D8B030D-6E8A-4147-A177-3AD203B41FA5}">
                      <a16:colId xmlns:a16="http://schemas.microsoft.com/office/drawing/2014/main" val="1910190384"/>
                    </a:ext>
                  </a:extLst>
                </a:gridCol>
                <a:gridCol w="684827">
                  <a:extLst>
                    <a:ext uri="{9D8B030D-6E8A-4147-A177-3AD203B41FA5}">
                      <a16:colId xmlns:a16="http://schemas.microsoft.com/office/drawing/2014/main" val="1905176557"/>
                    </a:ext>
                  </a:extLst>
                </a:gridCol>
                <a:gridCol w="673600">
                  <a:extLst>
                    <a:ext uri="{9D8B030D-6E8A-4147-A177-3AD203B41FA5}">
                      <a16:colId xmlns:a16="http://schemas.microsoft.com/office/drawing/2014/main" val="3803305886"/>
                    </a:ext>
                  </a:extLst>
                </a:gridCol>
              </a:tblGrid>
              <a:tr h="141254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8828" marR="8828" marT="8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828" marR="8828" marT="8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95498754"/>
                  </a:ext>
                </a:extLst>
              </a:tr>
              <a:tr h="282509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7502892"/>
                  </a:ext>
                </a:extLst>
              </a:tr>
              <a:tr h="1412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1.346.821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1.346.821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34.413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2,6%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2,6%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0248288"/>
                  </a:ext>
                </a:extLst>
              </a:tr>
              <a:tr h="1412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54.296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54.296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6982619"/>
                  </a:ext>
                </a:extLst>
              </a:tr>
              <a:tr h="1412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71.317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71.317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1.962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2,8%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2,8%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5762369"/>
                  </a:ext>
                </a:extLst>
              </a:tr>
              <a:tr h="1412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212.792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212.792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91073701"/>
                  </a:ext>
                </a:extLst>
              </a:tr>
              <a:tr h="1412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155.138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155.138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16.034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10,3%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10,3%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1688258"/>
                  </a:ext>
                </a:extLst>
              </a:tr>
              <a:tr h="1412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853.278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853.278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16.417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1,9%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1,9%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11475896"/>
                  </a:ext>
                </a:extLst>
              </a:tr>
              <a:tr h="1412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1.461.767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1.461.767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1.295.879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88,7%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88,7%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14411680"/>
                  </a:ext>
                </a:extLst>
              </a:tr>
              <a:tr h="1412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Externa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1.392.857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1.392.857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169822"/>
                  </a:ext>
                </a:extLst>
              </a:tr>
              <a:tr h="1412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Externa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66.910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66.910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9016579"/>
                  </a:ext>
                </a:extLst>
              </a:tr>
              <a:tr h="1412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2.000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2.000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1.295.879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64794,0%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64794,0%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7954265"/>
                  </a:ext>
                </a:extLst>
              </a:tr>
              <a:tr h="1412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894708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1762806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41338" y="719550"/>
            <a:ext cx="805793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FEBRERO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15. CAPÍTULO 06. PROGRAMA 01: SUPERINTENDENCIA DE SEGURIDAD SOCIAL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41335" y="1389484"/>
            <a:ext cx="8057941" cy="36485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A9187EA3-F385-42F4-92F9-6F50715B7F2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4098227"/>
              </p:ext>
            </p:extLst>
          </p:nvPr>
        </p:nvGraphicFramePr>
        <p:xfrm>
          <a:off x="541335" y="1754337"/>
          <a:ext cx="8040800" cy="2867025"/>
        </p:xfrm>
        <a:graphic>
          <a:graphicData uri="http://schemas.openxmlformats.org/drawingml/2006/table">
            <a:tbl>
              <a:tblPr/>
              <a:tblGrid>
                <a:gridCol w="729324">
                  <a:extLst>
                    <a:ext uri="{9D8B030D-6E8A-4147-A177-3AD203B41FA5}">
                      <a16:colId xmlns:a16="http://schemas.microsoft.com/office/drawing/2014/main" val="1498166404"/>
                    </a:ext>
                  </a:extLst>
                </a:gridCol>
                <a:gridCol w="264380">
                  <a:extLst>
                    <a:ext uri="{9D8B030D-6E8A-4147-A177-3AD203B41FA5}">
                      <a16:colId xmlns:a16="http://schemas.microsoft.com/office/drawing/2014/main" val="1313219493"/>
                    </a:ext>
                  </a:extLst>
                </a:gridCol>
                <a:gridCol w="264380">
                  <a:extLst>
                    <a:ext uri="{9D8B030D-6E8A-4147-A177-3AD203B41FA5}">
                      <a16:colId xmlns:a16="http://schemas.microsoft.com/office/drawing/2014/main" val="877840608"/>
                    </a:ext>
                  </a:extLst>
                </a:gridCol>
                <a:gridCol w="2297372">
                  <a:extLst>
                    <a:ext uri="{9D8B030D-6E8A-4147-A177-3AD203B41FA5}">
                      <a16:colId xmlns:a16="http://schemas.microsoft.com/office/drawing/2014/main" val="3910740504"/>
                    </a:ext>
                  </a:extLst>
                </a:gridCol>
                <a:gridCol w="765790">
                  <a:extLst>
                    <a:ext uri="{9D8B030D-6E8A-4147-A177-3AD203B41FA5}">
                      <a16:colId xmlns:a16="http://schemas.microsoft.com/office/drawing/2014/main" val="638611970"/>
                    </a:ext>
                  </a:extLst>
                </a:gridCol>
                <a:gridCol w="765790">
                  <a:extLst>
                    <a:ext uri="{9D8B030D-6E8A-4147-A177-3AD203B41FA5}">
                      <a16:colId xmlns:a16="http://schemas.microsoft.com/office/drawing/2014/main" val="957384245"/>
                    </a:ext>
                  </a:extLst>
                </a:gridCol>
                <a:gridCol w="741480">
                  <a:extLst>
                    <a:ext uri="{9D8B030D-6E8A-4147-A177-3AD203B41FA5}">
                      <a16:colId xmlns:a16="http://schemas.microsoft.com/office/drawing/2014/main" val="3829031426"/>
                    </a:ext>
                  </a:extLst>
                </a:gridCol>
                <a:gridCol w="741480">
                  <a:extLst>
                    <a:ext uri="{9D8B030D-6E8A-4147-A177-3AD203B41FA5}">
                      <a16:colId xmlns:a16="http://schemas.microsoft.com/office/drawing/2014/main" val="1465302475"/>
                    </a:ext>
                  </a:extLst>
                </a:gridCol>
                <a:gridCol w="741480">
                  <a:extLst>
                    <a:ext uri="{9D8B030D-6E8A-4147-A177-3AD203B41FA5}">
                      <a16:colId xmlns:a16="http://schemas.microsoft.com/office/drawing/2014/main" val="269367992"/>
                    </a:ext>
                  </a:extLst>
                </a:gridCol>
                <a:gridCol w="729324">
                  <a:extLst>
                    <a:ext uri="{9D8B030D-6E8A-4147-A177-3AD203B41FA5}">
                      <a16:colId xmlns:a16="http://schemas.microsoft.com/office/drawing/2014/main" val="854578766"/>
                    </a:ext>
                  </a:extLst>
                </a:gridCol>
              </a:tblGrid>
              <a:tr h="152400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28832894"/>
                  </a:ext>
                </a:extLst>
              </a:tr>
              <a:tr h="466725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981459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14.825.195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14.825.195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3.196.367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6023050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11.790.258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11.790.258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1.821.682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9966356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2.917.202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2.917.202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300.701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4659079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4101886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2394850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1904680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106.735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106.735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33914396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1.057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1.057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3892346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9527520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71.820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71.820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4727067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30.780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30.780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9089023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1.073.450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214690,0%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214690,0%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2515028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1.073.450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214690,0%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214690,0%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5551247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030447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7112628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47686" y="648285"/>
            <a:ext cx="804703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FEBRERO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15. CAPÍTULO 07. PROGRAMA 01: SUPERINTENDENCIA DE PENSIONES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15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47686" y="1286408"/>
            <a:ext cx="7831782" cy="2747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061D1CF1-D170-4D1A-A147-07DC54983CF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18160245"/>
              </p:ext>
            </p:extLst>
          </p:nvPr>
        </p:nvGraphicFramePr>
        <p:xfrm>
          <a:off x="548481" y="1605824"/>
          <a:ext cx="8046242" cy="3676650"/>
        </p:xfrm>
        <a:graphic>
          <a:graphicData uri="http://schemas.openxmlformats.org/drawingml/2006/table">
            <a:tbl>
              <a:tblPr/>
              <a:tblGrid>
                <a:gridCol w="724887">
                  <a:extLst>
                    <a:ext uri="{9D8B030D-6E8A-4147-A177-3AD203B41FA5}">
                      <a16:colId xmlns:a16="http://schemas.microsoft.com/office/drawing/2014/main" val="3312847762"/>
                    </a:ext>
                  </a:extLst>
                </a:gridCol>
                <a:gridCol w="344321">
                  <a:extLst>
                    <a:ext uri="{9D8B030D-6E8A-4147-A177-3AD203B41FA5}">
                      <a16:colId xmlns:a16="http://schemas.microsoft.com/office/drawing/2014/main" val="3173251208"/>
                    </a:ext>
                  </a:extLst>
                </a:gridCol>
                <a:gridCol w="344321">
                  <a:extLst>
                    <a:ext uri="{9D8B030D-6E8A-4147-A177-3AD203B41FA5}">
                      <a16:colId xmlns:a16="http://schemas.microsoft.com/office/drawing/2014/main" val="3556277425"/>
                    </a:ext>
                  </a:extLst>
                </a:gridCol>
                <a:gridCol w="2319636">
                  <a:extLst>
                    <a:ext uri="{9D8B030D-6E8A-4147-A177-3AD203B41FA5}">
                      <a16:colId xmlns:a16="http://schemas.microsoft.com/office/drawing/2014/main" val="1069912504"/>
                    </a:ext>
                  </a:extLst>
                </a:gridCol>
                <a:gridCol w="724887">
                  <a:extLst>
                    <a:ext uri="{9D8B030D-6E8A-4147-A177-3AD203B41FA5}">
                      <a16:colId xmlns:a16="http://schemas.microsoft.com/office/drawing/2014/main" val="2244959524"/>
                    </a:ext>
                  </a:extLst>
                </a:gridCol>
                <a:gridCol w="688642">
                  <a:extLst>
                    <a:ext uri="{9D8B030D-6E8A-4147-A177-3AD203B41FA5}">
                      <a16:colId xmlns:a16="http://schemas.microsoft.com/office/drawing/2014/main" val="2559646285"/>
                    </a:ext>
                  </a:extLst>
                </a:gridCol>
                <a:gridCol w="724887">
                  <a:extLst>
                    <a:ext uri="{9D8B030D-6E8A-4147-A177-3AD203B41FA5}">
                      <a16:colId xmlns:a16="http://schemas.microsoft.com/office/drawing/2014/main" val="2871733490"/>
                    </a:ext>
                  </a:extLst>
                </a:gridCol>
                <a:gridCol w="724887">
                  <a:extLst>
                    <a:ext uri="{9D8B030D-6E8A-4147-A177-3AD203B41FA5}">
                      <a16:colId xmlns:a16="http://schemas.microsoft.com/office/drawing/2014/main" val="1187180896"/>
                    </a:ext>
                  </a:extLst>
                </a:gridCol>
                <a:gridCol w="724887">
                  <a:extLst>
                    <a:ext uri="{9D8B030D-6E8A-4147-A177-3AD203B41FA5}">
                      <a16:colId xmlns:a16="http://schemas.microsoft.com/office/drawing/2014/main" val="3656113936"/>
                    </a:ext>
                  </a:extLst>
                </a:gridCol>
                <a:gridCol w="724887">
                  <a:extLst>
                    <a:ext uri="{9D8B030D-6E8A-4147-A177-3AD203B41FA5}">
                      <a16:colId xmlns:a16="http://schemas.microsoft.com/office/drawing/2014/main" val="2755516144"/>
                    </a:ext>
                  </a:extLst>
                </a:gridCol>
              </a:tblGrid>
              <a:tr h="152400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0736348"/>
                  </a:ext>
                </a:extLst>
              </a:tr>
              <a:tr h="466725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9701207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16.607.145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16.607.145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2.475.494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5222221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9.999.770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9.999.770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1.578.102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94113596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1.730.170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1.730.170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230.921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76845729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4.685.120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4.685.120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659.899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9366758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10.568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10.568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6558752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Peritajes Ley N° 19.404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10.568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10.568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1482531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4.600.662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4.600.662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659.899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6209256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Comisiones Médicas, D.L. N° 3.500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4.600.662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4.600.662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659.899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1058241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73.890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73.890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0497584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Organismos Internacionales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73.890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73.890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8871091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4663683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6519494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190.564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190.564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6.572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4525359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1.580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1.580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1655568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4.697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4054633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8.434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8.434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4322299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175.853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175.853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6.308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0651670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61250992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0820623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75851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476267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39552" y="753340"/>
            <a:ext cx="806489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FEBRERO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15. CAPÍTULO 09. PROGRAMA 01: INSTITUTO DE PREVISIÓN SOCIAL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16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9552" y="1430185"/>
            <a:ext cx="8064896" cy="37168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                                                                                                                                                        1 de 2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8FB19897-0F53-490A-962E-0DE29EBC5F9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33126910"/>
              </p:ext>
            </p:extLst>
          </p:nvPr>
        </p:nvGraphicFramePr>
        <p:xfrm>
          <a:off x="539552" y="1704150"/>
          <a:ext cx="8036287" cy="3899076"/>
        </p:xfrm>
        <a:graphic>
          <a:graphicData uri="http://schemas.openxmlformats.org/drawingml/2006/table">
            <a:tbl>
              <a:tblPr/>
              <a:tblGrid>
                <a:gridCol w="598792">
                  <a:extLst>
                    <a:ext uri="{9D8B030D-6E8A-4147-A177-3AD203B41FA5}">
                      <a16:colId xmlns:a16="http://schemas.microsoft.com/office/drawing/2014/main" val="2222876922"/>
                    </a:ext>
                  </a:extLst>
                </a:gridCol>
                <a:gridCol w="224547">
                  <a:extLst>
                    <a:ext uri="{9D8B030D-6E8A-4147-A177-3AD203B41FA5}">
                      <a16:colId xmlns:a16="http://schemas.microsoft.com/office/drawing/2014/main" val="1460881126"/>
                    </a:ext>
                  </a:extLst>
                </a:gridCol>
                <a:gridCol w="232032">
                  <a:extLst>
                    <a:ext uri="{9D8B030D-6E8A-4147-A177-3AD203B41FA5}">
                      <a16:colId xmlns:a16="http://schemas.microsoft.com/office/drawing/2014/main" val="3540006517"/>
                    </a:ext>
                  </a:extLst>
                </a:gridCol>
                <a:gridCol w="2836779">
                  <a:extLst>
                    <a:ext uri="{9D8B030D-6E8A-4147-A177-3AD203B41FA5}">
                      <a16:colId xmlns:a16="http://schemas.microsoft.com/office/drawing/2014/main" val="4110664589"/>
                    </a:ext>
                  </a:extLst>
                </a:gridCol>
                <a:gridCol w="748489">
                  <a:extLst>
                    <a:ext uri="{9D8B030D-6E8A-4147-A177-3AD203B41FA5}">
                      <a16:colId xmlns:a16="http://schemas.microsoft.com/office/drawing/2014/main" val="1908499261"/>
                    </a:ext>
                  </a:extLst>
                </a:gridCol>
                <a:gridCol w="748489">
                  <a:extLst>
                    <a:ext uri="{9D8B030D-6E8A-4147-A177-3AD203B41FA5}">
                      <a16:colId xmlns:a16="http://schemas.microsoft.com/office/drawing/2014/main" val="2976652823"/>
                    </a:ext>
                  </a:extLst>
                </a:gridCol>
                <a:gridCol w="748489">
                  <a:extLst>
                    <a:ext uri="{9D8B030D-6E8A-4147-A177-3AD203B41FA5}">
                      <a16:colId xmlns:a16="http://schemas.microsoft.com/office/drawing/2014/main" val="1862535899"/>
                    </a:ext>
                  </a:extLst>
                </a:gridCol>
                <a:gridCol w="678631">
                  <a:extLst>
                    <a:ext uri="{9D8B030D-6E8A-4147-A177-3AD203B41FA5}">
                      <a16:colId xmlns:a16="http://schemas.microsoft.com/office/drawing/2014/main" val="3023852309"/>
                    </a:ext>
                  </a:extLst>
                </a:gridCol>
                <a:gridCol w="621247">
                  <a:extLst>
                    <a:ext uri="{9D8B030D-6E8A-4147-A177-3AD203B41FA5}">
                      <a16:colId xmlns:a16="http://schemas.microsoft.com/office/drawing/2014/main" val="667856275"/>
                    </a:ext>
                  </a:extLst>
                </a:gridCol>
                <a:gridCol w="598792">
                  <a:extLst>
                    <a:ext uri="{9D8B030D-6E8A-4147-A177-3AD203B41FA5}">
                      <a16:colId xmlns:a16="http://schemas.microsoft.com/office/drawing/2014/main" val="205878632"/>
                    </a:ext>
                  </a:extLst>
                </a:gridCol>
              </a:tblGrid>
              <a:tr h="129430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845" marR="7845" marT="78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845" marR="7845" marT="78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81535630"/>
                  </a:ext>
                </a:extLst>
              </a:tr>
              <a:tr h="396377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7699328"/>
                  </a:ext>
                </a:extLst>
              </a:tr>
              <a:tr h="1375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5.568.195.402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5.568.195.402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969.572.589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17,4%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17,4%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3099334"/>
                  </a:ext>
                </a:extLst>
              </a:tr>
              <a:tr h="1294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59.290.952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59.290.952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8.358.223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14,1%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14,1%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4197845"/>
                  </a:ext>
                </a:extLst>
              </a:tr>
              <a:tr h="1294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74.058.336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74.058.336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5.397.280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7,3%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7,3%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415823"/>
                  </a:ext>
                </a:extLst>
              </a:tr>
              <a:tr h="1294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4.462.908.350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4.462.908.350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801.562.065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0573240"/>
                  </a:ext>
                </a:extLst>
              </a:tr>
              <a:tr h="1294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3.018.465.988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3.018.465.988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516.319.762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17,1%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17,1%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6879508"/>
                  </a:ext>
                </a:extLst>
              </a:tr>
              <a:tr h="1294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Jubilaciones, Pensiones y Montepíos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2.431.945.879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2.431.945.879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420.682.954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17,3%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17,3%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0207269"/>
                  </a:ext>
                </a:extLst>
              </a:tr>
              <a:tr h="1294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Bonificaciones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244.975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244.975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32.056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13,1%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13,1%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5099282"/>
                  </a:ext>
                </a:extLst>
              </a:tr>
              <a:tr h="1294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Bono de Reconocimiento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405.061.775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405.061.775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63.987.160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15,8%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15,8%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34251959"/>
                  </a:ext>
                </a:extLst>
              </a:tr>
              <a:tr h="1294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Desahucios e Indemnizaciones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24.200.278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24.200.278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3.141.562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417947"/>
                  </a:ext>
                </a:extLst>
              </a:tr>
              <a:tr h="1294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Asignación por Muerte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28.220.830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28.220.830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4.612.579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16,3%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16,3%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3184157"/>
                  </a:ext>
                </a:extLst>
              </a:tr>
              <a:tr h="1294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Seguro de Vida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24.706.244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24.706.244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3.931.894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15,9%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15,9%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6771767"/>
                  </a:ext>
                </a:extLst>
              </a:tr>
              <a:tr h="1294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Devolución de Imposiciones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294.722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294.722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3.940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662947"/>
                  </a:ext>
                </a:extLst>
              </a:tr>
              <a:tr h="1294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Bonificación por Hijo para las Mujeres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103.791.285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103.791.285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19.927.617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19,2%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19,2%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4060866"/>
                  </a:ext>
                </a:extLst>
              </a:tr>
              <a:tr h="1294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Asistencia Social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1.444.442.362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1.444.442.362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284.242.052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19,7%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19,7%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7719633"/>
                  </a:ext>
                </a:extLst>
              </a:tr>
              <a:tr h="1294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Asignación Familiar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28.100.283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28.100.283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4.844.971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17,2%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17,2%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83578939"/>
                  </a:ext>
                </a:extLst>
              </a:tr>
              <a:tr h="1294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de Cesantía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4.522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4.522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1.168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25,8%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25,8%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2826966"/>
                  </a:ext>
                </a:extLst>
              </a:tr>
              <a:tr h="1294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Pensiones Básicas Solidarias de Vejez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654.284.037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654.284.037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121.558.054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18,6%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18,6%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0084518"/>
                  </a:ext>
                </a:extLst>
              </a:tr>
              <a:tr h="1294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Pensiones Básicas Solidarias de Invalidez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296.295.153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296.295.153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50.770.919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17,1%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17,1%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8241788"/>
                  </a:ext>
                </a:extLst>
              </a:tr>
              <a:tr h="1294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de Discapacidad Mental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16.947.407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16.947.407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2.917.162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17,2%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17,2%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9512213"/>
                  </a:ext>
                </a:extLst>
              </a:tr>
              <a:tr h="1294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Bono para Cónyuges que cumplan cincuenta años de matrimonio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6.482.135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6.482.135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1.142.811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17,6%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17,6%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6832954"/>
                  </a:ext>
                </a:extLst>
              </a:tr>
              <a:tr h="1294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Bonificación Ley N° 20.531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287.156.446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287.156.446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53.092.168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18,5%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18,5%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0539476"/>
                  </a:ext>
                </a:extLst>
              </a:tr>
              <a:tr h="1294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Familiar Permanente de Marzo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155.172.379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155.172.379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48.926.834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31,5%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31,5%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0880825"/>
                  </a:ext>
                </a:extLst>
              </a:tr>
              <a:tr h="1294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Garantía Estatal Artículo 82 D.L. N° 3.500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987.965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3074224"/>
                  </a:ext>
                </a:extLst>
              </a:tr>
              <a:tr h="1294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1.000.251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8869094"/>
                  </a:ext>
                </a:extLst>
              </a:tr>
              <a:tr h="1294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Indemnización de Cargo Fiscal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337.855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226110"/>
                  </a:ext>
                </a:extLst>
              </a:tr>
              <a:tr h="1294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Retiro Funcionarios Públicos  Ley N° 19.882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662.396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682978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2031015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06920" y="770878"/>
            <a:ext cx="809752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FEBRERO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15. CAPÍTULO 09. PROGRAMA 01: INSTITUTO DE PREVISIÓN SOCIAL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06920" y="1465827"/>
            <a:ext cx="8097528" cy="30698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                                                                                                                                                       2 de 2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0B1E61C1-4F4D-488F-B94E-9A6C9E901F7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30701331"/>
              </p:ext>
            </p:extLst>
          </p:nvPr>
        </p:nvGraphicFramePr>
        <p:xfrm>
          <a:off x="506920" y="1772816"/>
          <a:ext cx="8097526" cy="3747496"/>
        </p:xfrm>
        <a:graphic>
          <a:graphicData uri="http://schemas.openxmlformats.org/drawingml/2006/table">
            <a:tbl>
              <a:tblPr/>
              <a:tblGrid>
                <a:gridCol w="603355">
                  <a:extLst>
                    <a:ext uri="{9D8B030D-6E8A-4147-A177-3AD203B41FA5}">
                      <a16:colId xmlns:a16="http://schemas.microsoft.com/office/drawing/2014/main" val="2380916292"/>
                    </a:ext>
                  </a:extLst>
                </a:gridCol>
                <a:gridCol w="226258">
                  <a:extLst>
                    <a:ext uri="{9D8B030D-6E8A-4147-A177-3AD203B41FA5}">
                      <a16:colId xmlns:a16="http://schemas.microsoft.com/office/drawing/2014/main" val="697801438"/>
                    </a:ext>
                  </a:extLst>
                </a:gridCol>
                <a:gridCol w="233800">
                  <a:extLst>
                    <a:ext uri="{9D8B030D-6E8A-4147-A177-3AD203B41FA5}">
                      <a16:colId xmlns:a16="http://schemas.microsoft.com/office/drawing/2014/main" val="654667297"/>
                    </a:ext>
                  </a:extLst>
                </a:gridCol>
                <a:gridCol w="2858395">
                  <a:extLst>
                    <a:ext uri="{9D8B030D-6E8A-4147-A177-3AD203B41FA5}">
                      <a16:colId xmlns:a16="http://schemas.microsoft.com/office/drawing/2014/main" val="1384627470"/>
                    </a:ext>
                  </a:extLst>
                </a:gridCol>
                <a:gridCol w="754193">
                  <a:extLst>
                    <a:ext uri="{9D8B030D-6E8A-4147-A177-3AD203B41FA5}">
                      <a16:colId xmlns:a16="http://schemas.microsoft.com/office/drawing/2014/main" val="3906312567"/>
                    </a:ext>
                  </a:extLst>
                </a:gridCol>
                <a:gridCol w="754193">
                  <a:extLst>
                    <a:ext uri="{9D8B030D-6E8A-4147-A177-3AD203B41FA5}">
                      <a16:colId xmlns:a16="http://schemas.microsoft.com/office/drawing/2014/main" val="3411123810"/>
                    </a:ext>
                  </a:extLst>
                </a:gridCol>
                <a:gridCol w="754193">
                  <a:extLst>
                    <a:ext uri="{9D8B030D-6E8A-4147-A177-3AD203B41FA5}">
                      <a16:colId xmlns:a16="http://schemas.microsoft.com/office/drawing/2014/main" val="858755101"/>
                    </a:ext>
                  </a:extLst>
                </a:gridCol>
                <a:gridCol w="683803">
                  <a:extLst>
                    <a:ext uri="{9D8B030D-6E8A-4147-A177-3AD203B41FA5}">
                      <a16:colId xmlns:a16="http://schemas.microsoft.com/office/drawing/2014/main" val="3492374186"/>
                    </a:ext>
                  </a:extLst>
                </a:gridCol>
                <a:gridCol w="625981">
                  <a:extLst>
                    <a:ext uri="{9D8B030D-6E8A-4147-A177-3AD203B41FA5}">
                      <a16:colId xmlns:a16="http://schemas.microsoft.com/office/drawing/2014/main" val="1591304501"/>
                    </a:ext>
                  </a:extLst>
                </a:gridCol>
                <a:gridCol w="603355">
                  <a:extLst>
                    <a:ext uri="{9D8B030D-6E8A-4147-A177-3AD203B41FA5}">
                      <a16:colId xmlns:a16="http://schemas.microsoft.com/office/drawing/2014/main" val="2739723321"/>
                    </a:ext>
                  </a:extLst>
                </a:gridCol>
              </a:tblGrid>
              <a:tr h="129224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845" marR="7845" marT="78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845" marR="7845" marT="78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19045958"/>
                  </a:ext>
                </a:extLst>
              </a:tr>
              <a:tr h="258448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6174950"/>
                  </a:ext>
                </a:extLst>
              </a:tr>
              <a:tr h="1292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899.701.608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899.701.608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153.593.616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17,1%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17,1%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0369352"/>
                  </a:ext>
                </a:extLst>
              </a:tr>
              <a:tr h="1292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889.397.870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889.397.870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151.146.537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3556256"/>
                  </a:ext>
                </a:extLst>
              </a:tr>
              <a:tr h="1292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Otras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188.010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188.010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3.298.505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1754,4%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1754,4%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6452078"/>
                  </a:ext>
                </a:extLst>
              </a:tr>
              <a:tr h="1292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Previsional Solidario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885.832.009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885.832.009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147.408.803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16,6%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16,6%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2665024"/>
                  </a:ext>
                </a:extLst>
              </a:tr>
              <a:tr h="1292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Traslados y Hospedajes Pensiones Básicas Solidarias de Invalidez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175.274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175.274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17.872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10,2%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10,2%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6435423"/>
                  </a:ext>
                </a:extLst>
              </a:tr>
              <a:tr h="1292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Previsional a los Trabajadores Jóvenes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3.142.341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3.142.341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417.668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13,3%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13,3%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6739564"/>
                  </a:ext>
                </a:extLst>
              </a:tr>
              <a:tr h="2584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Promoción de Derechos Previsionales y de Seguridad Social para mujeres en territorios rurales de difícil conectividad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60.236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60.236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3.689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6,1%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6,1%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8825938"/>
                  </a:ext>
                </a:extLst>
              </a:tr>
              <a:tr h="1292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10.299.095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10.299.095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2.447.079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23,8%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23,8%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1185964"/>
                  </a:ext>
                </a:extLst>
              </a:tr>
              <a:tr h="1292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263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Comisión Revalorizadora de Pensiones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6.414.117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6.414.117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1.821.183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28,4%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28,4%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5005451"/>
                  </a:ext>
                </a:extLst>
              </a:tr>
              <a:tr h="1292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405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Comisiones Médicas, D.L. N° 3.500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3.884.978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3.884.978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625.896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16,1%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16,1%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0792773"/>
                  </a:ext>
                </a:extLst>
              </a:tr>
              <a:tr h="1292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4.643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4.643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94443"/>
                  </a:ext>
                </a:extLst>
              </a:tr>
              <a:tr h="1292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Organismos Internacionales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4.643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4.643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7306893"/>
                  </a:ext>
                </a:extLst>
              </a:tr>
              <a:tr h="1292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129.760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91281"/>
                  </a:ext>
                </a:extLst>
              </a:tr>
              <a:tr h="1292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129.760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5237910"/>
                  </a:ext>
                </a:extLst>
              </a:tr>
              <a:tr h="1292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556.919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556.919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5120508"/>
                  </a:ext>
                </a:extLst>
              </a:tr>
              <a:tr h="1292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106.376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106.376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7949017"/>
                  </a:ext>
                </a:extLst>
              </a:tr>
              <a:tr h="1292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77.489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77.489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144604"/>
                  </a:ext>
                </a:extLst>
              </a:tr>
              <a:tr h="1292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373.054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373.054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1550919"/>
                  </a:ext>
                </a:extLst>
              </a:tr>
              <a:tr h="1292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60.650.215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60.650.215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1975810"/>
                  </a:ext>
                </a:extLst>
              </a:tr>
              <a:tr h="1292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Títulos y Valores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60.650.215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60.650.215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9022622"/>
                  </a:ext>
                </a:extLst>
              </a:tr>
              <a:tr h="1292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19.022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19.022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2.372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12,5%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12,5%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7744354"/>
                  </a:ext>
                </a:extLst>
              </a:tr>
              <a:tr h="1292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 Asistencia Social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19.022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19.022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2.372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12,5%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12,5%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6663916"/>
                  </a:ext>
                </a:extLst>
              </a:tr>
              <a:tr h="1292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529.273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5292,7%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5292,7%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2519819"/>
                  </a:ext>
                </a:extLst>
              </a:tr>
              <a:tr h="1292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529.273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5292,7%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5292,7%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9071983"/>
                  </a:ext>
                </a:extLst>
              </a:tr>
              <a:tr h="1292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11.000.000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11.000.000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902832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9521400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39552" y="677667"/>
            <a:ext cx="806489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FEBRERO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15. CAPÍTULO 10. PROGRAMA 01: INSTITUTO  DE SEGURIDAD LABORAL  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7888" y="1268760"/>
            <a:ext cx="8064896" cy="24914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0F031D65-ED1C-4FB1-98A9-48DA317283A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19379980"/>
              </p:ext>
            </p:extLst>
          </p:nvPr>
        </p:nvGraphicFramePr>
        <p:xfrm>
          <a:off x="517888" y="1568864"/>
          <a:ext cx="8064896" cy="4736525"/>
        </p:xfrm>
        <a:graphic>
          <a:graphicData uri="http://schemas.openxmlformats.org/drawingml/2006/table">
            <a:tbl>
              <a:tblPr/>
              <a:tblGrid>
                <a:gridCol w="767506">
                  <a:extLst>
                    <a:ext uri="{9D8B030D-6E8A-4147-A177-3AD203B41FA5}">
                      <a16:colId xmlns:a16="http://schemas.microsoft.com/office/drawing/2014/main" val="4284117560"/>
                    </a:ext>
                  </a:extLst>
                </a:gridCol>
                <a:gridCol w="274110">
                  <a:extLst>
                    <a:ext uri="{9D8B030D-6E8A-4147-A177-3AD203B41FA5}">
                      <a16:colId xmlns:a16="http://schemas.microsoft.com/office/drawing/2014/main" val="977104852"/>
                    </a:ext>
                  </a:extLst>
                </a:gridCol>
                <a:gridCol w="283245">
                  <a:extLst>
                    <a:ext uri="{9D8B030D-6E8A-4147-A177-3AD203B41FA5}">
                      <a16:colId xmlns:a16="http://schemas.microsoft.com/office/drawing/2014/main" val="4237644003"/>
                    </a:ext>
                  </a:extLst>
                </a:gridCol>
                <a:gridCol w="2183735">
                  <a:extLst>
                    <a:ext uri="{9D8B030D-6E8A-4147-A177-3AD203B41FA5}">
                      <a16:colId xmlns:a16="http://schemas.microsoft.com/office/drawing/2014/main" val="967693166"/>
                    </a:ext>
                  </a:extLst>
                </a:gridCol>
                <a:gridCol w="779688">
                  <a:extLst>
                    <a:ext uri="{9D8B030D-6E8A-4147-A177-3AD203B41FA5}">
                      <a16:colId xmlns:a16="http://schemas.microsoft.com/office/drawing/2014/main" val="3671495941"/>
                    </a:ext>
                  </a:extLst>
                </a:gridCol>
                <a:gridCol w="779688">
                  <a:extLst>
                    <a:ext uri="{9D8B030D-6E8A-4147-A177-3AD203B41FA5}">
                      <a16:colId xmlns:a16="http://schemas.microsoft.com/office/drawing/2014/main" val="4223717669"/>
                    </a:ext>
                  </a:extLst>
                </a:gridCol>
                <a:gridCol w="779688">
                  <a:extLst>
                    <a:ext uri="{9D8B030D-6E8A-4147-A177-3AD203B41FA5}">
                      <a16:colId xmlns:a16="http://schemas.microsoft.com/office/drawing/2014/main" val="2906685309"/>
                    </a:ext>
                  </a:extLst>
                </a:gridCol>
                <a:gridCol w="755322">
                  <a:extLst>
                    <a:ext uri="{9D8B030D-6E8A-4147-A177-3AD203B41FA5}">
                      <a16:colId xmlns:a16="http://schemas.microsoft.com/office/drawing/2014/main" val="419483254"/>
                    </a:ext>
                  </a:extLst>
                </a:gridCol>
                <a:gridCol w="730957">
                  <a:extLst>
                    <a:ext uri="{9D8B030D-6E8A-4147-A177-3AD203B41FA5}">
                      <a16:colId xmlns:a16="http://schemas.microsoft.com/office/drawing/2014/main" val="1849139067"/>
                    </a:ext>
                  </a:extLst>
                </a:gridCol>
                <a:gridCol w="730957">
                  <a:extLst>
                    <a:ext uri="{9D8B030D-6E8A-4147-A177-3AD203B41FA5}">
                      <a16:colId xmlns:a16="http://schemas.microsoft.com/office/drawing/2014/main" val="1855682096"/>
                    </a:ext>
                  </a:extLst>
                </a:gridCol>
              </a:tblGrid>
              <a:tr h="134608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729" marR="7729" marT="7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729" marR="7729" marT="7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66493955"/>
                  </a:ext>
                </a:extLst>
              </a:tr>
              <a:tr h="412241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9480603"/>
                  </a:ext>
                </a:extLst>
              </a:tr>
              <a:tr h="1430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121.140.560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121.140.560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12.892.033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10,6%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10,6%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2966178"/>
                  </a:ext>
                </a:extLst>
              </a:tr>
              <a:tr h="1346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13.901.522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13.901.522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1.673.351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12,0%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12,0%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6108494"/>
                  </a:ext>
                </a:extLst>
              </a:tr>
              <a:tr h="1346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8.995.594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8.995.594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430.345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4,8%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4,8%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6899684"/>
                  </a:ext>
                </a:extLst>
              </a:tr>
              <a:tr h="1346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83.307.826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83.307.826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10.541.070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12,7%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12,7%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2875640"/>
                  </a:ext>
                </a:extLst>
              </a:tr>
              <a:tr h="1346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82.723.458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82.723.458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10.456.833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12,6%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12,6%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9726082"/>
                  </a:ext>
                </a:extLst>
              </a:tr>
              <a:tr h="1346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Jubilaciones, Pensiones y Montepíos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23.064.329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23.064.329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3.681.789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16,0%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16,0%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4545838"/>
                  </a:ext>
                </a:extLst>
              </a:tr>
              <a:tr h="1346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Desahucios e Indemnizaciones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1.095.039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1.095.039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73.726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6,7%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6,7%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8484481"/>
                  </a:ext>
                </a:extLst>
              </a:tr>
              <a:tr h="1430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Asignación por Muerte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8.351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8.351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582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7,0%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7,0%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8856041"/>
                  </a:ext>
                </a:extLst>
              </a:tr>
              <a:tr h="1346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Devolución de Imposiciones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1.226.485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1.226.485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3.550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5422610"/>
                  </a:ext>
                </a:extLst>
              </a:tr>
              <a:tr h="1346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Bonificaciones de Salud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44.214.018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44.214.018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3.678.255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8,3%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8,3%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648010"/>
                  </a:ext>
                </a:extLst>
              </a:tr>
              <a:tr h="1346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Subsidios por Accidentes del Trabajo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13.115.236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13.115.236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3.018.931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23,0%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23,0%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8808504"/>
                  </a:ext>
                </a:extLst>
              </a:tr>
              <a:tr h="1346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Asistencia Social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584.368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584.368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84.237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14,4%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14,4%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4923075"/>
                  </a:ext>
                </a:extLst>
              </a:tr>
              <a:tr h="1346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Asignación Familiar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246.847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246.847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37.799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15,3%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15,3%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9761831"/>
                  </a:ext>
                </a:extLst>
              </a:tr>
              <a:tr h="1346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Pensiones Asistenciales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337.521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337.521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46.438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13,8%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13,8%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8920030"/>
                  </a:ext>
                </a:extLst>
              </a:tr>
              <a:tr h="1346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6.033.589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6.033.589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211.454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3,5%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3,5%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3251646"/>
                  </a:ext>
                </a:extLst>
              </a:tr>
              <a:tr h="1346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1.028.596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1.028.596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208.160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20,2%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20,2%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5012670"/>
                  </a:ext>
                </a:extLst>
              </a:tr>
              <a:tr h="1346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Concurrencias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1.028.596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1.028.596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208.160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20,2%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20,2%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913557"/>
                  </a:ext>
                </a:extLst>
              </a:tr>
              <a:tr h="1346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4.999.035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4.999.035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5524516"/>
                  </a:ext>
                </a:extLst>
              </a:tr>
              <a:tr h="1346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Salud Pública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4.999.035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4.999.035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1396972"/>
                  </a:ext>
                </a:extLst>
              </a:tr>
              <a:tr h="1346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5.958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5.958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3.294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55,3%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55,3%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4172545"/>
                  </a:ext>
                </a:extLst>
              </a:tr>
              <a:tr h="1346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Organismos Internacionales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5.958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5.958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3.294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55,3%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55,3%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6897711"/>
                  </a:ext>
                </a:extLst>
              </a:tr>
              <a:tr h="1346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332.308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332.308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5286977"/>
                  </a:ext>
                </a:extLst>
              </a:tr>
              <a:tr h="1346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64.543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64.543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0035391"/>
                  </a:ext>
                </a:extLst>
              </a:tr>
              <a:tr h="1346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21.451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21.451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2687510"/>
                  </a:ext>
                </a:extLst>
              </a:tr>
              <a:tr h="1346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6.464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6.464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2522260"/>
                  </a:ext>
                </a:extLst>
              </a:tr>
              <a:tr h="1346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239.850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239.850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7477282"/>
                  </a:ext>
                </a:extLst>
              </a:tr>
              <a:tr h="1346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8.404.490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8.404.490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9696877"/>
                  </a:ext>
                </a:extLst>
              </a:tr>
              <a:tr h="1346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Títulos y Valores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8.404.490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8.404.490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4820890"/>
                  </a:ext>
                </a:extLst>
              </a:tr>
              <a:tr h="1346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50.000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50.000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35.813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71,6%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71,6%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3953295"/>
                  </a:ext>
                </a:extLst>
              </a:tr>
              <a:tr h="1346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50.000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50.000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35.813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71,6%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71,6%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5080158"/>
                  </a:ext>
                </a:extLst>
              </a:tr>
              <a:tr h="1346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115.231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115.231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343488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9610595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03548" y="701472"/>
            <a:ext cx="8136904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FEBRERO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15. CAPÍTULO 13. PROGRAMA 01: CAJA DE PREVISIÓN DE LA DEFENSA NACIONAL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03548" y="1359040"/>
            <a:ext cx="8136904" cy="25152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                                                                                                                                                             1 de 2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05F23286-7244-4D09-B8AF-2FCDDDB58A2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7746803"/>
              </p:ext>
            </p:extLst>
          </p:nvPr>
        </p:nvGraphicFramePr>
        <p:xfrm>
          <a:off x="503548" y="1691907"/>
          <a:ext cx="8136905" cy="3685939"/>
        </p:xfrm>
        <a:graphic>
          <a:graphicData uri="http://schemas.openxmlformats.org/drawingml/2006/table">
            <a:tbl>
              <a:tblPr/>
              <a:tblGrid>
                <a:gridCol w="707557">
                  <a:extLst>
                    <a:ext uri="{9D8B030D-6E8A-4147-A177-3AD203B41FA5}">
                      <a16:colId xmlns:a16="http://schemas.microsoft.com/office/drawing/2014/main" val="2464152791"/>
                    </a:ext>
                  </a:extLst>
                </a:gridCol>
                <a:gridCol w="269831">
                  <a:extLst>
                    <a:ext uri="{9D8B030D-6E8A-4147-A177-3AD203B41FA5}">
                      <a16:colId xmlns:a16="http://schemas.microsoft.com/office/drawing/2014/main" val="1565259219"/>
                    </a:ext>
                  </a:extLst>
                </a:gridCol>
                <a:gridCol w="278824">
                  <a:extLst>
                    <a:ext uri="{9D8B030D-6E8A-4147-A177-3AD203B41FA5}">
                      <a16:colId xmlns:a16="http://schemas.microsoft.com/office/drawing/2014/main" val="3732812048"/>
                    </a:ext>
                  </a:extLst>
                </a:gridCol>
                <a:gridCol w="2473451">
                  <a:extLst>
                    <a:ext uri="{9D8B030D-6E8A-4147-A177-3AD203B41FA5}">
                      <a16:colId xmlns:a16="http://schemas.microsoft.com/office/drawing/2014/main" val="3852092893"/>
                    </a:ext>
                  </a:extLst>
                </a:gridCol>
                <a:gridCol w="755527">
                  <a:extLst>
                    <a:ext uri="{9D8B030D-6E8A-4147-A177-3AD203B41FA5}">
                      <a16:colId xmlns:a16="http://schemas.microsoft.com/office/drawing/2014/main" val="2696982656"/>
                    </a:ext>
                  </a:extLst>
                </a:gridCol>
                <a:gridCol w="755527">
                  <a:extLst>
                    <a:ext uri="{9D8B030D-6E8A-4147-A177-3AD203B41FA5}">
                      <a16:colId xmlns:a16="http://schemas.microsoft.com/office/drawing/2014/main" val="3740182936"/>
                    </a:ext>
                  </a:extLst>
                </a:gridCol>
                <a:gridCol w="746534">
                  <a:extLst>
                    <a:ext uri="{9D8B030D-6E8A-4147-A177-3AD203B41FA5}">
                      <a16:colId xmlns:a16="http://schemas.microsoft.com/office/drawing/2014/main" val="1078470699"/>
                    </a:ext>
                  </a:extLst>
                </a:gridCol>
                <a:gridCol w="710556">
                  <a:extLst>
                    <a:ext uri="{9D8B030D-6E8A-4147-A177-3AD203B41FA5}">
                      <a16:colId xmlns:a16="http://schemas.microsoft.com/office/drawing/2014/main" val="2048758900"/>
                    </a:ext>
                  </a:extLst>
                </a:gridCol>
                <a:gridCol w="719549">
                  <a:extLst>
                    <a:ext uri="{9D8B030D-6E8A-4147-A177-3AD203B41FA5}">
                      <a16:colId xmlns:a16="http://schemas.microsoft.com/office/drawing/2014/main" val="535500120"/>
                    </a:ext>
                  </a:extLst>
                </a:gridCol>
                <a:gridCol w="719549">
                  <a:extLst>
                    <a:ext uri="{9D8B030D-6E8A-4147-A177-3AD203B41FA5}">
                      <a16:colId xmlns:a16="http://schemas.microsoft.com/office/drawing/2014/main" val="1801417984"/>
                    </a:ext>
                  </a:extLst>
                </a:gridCol>
              </a:tblGrid>
              <a:tr h="159392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404" marR="9404" marT="9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04" marR="9404" marT="9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69259752"/>
                  </a:ext>
                </a:extLst>
              </a:tr>
              <a:tr h="488137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4280362"/>
                  </a:ext>
                </a:extLst>
              </a:tr>
              <a:tr h="1693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1.324.322.719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1.324.322.719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222.225.942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16,8%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16,8%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647697"/>
                  </a:ext>
                </a:extLst>
              </a:tr>
              <a:tr h="1593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9.912.617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9.912.617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1.551.817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15,7%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15,7%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4500429"/>
                  </a:ext>
                </a:extLst>
              </a:tr>
              <a:tr h="1593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3.392.043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3.392.043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342.571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10,1%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10,1%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7831175"/>
                  </a:ext>
                </a:extLst>
              </a:tr>
              <a:tr h="1593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1.134.451.524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1.134.451.524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189.800.493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16,7%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16,7%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6916562"/>
                  </a:ext>
                </a:extLst>
              </a:tr>
              <a:tr h="1593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1.134.149.983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1.134.149.983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189.748.979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16,7%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16,7%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1841578"/>
                  </a:ext>
                </a:extLst>
              </a:tr>
              <a:tr h="1593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Jubilaciones, Pensiones y Montepíos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1.113.347.766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1.113.347.766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186.075.264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16,7%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16,7%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7407811"/>
                  </a:ext>
                </a:extLst>
              </a:tr>
              <a:tr h="1593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Bonificaciones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87.661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87.661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28.848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32,9%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32,9%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6151540"/>
                  </a:ext>
                </a:extLst>
              </a:tr>
              <a:tr h="1593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Bono de Reconocimiento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19.339.574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19.339.574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3.516.631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18,2%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18,2%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4308402"/>
                  </a:ext>
                </a:extLst>
              </a:tr>
              <a:tr h="1593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Asignación por Muerte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1.374.982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1.374.982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128.236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9,3%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9,3%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55071284"/>
                  </a:ext>
                </a:extLst>
              </a:tr>
              <a:tr h="1593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Asistencia Social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301.541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301.541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51.514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17,1%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17,1%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1832013"/>
                  </a:ext>
                </a:extLst>
              </a:tr>
              <a:tr h="1593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Asignación Familiar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301.541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301.541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51.514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17,1%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17,1%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1976907"/>
                  </a:ext>
                </a:extLst>
              </a:tr>
              <a:tr h="1593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174.814.753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174.814.753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30.355.963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17,4%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17,4%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5244486"/>
                  </a:ext>
                </a:extLst>
              </a:tr>
              <a:tr h="1593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5.742.544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5.742.544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1.283.151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22,3%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22,3%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658813"/>
                  </a:ext>
                </a:extLst>
              </a:tr>
              <a:tr h="1593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453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Ubicación Menores, Ancianos e Incapacitados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777.334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777.334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115.802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14,9%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14,9%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9878285"/>
                  </a:ext>
                </a:extLst>
              </a:tr>
              <a:tr h="1593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456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Cotización Isapres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3.349.586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3.349.586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597.568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17,8%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17,8%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1718979"/>
                  </a:ext>
                </a:extLst>
              </a:tr>
              <a:tr h="1593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461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Centros de Salud Capredena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1.615.624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1.615.624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569.781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35,3%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35,3%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7311681"/>
                  </a:ext>
                </a:extLst>
              </a:tr>
              <a:tr h="1593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20.770.268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20.770.268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3.298.279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15,9%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15,9%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2026392"/>
                  </a:ext>
                </a:extLst>
              </a:tr>
              <a:tr h="1593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Medicina Curativa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18.570.471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18.570.471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2.919.930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15,7%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15,7%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4008126"/>
                  </a:ext>
                </a:extLst>
              </a:tr>
              <a:tr h="1593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Nacional de Salud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2.199.797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2.199.797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378.349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17,2%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17,2%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0060627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34565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9552" y="725414"/>
            <a:ext cx="7704856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FEBRERO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15 MINISTERIO DEL TRABAJO Y PREVISIÓN SOCIAL</a:t>
            </a:r>
          </a:p>
        </p:txBody>
      </p:sp>
      <p:graphicFrame>
        <p:nvGraphicFramePr>
          <p:cNvPr id="6" name="Gráfico 5">
            <a:extLst>
              <a:ext uri="{FF2B5EF4-FFF2-40B4-BE49-F238E27FC236}">
                <a16:creationId xmlns:a16="http://schemas.microsoft.com/office/drawing/2014/main" id="{00000000-0008-0000-0000-000040C71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58547771"/>
              </p:ext>
            </p:extLst>
          </p:nvPr>
        </p:nvGraphicFramePr>
        <p:xfrm>
          <a:off x="2185293" y="1772816"/>
          <a:ext cx="4428491" cy="34548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63007050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78144" y="722841"/>
            <a:ext cx="8086352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FEBRERO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15. CAPÍTULO 13. PROGRAMA 01: CAJA DE PREVISIÓN DE LA DEFENSA NACIONAL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>
          <a:xfrm>
            <a:off x="6588224" y="6336127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20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78144" y="1427331"/>
            <a:ext cx="8086352" cy="27347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                                                                                                                                                               2 de 2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83395844-BC25-47A0-93E3-AE3D7C10CB8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85220260"/>
              </p:ext>
            </p:extLst>
          </p:nvPr>
        </p:nvGraphicFramePr>
        <p:xfrm>
          <a:off x="478146" y="1802790"/>
          <a:ext cx="8086350" cy="3611087"/>
        </p:xfrm>
        <a:graphic>
          <a:graphicData uri="http://schemas.openxmlformats.org/drawingml/2006/table">
            <a:tbl>
              <a:tblPr/>
              <a:tblGrid>
                <a:gridCol w="703161">
                  <a:extLst>
                    <a:ext uri="{9D8B030D-6E8A-4147-A177-3AD203B41FA5}">
                      <a16:colId xmlns:a16="http://schemas.microsoft.com/office/drawing/2014/main" val="2355390707"/>
                    </a:ext>
                  </a:extLst>
                </a:gridCol>
                <a:gridCol w="268155">
                  <a:extLst>
                    <a:ext uri="{9D8B030D-6E8A-4147-A177-3AD203B41FA5}">
                      <a16:colId xmlns:a16="http://schemas.microsoft.com/office/drawing/2014/main" val="2617547958"/>
                    </a:ext>
                  </a:extLst>
                </a:gridCol>
                <a:gridCol w="277092">
                  <a:extLst>
                    <a:ext uri="{9D8B030D-6E8A-4147-A177-3AD203B41FA5}">
                      <a16:colId xmlns:a16="http://schemas.microsoft.com/office/drawing/2014/main" val="629398654"/>
                    </a:ext>
                  </a:extLst>
                </a:gridCol>
                <a:gridCol w="2458084">
                  <a:extLst>
                    <a:ext uri="{9D8B030D-6E8A-4147-A177-3AD203B41FA5}">
                      <a16:colId xmlns:a16="http://schemas.microsoft.com/office/drawing/2014/main" val="3037014161"/>
                    </a:ext>
                  </a:extLst>
                </a:gridCol>
                <a:gridCol w="750833">
                  <a:extLst>
                    <a:ext uri="{9D8B030D-6E8A-4147-A177-3AD203B41FA5}">
                      <a16:colId xmlns:a16="http://schemas.microsoft.com/office/drawing/2014/main" val="368411512"/>
                    </a:ext>
                  </a:extLst>
                </a:gridCol>
                <a:gridCol w="750833">
                  <a:extLst>
                    <a:ext uri="{9D8B030D-6E8A-4147-A177-3AD203B41FA5}">
                      <a16:colId xmlns:a16="http://schemas.microsoft.com/office/drawing/2014/main" val="3625594012"/>
                    </a:ext>
                  </a:extLst>
                </a:gridCol>
                <a:gridCol w="741895">
                  <a:extLst>
                    <a:ext uri="{9D8B030D-6E8A-4147-A177-3AD203B41FA5}">
                      <a16:colId xmlns:a16="http://schemas.microsoft.com/office/drawing/2014/main" val="732065603"/>
                    </a:ext>
                  </a:extLst>
                </a:gridCol>
                <a:gridCol w="706141">
                  <a:extLst>
                    <a:ext uri="{9D8B030D-6E8A-4147-A177-3AD203B41FA5}">
                      <a16:colId xmlns:a16="http://schemas.microsoft.com/office/drawing/2014/main" val="3535539129"/>
                    </a:ext>
                  </a:extLst>
                </a:gridCol>
                <a:gridCol w="715078">
                  <a:extLst>
                    <a:ext uri="{9D8B030D-6E8A-4147-A177-3AD203B41FA5}">
                      <a16:colId xmlns:a16="http://schemas.microsoft.com/office/drawing/2014/main" val="2020814722"/>
                    </a:ext>
                  </a:extLst>
                </a:gridCol>
                <a:gridCol w="715078">
                  <a:extLst>
                    <a:ext uri="{9D8B030D-6E8A-4147-A177-3AD203B41FA5}">
                      <a16:colId xmlns:a16="http://schemas.microsoft.com/office/drawing/2014/main" val="74202577"/>
                    </a:ext>
                  </a:extLst>
                </a:gridCol>
              </a:tblGrid>
              <a:tr h="150462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404" marR="9404" marT="9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04" marR="9404" marT="9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3274945"/>
                  </a:ext>
                </a:extLst>
              </a:tr>
              <a:tr h="451385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6750649"/>
                  </a:ext>
                </a:extLst>
              </a:tr>
              <a:tr h="1504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148.295.387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148.295.387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25.774.533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17,4%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17,4%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7777372"/>
                  </a:ext>
                </a:extLst>
              </a:tr>
              <a:tr h="1504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268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Caja Fondo Desahucio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3.118.982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3.118.982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527.067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16,9%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16,9%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7284204"/>
                  </a:ext>
                </a:extLst>
              </a:tr>
              <a:tr h="1504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269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Caja Fondo Revalorizador de Pensiones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416.266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416.266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50.236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12,1%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12,1%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7045622"/>
                  </a:ext>
                </a:extLst>
              </a:tr>
              <a:tr h="1504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270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Fiscal Fondo Desahucio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2.050.982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2.050.982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334.156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16,3%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16,3%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17069637"/>
                  </a:ext>
                </a:extLst>
              </a:tr>
              <a:tr h="1504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271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Fiscal Fondo Revalorizador de Pensiones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5.253.816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5.253.816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641.506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12,2%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12,2%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345108"/>
                  </a:ext>
                </a:extLst>
              </a:tr>
              <a:tr h="1504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273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Auxilio Social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34.988.475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34.988.475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6.993.705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20,0%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20,0%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5990806"/>
                  </a:ext>
                </a:extLst>
              </a:tr>
              <a:tr h="1504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274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Desahucio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34.542.027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34.542.027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5.958.640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17,3%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17,3%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08771526"/>
                  </a:ext>
                </a:extLst>
              </a:tr>
              <a:tr h="1504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275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Revalorizador de Pensiones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5.225.568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5.225.568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760.837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14,6%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14,6%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9674268"/>
                  </a:ext>
                </a:extLst>
              </a:tr>
              <a:tr h="1504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277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Fondos de Salud de las Fuerzas Armadas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62.699.271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62.699.271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10.508.386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16,8%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16,8%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0717392"/>
                  </a:ext>
                </a:extLst>
              </a:tr>
              <a:tr h="1504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6.554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6.554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1980908"/>
                  </a:ext>
                </a:extLst>
              </a:tr>
              <a:tr h="1504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Organismos Internacionales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6.554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6.554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5277380"/>
                  </a:ext>
                </a:extLst>
              </a:tr>
              <a:tr h="1504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782.945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782.945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40.570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5,2%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5,2%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0398346"/>
                  </a:ext>
                </a:extLst>
              </a:tr>
              <a:tr h="1504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36.222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36.222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33.445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92,3%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92,3%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5135320"/>
                  </a:ext>
                </a:extLst>
              </a:tr>
              <a:tr h="1504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220.180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220.180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9049972"/>
                  </a:ext>
                </a:extLst>
              </a:tr>
              <a:tr h="1504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526.543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526.543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7.125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6462803"/>
                  </a:ext>
                </a:extLst>
              </a:tr>
              <a:tr h="1504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866.287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866.287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134.372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15,5%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15,5%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58125377"/>
                  </a:ext>
                </a:extLst>
              </a:tr>
              <a:tr h="1504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 Asistencia Social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866.287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866.287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134.372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15,5%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15,5%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584087"/>
                  </a:ext>
                </a:extLst>
              </a:tr>
              <a:tr h="1504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2.550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2.550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156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6,1%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6,1%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38279645"/>
                  </a:ext>
                </a:extLst>
              </a:tr>
              <a:tr h="1504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2.550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2.550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156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6,1%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6,1%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209048"/>
                  </a:ext>
                </a:extLst>
              </a:tr>
              <a:tr h="1504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100.000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195757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6844871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65112" y="737900"/>
            <a:ext cx="7954954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FEBRERO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15. CAPÍTULO 13. PROGRAMA 02: FONDO DE MEDICINA CURATIVA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21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57167" y="1405852"/>
            <a:ext cx="7962900" cy="3232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AE4DB4C7-9D85-4E2A-AD4B-DACF650C37E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28061271"/>
              </p:ext>
            </p:extLst>
          </p:nvPr>
        </p:nvGraphicFramePr>
        <p:xfrm>
          <a:off x="566280" y="1729125"/>
          <a:ext cx="7953786" cy="2914650"/>
        </p:xfrm>
        <a:graphic>
          <a:graphicData uri="http://schemas.openxmlformats.org/drawingml/2006/table">
            <a:tbl>
              <a:tblPr/>
              <a:tblGrid>
                <a:gridCol w="739314">
                  <a:extLst>
                    <a:ext uri="{9D8B030D-6E8A-4147-A177-3AD203B41FA5}">
                      <a16:colId xmlns:a16="http://schemas.microsoft.com/office/drawing/2014/main" val="157550563"/>
                    </a:ext>
                  </a:extLst>
                </a:gridCol>
                <a:gridCol w="286484">
                  <a:extLst>
                    <a:ext uri="{9D8B030D-6E8A-4147-A177-3AD203B41FA5}">
                      <a16:colId xmlns:a16="http://schemas.microsoft.com/office/drawing/2014/main" val="1577269708"/>
                    </a:ext>
                  </a:extLst>
                </a:gridCol>
                <a:gridCol w="286484">
                  <a:extLst>
                    <a:ext uri="{9D8B030D-6E8A-4147-A177-3AD203B41FA5}">
                      <a16:colId xmlns:a16="http://schemas.microsoft.com/office/drawing/2014/main" val="2828809452"/>
                    </a:ext>
                  </a:extLst>
                </a:gridCol>
                <a:gridCol w="2205620">
                  <a:extLst>
                    <a:ext uri="{9D8B030D-6E8A-4147-A177-3AD203B41FA5}">
                      <a16:colId xmlns:a16="http://schemas.microsoft.com/office/drawing/2014/main" val="1161624801"/>
                    </a:ext>
                  </a:extLst>
                </a:gridCol>
                <a:gridCol w="739314">
                  <a:extLst>
                    <a:ext uri="{9D8B030D-6E8A-4147-A177-3AD203B41FA5}">
                      <a16:colId xmlns:a16="http://schemas.microsoft.com/office/drawing/2014/main" val="4087985148"/>
                    </a:ext>
                  </a:extLst>
                </a:gridCol>
                <a:gridCol w="739314">
                  <a:extLst>
                    <a:ext uri="{9D8B030D-6E8A-4147-A177-3AD203B41FA5}">
                      <a16:colId xmlns:a16="http://schemas.microsoft.com/office/drawing/2014/main" val="1416387320"/>
                    </a:ext>
                  </a:extLst>
                </a:gridCol>
                <a:gridCol w="739314">
                  <a:extLst>
                    <a:ext uri="{9D8B030D-6E8A-4147-A177-3AD203B41FA5}">
                      <a16:colId xmlns:a16="http://schemas.microsoft.com/office/drawing/2014/main" val="3200354299"/>
                    </a:ext>
                  </a:extLst>
                </a:gridCol>
                <a:gridCol w="739314">
                  <a:extLst>
                    <a:ext uri="{9D8B030D-6E8A-4147-A177-3AD203B41FA5}">
                      <a16:colId xmlns:a16="http://schemas.microsoft.com/office/drawing/2014/main" val="1720787239"/>
                    </a:ext>
                  </a:extLst>
                </a:gridCol>
                <a:gridCol w="739314">
                  <a:extLst>
                    <a:ext uri="{9D8B030D-6E8A-4147-A177-3AD203B41FA5}">
                      <a16:colId xmlns:a16="http://schemas.microsoft.com/office/drawing/2014/main" val="817955239"/>
                    </a:ext>
                  </a:extLst>
                </a:gridCol>
                <a:gridCol w="739314">
                  <a:extLst>
                    <a:ext uri="{9D8B030D-6E8A-4147-A177-3AD203B41FA5}">
                      <a16:colId xmlns:a16="http://schemas.microsoft.com/office/drawing/2014/main" val="3232475831"/>
                    </a:ext>
                  </a:extLst>
                </a:gridCol>
              </a:tblGrid>
              <a:tr h="152400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76739866"/>
                  </a:ext>
                </a:extLst>
              </a:tr>
              <a:tr h="466725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01729462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26.074.647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26.074.647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3.229.236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49403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52.811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52.811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89306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6.836.777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6.836.777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950.157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9196664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6.836.777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6.836.777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950.157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3070146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Bonificaciones de Salud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6.836.777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6.836.777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950.157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6629507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1.375.746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1.375.746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194.886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071010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1.375.746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1.375.746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194.886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1371191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Fondos de Salud de las Fuerzas Armadas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1.375.746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1.375.746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194.886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1387345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6.886.638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6.886.638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4265391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Títulos y Valores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6.886.638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6.886.638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5592564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10.762.672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10.762.672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2.084.193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9215498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Médicos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10.762.672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10.762.672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2.084.193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2549115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6722029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3650287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50.003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50.003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007995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5974095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39552" y="680170"/>
            <a:ext cx="799288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FEBRERO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15. CAPÍTULO 14. PROGRAMA 01: DIRECCIÓN DE PREVISIÓN DE CARABINEROS DE CHILE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>
          <a:xfrm>
            <a:off x="6516216" y="6381328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22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9552" y="1556792"/>
            <a:ext cx="7992888" cy="28617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                                                                                                                                                   1 de 2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42776736-22AC-4B76-A3D7-789AC62831B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42522185"/>
              </p:ext>
            </p:extLst>
          </p:nvPr>
        </p:nvGraphicFramePr>
        <p:xfrm>
          <a:off x="539552" y="1922355"/>
          <a:ext cx="7992888" cy="4033543"/>
        </p:xfrm>
        <a:graphic>
          <a:graphicData uri="http://schemas.openxmlformats.org/drawingml/2006/table">
            <a:tbl>
              <a:tblPr/>
              <a:tblGrid>
                <a:gridCol w="727177">
                  <a:extLst>
                    <a:ext uri="{9D8B030D-6E8A-4147-A177-3AD203B41FA5}">
                      <a16:colId xmlns:a16="http://schemas.microsoft.com/office/drawing/2014/main" val="1950136349"/>
                    </a:ext>
                  </a:extLst>
                </a:gridCol>
                <a:gridCol w="278751">
                  <a:extLst>
                    <a:ext uri="{9D8B030D-6E8A-4147-A177-3AD203B41FA5}">
                      <a16:colId xmlns:a16="http://schemas.microsoft.com/office/drawing/2014/main" val="1943151734"/>
                    </a:ext>
                  </a:extLst>
                </a:gridCol>
                <a:gridCol w="281781">
                  <a:extLst>
                    <a:ext uri="{9D8B030D-6E8A-4147-A177-3AD203B41FA5}">
                      <a16:colId xmlns:a16="http://schemas.microsoft.com/office/drawing/2014/main" val="3687670590"/>
                    </a:ext>
                  </a:extLst>
                </a:gridCol>
                <a:gridCol w="2027006">
                  <a:extLst>
                    <a:ext uri="{9D8B030D-6E8A-4147-A177-3AD203B41FA5}">
                      <a16:colId xmlns:a16="http://schemas.microsoft.com/office/drawing/2014/main" val="4153592943"/>
                    </a:ext>
                  </a:extLst>
                </a:gridCol>
                <a:gridCol w="824134">
                  <a:extLst>
                    <a:ext uri="{9D8B030D-6E8A-4147-A177-3AD203B41FA5}">
                      <a16:colId xmlns:a16="http://schemas.microsoft.com/office/drawing/2014/main" val="3326002803"/>
                    </a:ext>
                  </a:extLst>
                </a:gridCol>
                <a:gridCol w="824134">
                  <a:extLst>
                    <a:ext uri="{9D8B030D-6E8A-4147-A177-3AD203B41FA5}">
                      <a16:colId xmlns:a16="http://schemas.microsoft.com/office/drawing/2014/main" val="188048542"/>
                    </a:ext>
                  </a:extLst>
                </a:gridCol>
                <a:gridCol w="824134">
                  <a:extLst>
                    <a:ext uri="{9D8B030D-6E8A-4147-A177-3AD203B41FA5}">
                      <a16:colId xmlns:a16="http://schemas.microsoft.com/office/drawing/2014/main" val="4199493601"/>
                    </a:ext>
                  </a:extLst>
                </a:gridCol>
                <a:gridCol w="739297">
                  <a:extLst>
                    <a:ext uri="{9D8B030D-6E8A-4147-A177-3AD203B41FA5}">
                      <a16:colId xmlns:a16="http://schemas.microsoft.com/office/drawing/2014/main" val="2141619305"/>
                    </a:ext>
                  </a:extLst>
                </a:gridCol>
                <a:gridCol w="739297">
                  <a:extLst>
                    <a:ext uri="{9D8B030D-6E8A-4147-A177-3AD203B41FA5}">
                      <a16:colId xmlns:a16="http://schemas.microsoft.com/office/drawing/2014/main" val="366633088"/>
                    </a:ext>
                  </a:extLst>
                </a:gridCol>
                <a:gridCol w="727177">
                  <a:extLst>
                    <a:ext uri="{9D8B030D-6E8A-4147-A177-3AD203B41FA5}">
                      <a16:colId xmlns:a16="http://schemas.microsoft.com/office/drawing/2014/main" val="927270710"/>
                    </a:ext>
                  </a:extLst>
                </a:gridCol>
              </a:tblGrid>
              <a:tr h="160539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99841668"/>
                  </a:ext>
                </a:extLst>
              </a:tr>
              <a:tr h="491651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8540747"/>
                  </a:ext>
                </a:extLst>
              </a:tr>
              <a:tr h="170573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955.848.894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955.848.894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149.128.379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0626096"/>
                  </a:ext>
                </a:extLst>
              </a:tr>
              <a:tr h="160539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4.991.783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4.991.783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731.772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7887367"/>
                  </a:ext>
                </a:extLst>
              </a:tr>
              <a:tr h="160539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3.388.061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3.388.061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52.845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31598999"/>
                  </a:ext>
                </a:extLst>
              </a:tr>
              <a:tr h="160539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800.021.287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800.021.287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130.520.296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435286"/>
                  </a:ext>
                </a:extLst>
              </a:tr>
              <a:tr h="160539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755.271.703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755.271.703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124.752.284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9320013"/>
                  </a:ext>
                </a:extLst>
              </a:tr>
              <a:tr h="160539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Jubilaciones, Pensiones y Montepíos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744.482.140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744.482.140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123.349.217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0781793"/>
                  </a:ext>
                </a:extLst>
              </a:tr>
              <a:tr h="160539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Bonificaciones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969.200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969.200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168.585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537834"/>
                  </a:ext>
                </a:extLst>
              </a:tr>
              <a:tr h="160539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Bono de Reconocimiento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8.021.508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8.021.508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1.003.936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431985"/>
                  </a:ext>
                </a:extLst>
              </a:tr>
              <a:tr h="160539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Desahucios e Indemnizaciones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167.672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167.672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8.358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1197857"/>
                  </a:ext>
                </a:extLst>
              </a:tr>
              <a:tr h="160539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Asignación por Muerte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1.213.394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1.213.394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147.116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9541783"/>
                  </a:ext>
                </a:extLst>
              </a:tr>
              <a:tr h="160539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Devolución de Imposiciones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417.789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417.789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75.072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7760771"/>
                  </a:ext>
                </a:extLst>
              </a:tr>
              <a:tr h="160539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Asistencia Social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326.409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326.409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45.259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4564058"/>
                  </a:ext>
                </a:extLst>
              </a:tr>
              <a:tr h="160539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Asignación Familiar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326.409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326.409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45.259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78238878"/>
                  </a:ext>
                </a:extLst>
              </a:tr>
              <a:tr h="160539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44.423.175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44.423.175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5.722.753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0034499"/>
                  </a:ext>
                </a:extLst>
              </a:tr>
              <a:tr h="160539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Beneficios Médicos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44.423.175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44.423.175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5.722.753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3635200"/>
                  </a:ext>
                </a:extLst>
              </a:tr>
              <a:tr h="160539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81.123.793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81.123.793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9.945.783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976006"/>
                  </a:ext>
                </a:extLst>
              </a:tr>
              <a:tr h="160539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81.123.793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81.123.793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9.945.783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7700126"/>
                  </a:ext>
                </a:extLst>
              </a:tr>
              <a:tr h="160539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Auxilio Social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15.491.112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15.491.112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1.827.281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6371344"/>
                  </a:ext>
                </a:extLst>
              </a:tr>
              <a:tr h="321078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Desahucio Mutualidad de Carabineros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8725969"/>
                  </a:ext>
                </a:extLst>
              </a:tr>
              <a:tr h="160539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Medicina Preventiva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6.487.937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6.487.937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826327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0015003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520626" y="641706"/>
            <a:ext cx="8046892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FEBRERO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15. CAPÍTULO 14. PROGRAMA 01: DIRECCIÓN DE PREVISIÓN DE CARABINEROS DE CHILE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23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20626" y="1563163"/>
            <a:ext cx="8046892" cy="28694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                                                                                                                                                            2 de 2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2C4D6EC7-4D78-41F9-B4D3-FD40582EA95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32441743"/>
              </p:ext>
            </p:extLst>
          </p:nvPr>
        </p:nvGraphicFramePr>
        <p:xfrm>
          <a:off x="520626" y="1886267"/>
          <a:ext cx="8046891" cy="4351334"/>
        </p:xfrm>
        <a:graphic>
          <a:graphicData uri="http://schemas.openxmlformats.org/drawingml/2006/table">
            <a:tbl>
              <a:tblPr/>
              <a:tblGrid>
                <a:gridCol w="732091">
                  <a:extLst>
                    <a:ext uri="{9D8B030D-6E8A-4147-A177-3AD203B41FA5}">
                      <a16:colId xmlns:a16="http://schemas.microsoft.com/office/drawing/2014/main" val="2027919386"/>
                    </a:ext>
                  </a:extLst>
                </a:gridCol>
                <a:gridCol w="280635">
                  <a:extLst>
                    <a:ext uri="{9D8B030D-6E8A-4147-A177-3AD203B41FA5}">
                      <a16:colId xmlns:a16="http://schemas.microsoft.com/office/drawing/2014/main" val="2621328410"/>
                    </a:ext>
                  </a:extLst>
                </a:gridCol>
                <a:gridCol w="283685">
                  <a:extLst>
                    <a:ext uri="{9D8B030D-6E8A-4147-A177-3AD203B41FA5}">
                      <a16:colId xmlns:a16="http://schemas.microsoft.com/office/drawing/2014/main" val="1524276566"/>
                    </a:ext>
                  </a:extLst>
                </a:gridCol>
                <a:gridCol w="2040702">
                  <a:extLst>
                    <a:ext uri="{9D8B030D-6E8A-4147-A177-3AD203B41FA5}">
                      <a16:colId xmlns:a16="http://schemas.microsoft.com/office/drawing/2014/main" val="2581806798"/>
                    </a:ext>
                  </a:extLst>
                </a:gridCol>
                <a:gridCol w="829701">
                  <a:extLst>
                    <a:ext uri="{9D8B030D-6E8A-4147-A177-3AD203B41FA5}">
                      <a16:colId xmlns:a16="http://schemas.microsoft.com/office/drawing/2014/main" val="432107001"/>
                    </a:ext>
                  </a:extLst>
                </a:gridCol>
                <a:gridCol w="829701">
                  <a:extLst>
                    <a:ext uri="{9D8B030D-6E8A-4147-A177-3AD203B41FA5}">
                      <a16:colId xmlns:a16="http://schemas.microsoft.com/office/drawing/2014/main" val="2313686751"/>
                    </a:ext>
                  </a:extLst>
                </a:gridCol>
                <a:gridCol w="829701">
                  <a:extLst>
                    <a:ext uri="{9D8B030D-6E8A-4147-A177-3AD203B41FA5}">
                      <a16:colId xmlns:a16="http://schemas.microsoft.com/office/drawing/2014/main" val="1336483371"/>
                    </a:ext>
                  </a:extLst>
                </a:gridCol>
                <a:gridCol w="744292">
                  <a:extLst>
                    <a:ext uri="{9D8B030D-6E8A-4147-A177-3AD203B41FA5}">
                      <a16:colId xmlns:a16="http://schemas.microsoft.com/office/drawing/2014/main" val="2124257323"/>
                    </a:ext>
                  </a:extLst>
                </a:gridCol>
                <a:gridCol w="744292">
                  <a:extLst>
                    <a:ext uri="{9D8B030D-6E8A-4147-A177-3AD203B41FA5}">
                      <a16:colId xmlns:a16="http://schemas.microsoft.com/office/drawing/2014/main" val="3646427062"/>
                    </a:ext>
                  </a:extLst>
                </a:gridCol>
                <a:gridCol w="732091">
                  <a:extLst>
                    <a:ext uri="{9D8B030D-6E8A-4147-A177-3AD203B41FA5}">
                      <a16:colId xmlns:a16="http://schemas.microsoft.com/office/drawing/2014/main" val="4004704418"/>
                    </a:ext>
                  </a:extLst>
                </a:gridCol>
              </a:tblGrid>
              <a:tr h="150046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378" marR="9378" marT="93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378" marR="9378" marT="93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39541089"/>
                  </a:ext>
                </a:extLst>
              </a:tr>
              <a:tr h="300092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378" marR="9378" marT="93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378" marR="9378" marT="9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9378" marR="9378" marT="93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378" marR="9378" marT="9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3544415"/>
                  </a:ext>
                </a:extLst>
              </a:tr>
              <a:tr h="300092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284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Fondo de Desahucio Carabineros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679.924 </a:t>
                      </a:r>
                    </a:p>
                  </a:txBody>
                  <a:tcPr marL="9378" marR="9378" marT="9378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679.924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99.825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14,7%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14,7%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15562802"/>
                  </a:ext>
                </a:extLst>
              </a:tr>
              <a:tr h="300092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285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Hospital Dirección de Previsión de Carabineros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178.600 </a:t>
                      </a:r>
                    </a:p>
                  </a:txBody>
                  <a:tcPr marL="9378" marR="9378" marT="9378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178.600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12.766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7,1%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7,1%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8610984"/>
                  </a:ext>
                </a:extLst>
              </a:tr>
              <a:tr h="150046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286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Medicina Preventiva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8.737.360 </a:t>
                      </a:r>
                    </a:p>
                  </a:txBody>
                  <a:tcPr marL="9378" marR="9378" marT="9378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8.737.360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1.002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0766420"/>
                  </a:ext>
                </a:extLst>
              </a:tr>
              <a:tr h="150046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287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Hospital de Carabineros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10.558.368 </a:t>
                      </a:r>
                    </a:p>
                  </a:txBody>
                  <a:tcPr marL="9378" marR="9378" marT="9378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10.558.368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1.598.331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15,1%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15,1%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7945314"/>
                  </a:ext>
                </a:extLst>
              </a:tr>
              <a:tr h="300092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288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Hospital Dirección de Previsión de Carabineros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22.693.333 </a:t>
                      </a:r>
                    </a:p>
                  </a:txBody>
                  <a:tcPr marL="9378" marR="9378" marT="9378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22.693.333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3.646.447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16,1%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16,1%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17249"/>
                  </a:ext>
                </a:extLst>
              </a:tr>
              <a:tr h="300092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289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Comisión Revalorizadora de Pensiones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14.330.439 </a:t>
                      </a:r>
                    </a:p>
                  </a:txBody>
                  <a:tcPr marL="9378" marR="9378" marT="9378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14.330.439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2.584.366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18,0%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18,0%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7315687"/>
                  </a:ext>
                </a:extLst>
              </a:tr>
              <a:tr h="300092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290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Fondo Desahucio Policía de Investigaciones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679.924 </a:t>
                      </a:r>
                    </a:p>
                  </a:txBody>
                  <a:tcPr marL="9378" marR="9378" marT="9378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679.924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54.613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8,0%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8,0%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5727246"/>
                  </a:ext>
                </a:extLst>
              </a:tr>
              <a:tr h="150046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291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Fondos Servicio Odontológico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1.286.693 </a:t>
                      </a:r>
                    </a:p>
                  </a:txBody>
                  <a:tcPr marL="9378" marR="9378" marT="9378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1.286.693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121.152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9,4%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9,4%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071002"/>
                  </a:ext>
                </a:extLst>
              </a:tr>
              <a:tr h="150046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78" marR="9378" marT="9378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4030546"/>
                  </a:ext>
                </a:extLst>
              </a:tr>
              <a:tr h="300092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550.035 </a:t>
                      </a:r>
                    </a:p>
                  </a:txBody>
                  <a:tcPr marL="9378" marR="9378" marT="9378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550.035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412154"/>
                  </a:ext>
                </a:extLst>
              </a:tr>
              <a:tr h="150046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188.883 </a:t>
                      </a:r>
                    </a:p>
                  </a:txBody>
                  <a:tcPr marL="9378" marR="9378" marT="9378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188.883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937408"/>
                  </a:ext>
                </a:extLst>
              </a:tr>
              <a:tr h="150046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361.152 </a:t>
                      </a:r>
                    </a:p>
                  </a:txBody>
                  <a:tcPr marL="9378" marR="9378" marT="9378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361.152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8377653"/>
                  </a:ext>
                </a:extLst>
              </a:tr>
              <a:tr h="150046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3.781.785 </a:t>
                      </a:r>
                    </a:p>
                  </a:txBody>
                  <a:tcPr marL="9378" marR="9378" marT="9378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3.781.785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6630897"/>
                  </a:ext>
                </a:extLst>
              </a:tr>
              <a:tr h="150046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Títulos y Valores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3.781.785 </a:t>
                      </a:r>
                    </a:p>
                  </a:txBody>
                  <a:tcPr marL="9378" marR="9378" marT="9378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3.781.785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4096355"/>
                  </a:ext>
                </a:extLst>
              </a:tr>
              <a:tr h="150046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61.852.150 </a:t>
                      </a:r>
                    </a:p>
                  </a:txBody>
                  <a:tcPr marL="9378" marR="9378" marT="9378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61.852.150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7.877.683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12,7%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12,7%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93497947"/>
                  </a:ext>
                </a:extLst>
              </a:tr>
              <a:tr h="150046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 Asistencia Social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6.828 </a:t>
                      </a:r>
                    </a:p>
                  </a:txBody>
                  <a:tcPr marL="9378" marR="9378" marT="9378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6.828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8504060"/>
                  </a:ext>
                </a:extLst>
              </a:tr>
              <a:tr h="150046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Médicos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61.845.322 </a:t>
                      </a:r>
                    </a:p>
                  </a:txBody>
                  <a:tcPr marL="9378" marR="9378" marT="9378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61.845.322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7.877.683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12,7%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12,7%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9163211"/>
                  </a:ext>
                </a:extLst>
              </a:tr>
              <a:tr h="150046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90.000 </a:t>
                      </a:r>
                    </a:p>
                  </a:txBody>
                  <a:tcPr marL="9378" marR="9378" marT="9378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90.000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6418123"/>
                  </a:ext>
                </a:extLst>
              </a:tr>
              <a:tr h="150046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90.000 </a:t>
                      </a:r>
                    </a:p>
                  </a:txBody>
                  <a:tcPr marL="9378" marR="9378" marT="9378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90.000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2401069"/>
                  </a:ext>
                </a:extLst>
              </a:tr>
              <a:tr h="150046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50.000 </a:t>
                      </a:r>
                    </a:p>
                  </a:txBody>
                  <a:tcPr marL="9378" marR="9378" marT="9378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50.000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19526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455650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9552" y="799693"/>
            <a:ext cx="7776864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FEBRERO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15 MINISTERIO DEL TRABAJO Y PREVISIÓN SOCIAL</a:t>
            </a:r>
          </a:p>
        </p:txBody>
      </p:sp>
      <p:graphicFrame>
        <p:nvGraphicFramePr>
          <p:cNvPr id="7" name="Gráfico 6">
            <a:extLst>
              <a:ext uri="{FF2B5EF4-FFF2-40B4-BE49-F238E27FC236}">
                <a16:creationId xmlns:a16="http://schemas.microsoft.com/office/drawing/2014/main" id="{00000000-0008-0000-0000-00003FC71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18648109"/>
              </p:ext>
            </p:extLst>
          </p:nvPr>
        </p:nvGraphicFramePr>
        <p:xfrm>
          <a:off x="2195736" y="2060848"/>
          <a:ext cx="5097011" cy="29257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149623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9552" y="799160"/>
            <a:ext cx="7704856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FEBRERO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15 MINISTERIO DEL TRABAJO Y PREVISIÓN SOCIAL</a:t>
            </a:r>
          </a:p>
        </p:txBody>
      </p:sp>
      <p:graphicFrame>
        <p:nvGraphicFramePr>
          <p:cNvPr id="7" name="Gráfico 6">
            <a:extLst>
              <a:ext uri="{FF2B5EF4-FFF2-40B4-BE49-F238E27FC236}">
                <a16:creationId xmlns:a16="http://schemas.microsoft.com/office/drawing/2014/main" id="{00000000-0008-0000-0000-00003EC71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63783388"/>
              </p:ext>
            </p:extLst>
          </p:nvPr>
        </p:nvGraphicFramePr>
        <p:xfrm>
          <a:off x="1871700" y="1844824"/>
          <a:ext cx="5400600" cy="298174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655171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539553" y="819753"/>
            <a:ext cx="792088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FEBRERO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15 MINISTERIO DE TRABAJO Y PREVISIÓN SOCIAL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539552" y="1508177"/>
            <a:ext cx="7920879" cy="33664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B32056DC-B5C1-4074-9ADB-F9EC5843F93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36224468"/>
              </p:ext>
            </p:extLst>
          </p:nvPr>
        </p:nvGraphicFramePr>
        <p:xfrm>
          <a:off x="529304" y="1942155"/>
          <a:ext cx="7931127" cy="2476500"/>
        </p:xfrm>
        <a:graphic>
          <a:graphicData uri="http://schemas.openxmlformats.org/drawingml/2006/table">
            <a:tbl>
              <a:tblPr/>
              <a:tblGrid>
                <a:gridCol w="773140">
                  <a:extLst>
                    <a:ext uri="{9D8B030D-6E8A-4147-A177-3AD203B41FA5}">
                      <a16:colId xmlns:a16="http://schemas.microsoft.com/office/drawing/2014/main" val="2376709609"/>
                    </a:ext>
                  </a:extLst>
                </a:gridCol>
                <a:gridCol w="2474047">
                  <a:extLst>
                    <a:ext uri="{9D8B030D-6E8A-4147-A177-3AD203B41FA5}">
                      <a16:colId xmlns:a16="http://schemas.microsoft.com/office/drawing/2014/main" val="2179060457"/>
                    </a:ext>
                  </a:extLst>
                </a:gridCol>
                <a:gridCol w="773140">
                  <a:extLst>
                    <a:ext uri="{9D8B030D-6E8A-4147-A177-3AD203B41FA5}">
                      <a16:colId xmlns:a16="http://schemas.microsoft.com/office/drawing/2014/main" val="3764397314"/>
                    </a:ext>
                  </a:extLst>
                </a:gridCol>
                <a:gridCol w="798911">
                  <a:extLst>
                    <a:ext uri="{9D8B030D-6E8A-4147-A177-3AD203B41FA5}">
                      <a16:colId xmlns:a16="http://schemas.microsoft.com/office/drawing/2014/main" val="2988170907"/>
                    </a:ext>
                  </a:extLst>
                </a:gridCol>
                <a:gridCol w="802133">
                  <a:extLst>
                    <a:ext uri="{9D8B030D-6E8A-4147-A177-3AD203B41FA5}">
                      <a16:colId xmlns:a16="http://schemas.microsoft.com/office/drawing/2014/main" val="3948099345"/>
                    </a:ext>
                  </a:extLst>
                </a:gridCol>
                <a:gridCol w="763476">
                  <a:extLst>
                    <a:ext uri="{9D8B030D-6E8A-4147-A177-3AD203B41FA5}">
                      <a16:colId xmlns:a16="http://schemas.microsoft.com/office/drawing/2014/main" val="2980735633"/>
                    </a:ext>
                  </a:extLst>
                </a:gridCol>
                <a:gridCol w="773140">
                  <a:extLst>
                    <a:ext uri="{9D8B030D-6E8A-4147-A177-3AD203B41FA5}">
                      <a16:colId xmlns:a16="http://schemas.microsoft.com/office/drawing/2014/main" val="3215617850"/>
                    </a:ext>
                  </a:extLst>
                </a:gridCol>
                <a:gridCol w="773140">
                  <a:extLst>
                    <a:ext uri="{9D8B030D-6E8A-4147-A177-3AD203B41FA5}">
                      <a16:colId xmlns:a16="http://schemas.microsoft.com/office/drawing/2014/main" val="4203309842"/>
                    </a:ext>
                  </a:extLst>
                </a:gridCol>
              </a:tblGrid>
              <a:tr h="152400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65180042"/>
                  </a:ext>
                </a:extLst>
              </a:tr>
              <a:tr h="466725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797606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8.405.657.049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8.417.912.993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12.255.944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1.405.426.758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1814146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202.283.303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202.283.303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28.748.041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2439053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125.101.136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125.101.136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9.360.972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0064971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6.487.525.764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6.487.525.764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1.133.374.081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6447755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1.374.441.476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1.386.697.420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12.255.944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214.588.805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4034086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167.374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167.374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25.453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2686991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129.760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4527267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8.691.136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8.691.136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286.692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3771447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80.703.070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80.703.070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51582213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113.489.646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113.489.646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15.952.249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3341380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1.733.817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1.733.817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2.960.705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170,8%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170,8%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9773220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11.520.327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11.520.327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547273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773868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603599" y="771315"/>
            <a:ext cx="7848872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FEBRERO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15 RESUMEN POR CAPÍTULOS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611559" y="1442644"/>
            <a:ext cx="7687766" cy="3384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DF4830CB-A064-4DA9-A7B9-379F30C14B9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696205"/>
              </p:ext>
            </p:extLst>
          </p:nvPr>
        </p:nvGraphicFramePr>
        <p:xfrm>
          <a:off x="611559" y="1781044"/>
          <a:ext cx="7848873" cy="3170233"/>
        </p:xfrm>
        <a:graphic>
          <a:graphicData uri="http://schemas.openxmlformats.org/drawingml/2006/table">
            <a:tbl>
              <a:tblPr/>
              <a:tblGrid>
                <a:gridCol w="248700">
                  <a:extLst>
                    <a:ext uri="{9D8B030D-6E8A-4147-A177-3AD203B41FA5}">
                      <a16:colId xmlns:a16="http://schemas.microsoft.com/office/drawing/2014/main" val="2309291218"/>
                    </a:ext>
                  </a:extLst>
                </a:gridCol>
                <a:gridCol w="319758">
                  <a:extLst>
                    <a:ext uri="{9D8B030D-6E8A-4147-A177-3AD203B41FA5}">
                      <a16:colId xmlns:a16="http://schemas.microsoft.com/office/drawing/2014/main" val="971855041"/>
                    </a:ext>
                  </a:extLst>
                </a:gridCol>
                <a:gridCol w="2371538">
                  <a:extLst>
                    <a:ext uri="{9D8B030D-6E8A-4147-A177-3AD203B41FA5}">
                      <a16:colId xmlns:a16="http://schemas.microsoft.com/office/drawing/2014/main" val="1318850711"/>
                    </a:ext>
                  </a:extLst>
                </a:gridCol>
                <a:gridCol w="914863">
                  <a:extLst>
                    <a:ext uri="{9D8B030D-6E8A-4147-A177-3AD203B41FA5}">
                      <a16:colId xmlns:a16="http://schemas.microsoft.com/office/drawing/2014/main" val="4040296889"/>
                    </a:ext>
                  </a:extLst>
                </a:gridCol>
                <a:gridCol w="900059">
                  <a:extLst>
                    <a:ext uri="{9D8B030D-6E8A-4147-A177-3AD203B41FA5}">
                      <a16:colId xmlns:a16="http://schemas.microsoft.com/office/drawing/2014/main" val="2482815321"/>
                    </a:ext>
                  </a:extLst>
                </a:gridCol>
                <a:gridCol w="772748">
                  <a:extLst>
                    <a:ext uri="{9D8B030D-6E8A-4147-A177-3AD203B41FA5}">
                      <a16:colId xmlns:a16="http://schemas.microsoft.com/office/drawing/2014/main" val="771797239"/>
                    </a:ext>
                  </a:extLst>
                </a:gridCol>
                <a:gridCol w="900059">
                  <a:extLst>
                    <a:ext uri="{9D8B030D-6E8A-4147-A177-3AD203B41FA5}">
                      <a16:colId xmlns:a16="http://schemas.microsoft.com/office/drawing/2014/main" val="1852640697"/>
                    </a:ext>
                  </a:extLst>
                </a:gridCol>
                <a:gridCol w="710574">
                  <a:extLst>
                    <a:ext uri="{9D8B030D-6E8A-4147-A177-3AD203B41FA5}">
                      <a16:colId xmlns:a16="http://schemas.microsoft.com/office/drawing/2014/main" val="4077663228"/>
                    </a:ext>
                  </a:extLst>
                </a:gridCol>
                <a:gridCol w="710574">
                  <a:extLst>
                    <a:ext uri="{9D8B030D-6E8A-4147-A177-3AD203B41FA5}">
                      <a16:colId xmlns:a16="http://schemas.microsoft.com/office/drawing/2014/main" val="2649950609"/>
                    </a:ext>
                  </a:extLst>
                </a:gridCol>
              </a:tblGrid>
              <a:tr h="458347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Cap.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Progr.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Programa Presupuestario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7206009"/>
                  </a:ext>
                </a:extLst>
              </a:tr>
              <a:tr h="1909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DEL TRABAJO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            31.933.087 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44.189.031 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12.255.944 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8.821.488 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27,6%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20,0%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5371469"/>
                  </a:ext>
                </a:extLst>
              </a:tr>
              <a:tr h="1527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del Trabajo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            12.162.539 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12.162.539 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1.123.421 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9,2%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9,2%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9664579"/>
                  </a:ext>
                </a:extLst>
              </a:tr>
              <a:tr h="1527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PROEMPLEO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            19.770.548 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32.026.492 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12.255.944 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7.698.067 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38,9%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24,0%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467138"/>
                  </a:ext>
                </a:extLst>
              </a:tr>
              <a:tr h="1909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del Trabajo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            73.080.281 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73.080.281 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9.587.356 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13,1%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13,1%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3289282"/>
                  </a:ext>
                </a:extLst>
              </a:tr>
              <a:tr h="1909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Previsión Social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              7.074.048 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7.074.048 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583.880 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8,3%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8,3%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1209577"/>
                  </a:ext>
                </a:extLst>
              </a:tr>
              <a:tr h="1909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General de Crédito Prendario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            54.312.432 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54.312.432 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7.277.706 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13,4%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13,4%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3874064"/>
                  </a:ext>
                </a:extLst>
              </a:tr>
              <a:tr h="1909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Nacional de Capacitación y Empleo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          230.813.110 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230.813.110 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19.356.218 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8,4%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8,4%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1707091"/>
                  </a:ext>
                </a:extLst>
              </a:tr>
              <a:tr h="1909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Superintendencia de Seguridad Social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            14.825.195 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14.825.195 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3.196.367 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21,6%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21,6%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9340258"/>
                  </a:ext>
                </a:extLst>
              </a:tr>
              <a:tr h="1909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Superintendencia de Pensiones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            16.607.145 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16.607.145 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2.475.494 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14,9%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14,9%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4990717"/>
                  </a:ext>
                </a:extLst>
              </a:tr>
              <a:tr h="1909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de Previsión Social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       5.568.195.402 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5.568.195.402 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969.572.589 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17,4%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17,4%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5298810"/>
                  </a:ext>
                </a:extLst>
              </a:tr>
              <a:tr h="1909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de Seguridad Laboral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          121.140.560 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121.140.560 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12.892.033 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10,6%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10,6%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565963"/>
                  </a:ext>
                </a:extLst>
              </a:tr>
              <a:tr h="1909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CAJA DE PREVISIÓN DE LA DEFENSA NACIONAL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       1.350.397.366 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1.350.397.366 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225.455.178 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16,7%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16,7%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1196735"/>
                  </a:ext>
                </a:extLst>
              </a:tr>
              <a:tr h="1527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Caja de Previsión de la Defensa Nacional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       1.324.322.719 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1.324.322.719 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222.225.942 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16,8%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16,8%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9852955"/>
                  </a:ext>
                </a:extLst>
              </a:tr>
              <a:tr h="1527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Medicina Curativa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            26.074.647 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26.074.647 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3.229.236 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12,4%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12,4%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0681219"/>
                  </a:ext>
                </a:extLst>
              </a:tr>
              <a:tr h="1909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de Previsión de Carabineros de Chile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          955.848.894 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955.848.894 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149.128.379 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15,6%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15,6%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846276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482453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24990" y="701876"/>
            <a:ext cx="802920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FEBRERO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15. CAPÍTULO 01. PROGRAMA 01: SUBSECRETARÍA DEL TRABAJO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03238" y="1294272"/>
            <a:ext cx="8050952" cy="2354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FFED9A5D-A28F-4B96-B595-8D0ECB5A965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85761349"/>
              </p:ext>
            </p:extLst>
          </p:nvPr>
        </p:nvGraphicFramePr>
        <p:xfrm>
          <a:off x="524990" y="1648793"/>
          <a:ext cx="8028022" cy="4588537"/>
        </p:xfrm>
        <a:graphic>
          <a:graphicData uri="http://schemas.openxmlformats.org/drawingml/2006/table">
            <a:tbl>
              <a:tblPr/>
              <a:tblGrid>
                <a:gridCol w="721350">
                  <a:extLst>
                    <a:ext uri="{9D8B030D-6E8A-4147-A177-3AD203B41FA5}">
                      <a16:colId xmlns:a16="http://schemas.microsoft.com/office/drawing/2014/main" val="2499645336"/>
                    </a:ext>
                  </a:extLst>
                </a:gridCol>
                <a:gridCol w="270506">
                  <a:extLst>
                    <a:ext uri="{9D8B030D-6E8A-4147-A177-3AD203B41FA5}">
                      <a16:colId xmlns:a16="http://schemas.microsoft.com/office/drawing/2014/main" val="1973510938"/>
                    </a:ext>
                  </a:extLst>
                </a:gridCol>
                <a:gridCol w="279524">
                  <a:extLst>
                    <a:ext uri="{9D8B030D-6E8A-4147-A177-3AD203B41FA5}">
                      <a16:colId xmlns:a16="http://schemas.microsoft.com/office/drawing/2014/main" val="3399064986"/>
                    </a:ext>
                  </a:extLst>
                </a:gridCol>
                <a:gridCol w="2428542">
                  <a:extLst>
                    <a:ext uri="{9D8B030D-6E8A-4147-A177-3AD203B41FA5}">
                      <a16:colId xmlns:a16="http://schemas.microsoft.com/office/drawing/2014/main" val="605402344"/>
                    </a:ext>
                  </a:extLst>
                </a:gridCol>
                <a:gridCol w="721350">
                  <a:extLst>
                    <a:ext uri="{9D8B030D-6E8A-4147-A177-3AD203B41FA5}">
                      <a16:colId xmlns:a16="http://schemas.microsoft.com/office/drawing/2014/main" val="1476334308"/>
                    </a:ext>
                  </a:extLst>
                </a:gridCol>
                <a:gridCol w="721350">
                  <a:extLst>
                    <a:ext uri="{9D8B030D-6E8A-4147-A177-3AD203B41FA5}">
                      <a16:colId xmlns:a16="http://schemas.microsoft.com/office/drawing/2014/main" val="2029223188"/>
                    </a:ext>
                  </a:extLst>
                </a:gridCol>
                <a:gridCol w="721350">
                  <a:extLst>
                    <a:ext uri="{9D8B030D-6E8A-4147-A177-3AD203B41FA5}">
                      <a16:colId xmlns:a16="http://schemas.microsoft.com/office/drawing/2014/main" val="4041287811"/>
                    </a:ext>
                  </a:extLst>
                </a:gridCol>
                <a:gridCol w="721350">
                  <a:extLst>
                    <a:ext uri="{9D8B030D-6E8A-4147-A177-3AD203B41FA5}">
                      <a16:colId xmlns:a16="http://schemas.microsoft.com/office/drawing/2014/main" val="551473799"/>
                    </a:ext>
                  </a:extLst>
                </a:gridCol>
                <a:gridCol w="721350">
                  <a:extLst>
                    <a:ext uri="{9D8B030D-6E8A-4147-A177-3AD203B41FA5}">
                      <a16:colId xmlns:a16="http://schemas.microsoft.com/office/drawing/2014/main" val="1681875770"/>
                    </a:ext>
                  </a:extLst>
                </a:gridCol>
                <a:gridCol w="721350">
                  <a:extLst>
                    <a:ext uri="{9D8B030D-6E8A-4147-A177-3AD203B41FA5}">
                      <a16:colId xmlns:a16="http://schemas.microsoft.com/office/drawing/2014/main" val="2077990728"/>
                    </a:ext>
                  </a:extLst>
                </a:gridCol>
              </a:tblGrid>
              <a:tr h="163148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10" marR="9510" marT="95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10" marR="9510" marT="95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7206442"/>
                  </a:ext>
                </a:extLst>
              </a:tr>
              <a:tr h="499640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2308234"/>
                  </a:ext>
                </a:extLst>
              </a:tr>
              <a:tr h="1733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12.162.539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12.162.539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1.123.421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9,2%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9,2%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4134989"/>
                  </a:ext>
                </a:extLst>
              </a:tr>
              <a:tr h="1631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6.271.828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6.271.828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974.018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15,5%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15,5%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9334249"/>
                  </a:ext>
                </a:extLst>
              </a:tr>
              <a:tr h="1631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1.918.464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1.918.464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145.473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7,6%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7,6%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7332982"/>
                  </a:ext>
                </a:extLst>
              </a:tr>
              <a:tr h="1631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3.396.192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3.396.192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3042948"/>
                  </a:ext>
                </a:extLst>
              </a:tr>
              <a:tr h="1631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1.549.191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1.549.191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4738239"/>
                  </a:ext>
                </a:extLst>
              </a:tr>
              <a:tr h="1631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432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Diálogo Social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440.595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440.595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9948531"/>
                  </a:ext>
                </a:extLst>
              </a:tr>
              <a:tr h="3262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435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Formación Sindical y Relaciones Laborales Colaborativas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1.108.596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1.108.596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1732859"/>
                  </a:ext>
                </a:extLst>
              </a:tr>
              <a:tr h="1631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1.847.001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1.847.001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1836691"/>
                  </a:ext>
                </a:extLst>
              </a:tr>
              <a:tr h="3262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261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Comisión del Sistema Nacional de Certificación de Competencias Laborales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1.847.001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1.847.001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5716104"/>
                  </a:ext>
                </a:extLst>
              </a:tr>
              <a:tr h="1631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8427746"/>
                  </a:ext>
                </a:extLst>
              </a:tr>
              <a:tr h="1631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Organismos Internacionales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8721336"/>
                  </a:ext>
                </a:extLst>
              </a:tr>
              <a:tr h="1631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165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165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4119621"/>
                  </a:ext>
                </a:extLst>
              </a:tr>
              <a:tr h="1631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165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165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1324654"/>
                  </a:ext>
                </a:extLst>
              </a:tr>
              <a:tr h="1631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571.890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571.890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3.930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0,7%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0,7%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5645127"/>
                  </a:ext>
                </a:extLst>
              </a:tr>
              <a:tr h="1631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39.993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39.993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449119"/>
                  </a:ext>
                </a:extLst>
              </a:tr>
              <a:tr h="1631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34.515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34.515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2657069"/>
                  </a:ext>
                </a:extLst>
              </a:tr>
              <a:tr h="1631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101.451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101.451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264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30446912"/>
                  </a:ext>
                </a:extLst>
              </a:tr>
              <a:tr h="1631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138.010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138.010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6521386"/>
                  </a:ext>
                </a:extLst>
              </a:tr>
              <a:tr h="1631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257.921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257.921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3.666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1,4%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1,4%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0462627"/>
                  </a:ext>
                </a:extLst>
              </a:tr>
              <a:tr h="1631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2.000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2.000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04843394"/>
                  </a:ext>
                </a:extLst>
              </a:tr>
              <a:tr h="1631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2.000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2.000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2466761"/>
                  </a:ext>
                </a:extLst>
              </a:tr>
              <a:tr h="1631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2.000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2.000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128666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030057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12668" y="764704"/>
            <a:ext cx="8091782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FEBRERO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15. CAPÍTULO 01. PROGRAMA 03: PROEMPLEO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2667" y="1443516"/>
            <a:ext cx="8091782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C7ECE123-A973-492F-845A-709CB2BE03D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31710251"/>
              </p:ext>
            </p:extLst>
          </p:nvPr>
        </p:nvGraphicFramePr>
        <p:xfrm>
          <a:off x="512667" y="1807143"/>
          <a:ext cx="8091782" cy="3863256"/>
        </p:xfrm>
        <a:graphic>
          <a:graphicData uri="http://schemas.openxmlformats.org/drawingml/2006/table">
            <a:tbl>
              <a:tblPr/>
              <a:tblGrid>
                <a:gridCol w="604776">
                  <a:extLst>
                    <a:ext uri="{9D8B030D-6E8A-4147-A177-3AD203B41FA5}">
                      <a16:colId xmlns:a16="http://schemas.microsoft.com/office/drawing/2014/main" val="1621760282"/>
                    </a:ext>
                  </a:extLst>
                </a:gridCol>
                <a:gridCol w="261682">
                  <a:extLst>
                    <a:ext uri="{9D8B030D-6E8A-4147-A177-3AD203B41FA5}">
                      <a16:colId xmlns:a16="http://schemas.microsoft.com/office/drawing/2014/main" val="4165873535"/>
                    </a:ext>
                  </a:extLst>
                </a:gridCol>
                <a:gridCol w="270404">
                  <a:extLst>
                    <a:ext uri="{9D8B030D-6E8A-4147-A177-3AD203B41FA5}">
                      <a16:colId xmlns:a16="http://schemas.microsoft.com/office/drawing/2014/main" val="2602202884"/>
                    </a:ext>
                  </a:extLst>
                </a:gridCol>
                <a:gridCol w="2593558">
                  <a:extLst>
                    <a:ext uri="{9D8B030D-6E8A-4147-A177-3AD203B41FA5}">
                      <a16:colId xmlns:a16="http://schemas.microsoft.com/office/drawing/2014/main" val="3176590067"/>
                    </a:ext>
                  </a:extLst>
                </a:gridCol>
                <a:gridCol w="744339">
                  <a:extLst>
                    <a:ext uri="{9D8B030D-6E8A-4147-A177-3AD203B41FA5}">
                      <a16:colId xmlns:a16="http://schemas.microsoft.com/office/drawing/2014/main" val="3732142963"/>
                    </a:ext>
                  </a:extLst>
                </a:gridCol>
                <a:gridCol w="744339">
                  <a:extLst>
                    <a:ext uri="{9D8B030D-6E8A-4147-A177-3AD203B41FA5}">
                      <a16:colId xmlns:a16="http://schemas.microsoft.com/office/drawing/2014/main" val="1810364640"/>
                    </a:ext>
                  </a:extLst>
                </a:gridCol>
                <a:gridCol w="744339">
                  <a:extLst>
                    <a:ext uri="{9D8B030D-6E8A-4147-A177-3AD203B41FA5}">
                      <a16:colId xmlns:a16="http://schemas.microsoft.com/office/drawing/2014/main" val="2067394758"/>
                    </a:ext>
                  </a:extLst>
                </a:gridCol>
                <a:gridCol w="732709">
                  <a:extLst>
                    <a:ext uri="{9D8B030D-6E8A-4147-A177-3AD203B41FA5}">
                      <a16:colId xmlns:a16="http://schemas.microsoft.com/office/drawing/2014/main" val="2911427258"/>
                    </a:ext>
                  </a:extLst>
                </a:gridCol>
                <a:gridCol w="697818">
                  <a:extLst>
                    <a:ext uri="{9D8B030D-6E8A-4147-A177-3AD203B41FA5}">
                      <a16:colId xmlns:a16="http://schemas.microsoft.com/office/drawing/2014/main" val="1660846293"/>
                    </a:ext>
                  </a:extLst>
                </a:gridCol>
                <a:gridCol w="697818">
                  <a:extLst>
                    <a:ext uri="{9D8B030D-6E8A-4147-A177-3AD203B41FA5}">
                      <a16:colId xmlns:a16="http://schemas.microsoft.com/office/drawing/2014/main" val="2139374631"/>
                    </a:ext>
                  </a:extLst>
                </a:gridCol>
              </a:tblGrid>
              <a:tr h="147876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242" marR="9242" marT="92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242" marR="9242" marT="92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78338838"/>
                  </a:ext>
                </a:extLst>
              </a:tr>
              <a:tr h="452869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493320"/>
                  </a:ext>
                </a:extLst>
              </a:tr>
              <a:tr h="1571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19.770.548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32.026.492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12.255.944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7.698.067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38,9%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4957781"/>
                  </a:ext>
                </a:extLst>
              </a:tr>
              <a:tr h="1478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318.360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318.360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51.929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16,3%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16,3%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4981119"/>
                  </a:ext>
                </a:extLst>
              </a:tr>
              <a:tr h="1478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98.226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98.226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5.375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5,5%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5,5%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2393966"/>
                  </a:ext>
                </a:extLst>
              </a:tr>
              <a:tr h="1478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19.347.145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31.603.089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12.255.944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7.640.763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39,5%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24,2%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9088335"/>
                  </a:ext>
                </a:extLst>
              </a:tr>
              <a:tr h="1478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4.546.566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4.546.566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05605894"/>
                  </a:ext>
                </a:extLst>
              </a:tr>
              <a:tr h="1478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265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Servicios Sociales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4.351.198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4.351.198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9312845"/>
                  </a:ext>
                </a:extLst>
              </a:tr>
              <a:tr h="2957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267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Mejora a la empleabilidad para artesanos y artesanas tradicionales de zonas rurales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195.368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195.368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10565504"/>
                  </a:ext>
                </a:extLst>
              </a:tr>
              <a:tr h="1478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14.800.579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27.056.523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12.255.944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7.640.763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51,6%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28,2%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7737568"/>
                  </a:ext>
                </a:extLst>
              </a:tr>
              <a:tr h="2957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260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Bonificación a la Contratación de Mano de Obra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8310455"/>
                  </a:ext>
                </a:extLst>
              </a:tr>
              <a:tr h="2957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263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Apoyo al Empleo Ley N° 20.595 y Sistema Chile Solidario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2.026.024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2.026.024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2377976"/>
                  </a:ext>
                </a:extLst>
              </a:tr>
              <a:tr h="1478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264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en la Comunidad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12.774.545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25.030.489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12.255.944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7.640.763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59,8%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30,5%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4186823"/>
                  </a:ext>
                </a:extLst>
              </a:tr>
              <a:tr h="1478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6.807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6.807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95036070"/>
                  </a:ext>
                </a:extLst>
              </a:tr>
              <a:tr h="1478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1.229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1.229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1911795"/>
                  </a:ext>
                </a:extLst>
              </a:tr>
              <a:tr h="1478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1.336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1.336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1245323"/>
                  </a:ext>
                </a:extLst>
              </a:tr>
              <a:tr h="1478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2.325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2.325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9087576"/>
                  </a:ext>
                </a:extLst>
              </a:tr>
              <a:tr h="1478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1.917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1.917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6297072"/>
                  </a:ext>
                </a:extLst>
              </a:tr>
              <a:tr h="1478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5200399"/>
                  </a:ext>
                </a:extLst>
              </a:tr>
              <a:tr h="1478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5750765"/>
                  </a:ext>
                </a:extLst>
              </a:tr>
              <a:tr h="1478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7895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99393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39551" y="747947"/>
            <a:ext cx="806489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FEBRERO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15. CAPÍTULO 02. PROGRAMA 01: DIRECCIÓN DEL TRABAJO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9548" y="1386661"/>
            <a:ext cx="8064896" cy="28484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id="{23D68DE6-875F-4F50-AFBE-98DADF3A8BB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86792554"/>
              </p:ext>
            </p:extLst>
          </p:nvPr>
        </p:nvGraphicFramePr>
        <p:xfrm>
          <a:off x="539548" y="1736288"/>
          <a:ext cx="8064895" cy="4321164"/>
        </p:xfrm>
        <a:graphic>
          <a:graphicData uri="http://schemas.openxmlformats.org/drawingml/2006/table">
            <a:tbl>
              <a:tblPr/>
              <a:tblGrid>
                <a:gridCol w="752849">
                  <a:extLst>
                    <a:ext uri="{9D8B030D-6E8A-4147-A177-3AD203B41FA5}">
                      <a16:colId xmlns:a16="http://schemas.microsoft.com/office/drawing/2014/main" val="3075537680"/>
                    </a:ext>
                  </a:extLst>
                </a:gridCol>
                <a:gridCol w="282319">
                  <a:extLst>
                    <a:ext uri="{9D8B030D-6E8A-4147-A177-3AD203B41FA5}">
                      <a16:colId xmlns:a16="http://schemas.microsoft.com/office/drawing/2014/main" val="607820600"/>
                    </a:ext>
                  </a:extLst>
                </a:gridCol>
                <a:gridCol w="291729">
                  <a:extLst>
                    <a:ext uri="{9D8B030D-6E8A-4147-A177-3AD203B41FA5}">
                      <a16:colId xmlns:a16="http://schemas.microsoft.com/office/drawing/2014/main" val="2295807641"/>
                    </a:ext>
                  </a:extLst>
                </a:gridCol>
                <a:gridCol w="2095430">
                  <a:extLst>
                    <a:ext uri="{9D8B030D-6E8A-4147-A177-3AD203B41FA5}">
                      <a16:colId xmlns:a16="http://schemas.microsoft.com/office/drawing/2014/main" val="328768435"/>
                    </a:ext>
                  </a:extLst>
                </a:gridCol>
                <a:gridCol w="790491">
                  <a:extLst>
                    <a:ext uri="{9D8B030D-6E8A-4147-A177-3AD203B41FA5}">
                      <a16:colId xmlns:a16="http://schemas.microsoft.com/office/drawing/2014/main" val="4146378035"/>
                    </a:ext>
                  </a:extLst>
                </a:gridCol>
                <a:gridCol w="790491">
                  <a:extLst>
                    <a:ext uri="{9D8B030D-6E8A-4147-A177-3AD203B41FA5}">
                      <a16:colId xmlns:a16="http://schemas.microsoft.com/office/drawing/2014/main" val="3035648616"/>
                    </a:ext>
                  </a:extLst>
                </a:gridCol>
                <a:gridCol w="790491">
                  <a:extLst>
                    <a:ext uri="{9D8B030D-6E8A-4147-A177-3AD203B41FA5}">
                      <a16:colId xmlns:a16="http://schemas.microsoft.com/office/drawing/2014/main" val="1813251513"/>
                    </a:ext>
                  </a:extLst>
                </a:gridCol>
                <a:gridCol w="765397">
                  <a:extLst>
                    <a:ext uri="{9D8B030D-6E8A-4147-A177-3AD203B41FA5}">
                      <a16:colId xmlns:a16="http://schemas.microsoft.com/office/drawing/2014/main" val="4033481121"/>
                    </a:ext>
                  </a:extLst>
                </a:gridCol>
                <a:gridCol w="752849">
                  <a:extLst>
                    <a:ext uri="{9D8B030D-6E8A-4147-A177-3AD203B41FA5}">
                      <a16:colId xmlns:a16="http://schemas.microsoft.com/office/drawing/2014/main" val="1537156580"/>
                    </a:ext>
                  </a:extLst>
                </a:gridCol>
                <a:gridCol w="752849">
                  <a:extLst>
                    <a:ext uri="{9D8B030D-6E8A-4147-A177-3AD203B41FA5}">
                      <a16:colId xmlns:a16="http://schemas.microsoft.com/office/drawing/2014/main" val="4013344779"/>
                    </a:ext>
                  </a:extLst>
                </a:gridCol>
              </a:tblGrid>
              <a:tr h="171645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44537980"/>
                  </a:ext>
                </a:extLst>
              </a:tr>
              <a:tr h="525663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4190149"/>
                  </a:ext>
                </a:extLst>
              </a:tr>
              <a:tr h="1823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73.080.281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73.080.281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9.587.356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3545534"/>
                  </a:ext>
                </a:extLst>
              </a:tr>
              <a:tr h="1716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56.753.405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56.753.405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7.985.422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1910985"/>
                  </a:ext>
                </a:extLst>
              </a:tr>
              <a:tr h="1823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12.951.972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12.951.972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1.423.513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606947"/>
                  </a:ext>
                </a:extLst>
              </a:tr>
              <a:tr h="1823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139.623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139.623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3.372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2422083"/>
                  </a:ext>
                </a:extLst>
              </a:tr>
              <a:tr h="1823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135.873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135.873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3.372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4980197"/>
                  </a:ext>
                </a:extLst>
              </a:tr>
              <a:tr h="3196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Modernización del Estado-BID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135.873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135.873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3.372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5416603"/>
                  </a:ext>
                </a:extLst>
              </a:tr>
              <a:tr h="1716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3.750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042978"/>
                  </a:ext>
                </a:extLst>
              </a:tr>
              <a:tr h="1716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Organismos Internacionales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3.750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9853236"/>
                  </a:ext>
                </a:extLst>
              </a:tr>
              <a:tr h="1716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6184722"/>
                  </a:ext>
                </a:extLst>
              </a:tr>
              <a:tr h="1716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39343887"/>
                  </a:ext>
                </a:extLst>
              </a:tr>
              <a:tr h="3432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3.183.281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3.183.281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175.049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3019592"/>
                  </a:ext>
                </a:extLst>
              </a:tr>
              <a:tr h="1716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450.081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450.081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0355583"/>
                  </a:ext>
                </a:extLst>
              </a:tr>
              <a:tr h="1716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277.020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277.020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5.201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5156227"/>
                  </a:ext>
                </a:extLst>
              </a:tr>
              <a:tr h="1716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623.295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623.295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33.484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9027185"/>
                  </a:ext>
                </a:extLst>
              </a:tr>
              <a:tr h="1716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283.935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283.935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1.119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6576606"/>
                  </a:ext>
                </a:extLst>
              </a:tr>
              <a:tr h="1716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1.548.950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1.548.950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135.245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1392877"/>
                  </a:ext>
                </a:extLst>
              </a:tr>
              <a:tr h="1716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7395815"/>
                  </a:ext>
                </a:extLst>
              </a:tr>
              <a:tr h="1716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651723"/>
                  </a:ext>
                </a:extLst>
              </a:tr>
              <a:tr h="1716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219748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01437812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170</TotalTime>
  <Words>6437</Words>
  <Application>Microsoft Office PowerPoint</Application>
  <PresentationFormat>Presentación en pantalla (4:3)</PresentationFormat>
  <Paragraphs>3880</Paragraphs>
  <Slides>23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23</vt:i4>
      </vt:variant>
    </vt:vector>
  </HeadingPairs>
  <TitlesOfParts>
    <vt:vector size="26" baseType="lpstr">
      <vt:lpstr>Arial</vt:lpstr>
      <vt:lpstr>Calibri</vt:lpstr>
      <vt:lpstr>1_Tema de Office</vt:lpstr>
      <vt:lpstr>EJECUCIÓN ACUMULADA DE GASTOS PRESUPUESTARIOS AL MES DE FEBRERO DE 2020 PARTIDA 15: MINISTERIO DEL TRABAJO Y PREVISIÓN SOCIAL</vt:lpstr>
      <vt:lpstr>Presentación de PowerPoint</vt:lpstr>
      <vt:lpstr>Presentación de PowerPoint</vt:lpstr>
      <vt:lpstr>Presentación de PowerPoint</vt:lpstr>
      <vt:lpstr>EJECUCIÓN ACUMULADA DE GASTOS A FEBRERO DE 2020  PARTIDA 15 MINISTERIO DE TRABAJO Y PREVISIÓN SOCIAL</vt:lpstr>
      <vt:lpstr>EJECUCIÓN ACUMULADA DE GASTOS A FEBRERO DE 2020  PARTIDA 15 RESUMEN POR CAPÍTULOS</vt:lpstr>
      <vt:lpstr>EJECUCIÓN ACUMULADA DE GASTOS A FEBRERO DE 2020  PARTIDA 15. CAPÍTULO 01. PROGRAMA 01: SUBSECRETARÍA DEL TRABAJO</vt:lpstr>
      <vt:lpstr>EJECUCIÓN ACUMULADA DE GASTOS A FEBRERO DE 2020  PARTIDA 15. CAPÍTULO 01. PROGRAMA 03: PROEMPLEO</vt:lpstr>
      <vt:lpstr>EJECUCIÓN ACUMULADA DE GASTOS A FEBRERO DE 2020  PARTIDA 15. CAPÍTULO 02. PROGRAMA 01: DIRECCIÓN DEL TRABAJO</vt:lpstr>
      <vt:lpstr>EJECUCIÓN ACUMULADA DE GASTOS A FEBRERO DE 2020  PARTIDA 15. CAPÍTULO 03. PROGRAMA 01: SUBSECRETARÍA DE PREVISIÓN SOCIAL</vt:lpstr>
      <vt:lpstr>EJECUCIÓN ACUMULADA DE GASTOS A FEBRERO DE 2020  PARTIDA 15. CAPÍTULO 04. PROGRAMA 01: DIRECCIÓN DE CRÉDITO PRENDARIO</vt:lpstr>
      <vt:lpstr>EJECUCIÓN ACUMULADA DE GASTOS A FEBRERO DE 2020  PARTIDA 15. CAPÍTULO 05. PROGRAMA 01: SERVICIO NACIONAL DE CAPACITACIÓN Y EMPLEO</vt:lpstr>
      <vt:lpstr>EJECUCIÓN ACUMULADA DE GASTOS A FEBRERO DE 2020  PARTIDA 15. CAPÍTULO 05. PROGRAMA 01: SERVICIO NACIONAL DE CPACITACIÓN Y EMPLEO</vt:lpstr>
      <vt:lpstr>EJECUCIÓN ACUMULADA DE GASTOS A FEBRERO DE 2020  PARTIDA 15. CAPÍTULO 06. PROGRAMA 01: SUPERINTENDENCIA DE SEGURIDAD SOCIAL</vt:lpstr>
      <vt:lpstr>EJECUCIÓN ACUMULADA DE GASTOS A FEBRERO DE 2020  PARTIDA 15. CAPÍTULO 07. PROGRAMA 01: SUPERINTENDENCIA DE PENSIONES</vt:lpstr>
      <vt:lpstr>EJECUCIÓN ACUMULADA DE GASTOS A FEBRERO DE 2020  PARTIDA 15. CAPÍTULO 09. PROGRAMA 01: INSTITUTO DE PREVISIÓN SOCIAL</vt:lpstr>
      <vt:lpstr>EJECUCIÓN ACUMULADA DE GASTOS A FEBRERO DE 2020  PARTIDA 15. CAPÍTULO 09. PROGRAMA 01: INSTITUTO DE PREVISIÓN SOCIAL</vt:lpstr>
      <vt:lpstr>EJECUCIÓN ACUMULADA DE GASTOS A FEBRERO DE 2020  PARTIDA 15. CAPÍTULO 10. PROGRAMA 01: INSTITUTO  DE SEGURIDAD LABORAL  </vt:lpstr>
      <vt:lpstr>EJECUCIÓN ACUMULADA DE GASTOS A FEBRERO DE 2020  PARTIDA 15. CAPÍTULO 13. PROGRAMA 01: CAJA DE PREVISIÓN DE LA DEFENSA NACIONAL</vt:lpstr>
      <vt:lpstr>EJECUCIÓN ACUMULADA DE GASTOS A FEBRERO DE 2020  PARTIDA 15. CAPÍTULO 13. PROGRAMA 01: CAJA DE PREVISIÓN DE LA DEFENSA NACIONAL</vt:lpstr>
      <vt:lpstr>EJECUCIÓN ACUMULADA DE GASTOS A FEBRERO DE 2020  PARTIDA 15. CAPÍTULO 13. PROGRAMA 02: FONDO DE MEDICINA CURATIVA</vt:lpstr>
      <vt:lpstr>EJECUCIÓN ACUMULADA DE GASTOS A FEBRERO DE 2020  PARTIDA 15. CAPÍTULO 14. PROGRAMA 01: DIRECCIÓN DE PREVISIÓN DE CARABINEROS DE CHILE</vt:lpstr>
      <vt:lpstr>EJECUCIÓN ACUMULADA DE GASTOS A FEBRERO DE 2020  PARTIDA 15. CAPÍTULO 14. PROGRAMA 01: DIRECCIÓN DE PREVISIÓN DE CARABINEROS DE CHILE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Claudia Soto</dc:creator>
  <cp:lastModifiedBy>Presupuesto</cp:lastModifiedBy>
  <cp:revision>24</cp:revision>
  <dcterms:created xsi:type="dcterms:W3CDTF">2020-01-06T19:24:32Z</dcterms:created>
  <dcterms:modified xsi:type="dcterms:W3CDTF">2020-07-28T15:25:25Z</dcterms:modified>
</cp:coreProperties>
</file>