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299" r:id="rId4"/>
    <p:sldId id="305" r:id="rId5"/>
    <p:sldId id="304" r:id="rId6"/>
    <p:sldId id="264" r:id="rId7"/>
    <p:sldId id="263" r:id="rId8"/>
    <p:sldId id="265" r:id="rId9"/>
    <p:sldId id="268" r:id="rId10"/>
    <p:sldId id="271" r:id="rId11"/>
    <p:sldId id="301" r:id="rId12"/>
    <p:sldId id="302" r:id="rId13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94660"/>
  </p:normalViewPr>
  <p:slideViewPr>
    <p:cSldViewPr>
      <p:cViewPr varScale="1">
        <p:scale>
          <a:sx n="105" d="100"/>
          <a:sy n="105" d="100"/>
        </p:scale>
        <p:origin x="1710" y="96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6692913385826774E-3"/>
          <c:y val="0.19552441792173922"/>
          <c:w val="0.99084720967256146"/>
          <c:h val="0.54830733184682312"/>
        </c:manualLayout>
      </c:layout>
      <c:pie3DChart>
        <c:varyColors val="1"/>
        <c:ser>
          <c:idx val="0"/>
          <c:order val="0"/>
          <c:tx>
            <c:strRef>
              <c:f>'Partida 14'!$D$56</c:f>
              <c:strCache>
                <c:ptCount val="1"/>
                <c:pt idx="0">
                  <c:v>M$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AD1-4B97-8E6A-E0DC38D0F64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AD1-4B97-8E6A-E0DC38D0F64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AD1-4B97-8E6A-E0DC38D0F64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AD1-4B97-8E6A-E0DC38D0F64C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14'!$C$57:$C$60</c:f>
              <c:strCache>
                <c:ptCount val="4"/>
                <c:pt idx="0">
                  <c:v>Gastos en Personal</c:v>
                </c:pt>
                <c:pt idx="1">
                  <c:v>Bienes y Servicios de Consumo</c:v>
                </c:pt>
                <c:pt idx="2">
                  <c:v>Transferencias de Capital</c:v>
                </c:pt>
                <c:pt idx="3">
                  <c:v>Otros</c:v>
                </c:pt>
              </c:strCache>
            </c:strRef>
          </c:cat>
          <c:val>
            <c:numRef>
              <c:f>'Partida 14'!$D$57:$D$60</c:f>
              <c:numCache>
                <c:formatCode>_-* #,##0_-;\-* #,##0_-;_-* "-"??_-;_-@_-</c:formatCode>
                <c:ptCount val="4"/>
                <c:pt idx="0">
                  <c:v>17989344</c:v>
                </c:pt>
                <c:pt idx="1">
                  <c:v>5169078</c:v>
                </c:pt>
                <c:pt idx="2">
                  <c:v>13936864</c:v>
                </c:pt>
                <c:pt idx="3" formatCode="#,##0">
                  <c:v>8278540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AD1-4B97-8E6A-E0DC38D0F64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8804698593003741E-3"/>
          <c:y val="0.79061545008411394"/>
          <c:w val="0.98168151112258506"/>
          <c:h val="0.18568084989896375"/>
        </c:manualLayout>
      </c:layout>
      <c:overlay val="0"/>
      <c:spPr>
        <a:noFill/>
        <a:ln w="12700">
          <a:solidFill>
            <a:schemeClr val="lt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200" b="1"/>
              <a:t>Distribución Presupuesto Inicial por Programa</a:t>
            </a:r>
            <a:endParaRPr lang="es-CL" sz="1200" b="1"/>
          </a:p>
          <a:p>
            <a:pPr>
              <a:defRPr sz="1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200" b="1"/>
              <a:t>(en millones de $)</a:t>
            </a:r>
            <a:endParaRPr lang="es-CL" sz="1200" b="1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1.9656017965909964E-2"/>
          <c:y val="0.18457899648689463"/>
          <c:w val="0.95195195608333116"/>
          <c:h val="0.68077481233404868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14'!$H$57:$H$60</c:f>
              <c:strCache>
                <c:ptCount val="4"/>
                <c:pt idx="0">
                  <c:v>Subsecretaría de Bienes Nacionales</c:v>
                </c:pt>
                <c:pt idx="1">
                  <c:v>Regularización de la Propiedad Raíz</c:v>
                </c:pt>
                <c:pt idx="2">
                  <c:v>Administración de Bienes</c:v>
                </c:pt>
                <c:pt idx="3">
                  <c:v>Catastro</c:v>
                </c:pt>
              </c:strCache>
            </c:strRef>
          </c:cat>
          <c:val>
            <c:numRef>
              <c:f>'Partida 14'!$I$57:$I$60</c:f>
              <c:numCache>
                <c:formatCode>_-* #,##0_-;\-* #,##0_-;_-* "-"??_-;_-@_-</c:formatCode>
                <c:ptCount val="4"/>
                <c:pt idx="0">
                  <c:v>12650713000</c:v>
                </c:pt>
                <c:pt idx="1">
                  <c:v>4249938000</c:v>
                </c:pt>
                <c:pt idx="2">
                  <c:v>24910195000</c:v>
                </c:pt>
                <c:pt idx="3">
                  <c:v>3562980000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F7-4516-9573-8A858AC896D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19063808"/>
        <c:axId val="219070848"/>
      </c:barChart>
      <c:catAx>
        <c:axId val="219063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070848"/>
        <c:crosses val="autoZero"/>
        <c:auto val="0"/>
        <c:lblAlgn val="ctr"/>
        <c:lblOffset val="100"/>
        <c:noMultiLvlLbl val="0"/>
      </c:catAx>
      <c:valAx>
        <c:axId val="219070848"/>
        <c:scaling>
          <c:orientation val="minMax"/>
        </c:scaling>
        <c:delete val="1"/>
        <c:axPos val="l"/>
        <c:numFmt formatCode="General" sourceLinked="0"/>
        <c:majorTickMark val="none"/>
        <c:minorTickMark val="none"/>
        <c:tickLblPos val="nextTo"/>
        <c:crossAx val="219063808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CL" sz="12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s-CL" sz="12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latin typeface="+mn-lt"/>
                <a:ea typeface="+mn-ea"/>
                <a:cs typeface="+mn-cs"/>
              </a:rPr>
              <a:t>% Ejecución Acumulada  2018 - 2019 - 2020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CL" sz="12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 sz="1200" b="1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effectLst/>
              <a:latin typeface="+mn-lt"/>
              <a:ea typeface="+mn-ea"/>
              <a:cs typeface="+mn-cs"/>
            </a:endParaRPr>
          </a:p>
        </c:rich>
      </c:tx>
      <c:layout>
        <c:manualLayout>
          <c:xMode val="edge"/>
          <c:yMode val="edge"/>
          <c:x val="0.30520458265139117"/>
          <c:y val="2.773649889256802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14'!$C$20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14'!$D$19:$O$19</c:f>
              <c:strCache>
                <c:ptCount val="12"/>
                <c:pt idx="0">
                  <c:v>Ene.</c:v>
                </c:pt>
                <c:pt idx="1">
                  <c:v>Feb.</c:v>
                </c:pt>
                <c:pt idx="2">
                  <c:v>Mar.</c:v>
                </c:pt>
                <c:pt idx="3">
                  <c:v>Abr.</c:v>
                </c:pt>
                <c:pt idx="4">
                  <c:v>May.</c:v>
                </c:pt>
                <c:pt idx="5">
                  <c:v>Jun.</c:v>
                </c:pt>
                <c:pt idx="6">
                  <c:v>Jul.</c:v>
                </c:pt>
                <c:pt idx="7">
                  <c:v>Ago.</c:v>
                </c:pt>
                <c:pt idx="8">
                  <c:v>Sept.</c:v>
                </c:pt>
                <c:pt idx="9">
                  <c:v>Oct.</c:v>
                </c:pt>
                <c:pt idx="10">
                  <c:v>Nov.</c:v>
                </c:pt>
                <c:pt idx="11">
                  <c:v>Dic.</c:v>
                </c:pt>
              </c:strCache>
            </c:strRef>
          </c:cat>
          <c:val>
            <c:numRef>
              <c:f>'Partida 14'!$D$20:$O$20</c:f>
              <c:numCache>
                <c:formatCode>0.0%</c:formatCode>
                <c:ptCount val="12"/>
                <c:pt idx="0">
                  <c:v>2.4916984372518998E-2</c:v>
                </c:pt>
                <c:pt idx="1">
                  <c:v>6.9251243375625549E-2</c:v>
                </c:pt>
                <c:pt idx="2">
                  <c:v>0.20542313405753954</c:v>
                </c:pt>
                <c:pt idx="3">
                  <c:v>0.33246776194377642</c:v>
                </c:pt>
                <c:pt idx="4">
                  <c:v>0.45267149850629967</c:v>
                </c:pt>
                <c:pt idx="5">
                  <c:v>0.53274179428606649</c:v>
                </c:pt>
                <c:pt idx="6">
                  <c:v>0.59399032556209075</c:v>
                </c:pt>
                <c:pt idx="7">
                  <c:v>0.64375246845573408</c:v>
                </c:pt>
                <c:pt idx="8">
                  <c:v>0.73161770857829345</c:v>
                </c:pt>
                <c:pt idx="9">
                  <c:v>0.78900162416668773</c:v>
                </c:pt>
                <c:pt idx="10">
                  <c:v>0.84417089983698945</c:v>
                </c:pt>
                <c:pt idx="11">
                  <c:v>0.97774995354547189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27D-4127-85D5-E0CD970C2B29}"/>
            </c:ext>
          </c:extLst>
        </c:ser>
        <c:ser>
          <c:idx val="0"/>
          <c:order val="1"/>
          <c:tx>
            <c:strRef>
              <c:f>'Partida 14'!$C$21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14'!$D$19:$O$19</c:f>
              <c:strCache>
                <c:ptCount val="12"/>
                <c:pt idx="0">
                  <c:v>Ene.</c:v>
                </c:pt>
                <c:pt idx="1">
                  <c:v>Feb.</c:v>
                </c:pt>
                <c:pt idx="2">
                  <c:v>Mar.</c:v>
                </c:pt>
                <c:pt idx="3">
                  <c:v>Abr.</c:v>
                </c:pt>
                <c:pt idx="4">
                  <c:v>May.</c:v>
                </c:pt>
                <c:pt idx="5">
                  <c:v>Jun.</c:v>
                </c:pt>
                <c:pt idx="6">
                  <c:v>Jul.</c:v>
                </c:pt>
                <c:pt idx="7">
                  <c:v>Ago.</c:v>
                </c:pt>
                <c:pt idx="8">
                  <c:v>Sept.</c:v>
                </c:pt>
                <c:pt idx="9">
                  <c:v>Oct.</c:v>
                </c:pt>
                <c:pt idx="10">
                  <c:v>Nov.</c:v>
                </c:pt>
                <c:pt idx="11">
                  <c:v>Dic.</c:v>
                </c:pt>
              </c:strCache>
            </c:strRef>
          </c:cat>
          <c:val>
            <c:numRef>
              <c:f>'Partida 14'!$D$21:$O$21</c:f>
              <c:numCache>
                <c:formatCode>0.0%</c:formatCode>
                <c:ptCount val="12"/>
                <c:pt idx="0">
                  <c:v>0.10063019503927965</c:v>
                </c:pt>
                <c:pt idx="1">
                  <c:v>0.17981278204520673</c:v>
                </c:pt>
                <c:pt idx="2">
                  <c:v>0.24665941467384236</c:v>
                </c:pt>
                <c:pt idx="3">
                  <c:v>0.3082710185571409</c:v>
                </c:pt>
                <c:pt idx="4">
                  <c:v>0.40271665440004045</c:v>
                </c:pt>
                <c:pt idx="5">
                  <c:v>0.49539438346666725</c:v>
                </c:pt>
                <c:pt idx="6">
                  <c:v>0.53816081998789678</c:v>
                </c:pt>
                <c:pt idx="7">
                  <c:v>0.62652478656872956</c:v>
                </c:pt>
                <c:pt idx="8">
                  <c:v>0.69758983571352395</c:v>
                </c:pt>
                <c:pt idx="9">
                  <c:v>0.75703523388665428</c:v>
                </c:pt>
                <c:pt idx="10">
                  <c:v>0.8628989959063309</c:v>
                </c:pt>
                <c:pt idx="11">
                  <c:v>0.94502426003859552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27D-4127-85D5-E0CD970C2B29}"/>
            </c:ext>
          </c:extLst>
        </c:ser>
        <c:ser>
          <c:idx val="1"/>
          <c:order val="2"/>
          <c:tx>
            <c:strRef>
              <c:f>'Partida 14'!$C$22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5.1958537915984725E-2"/>
                  <c:y val="-3.07778418757485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27D-4127-85D5-E0CD970C2B29}"/>
                </c:ext>
              </c:extLst>
            </c:dLbl>
            <c:dLbl>
              <c:idx val="1"/>
              <c:layout>
                <c:manualLayout>
                  <c:x val="-4.3644298963447903E-2"/>
                  <c:y val="-3.96235698465258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27D-4127-85D5-E0CD970C2B29}"/>
                </c:ext>
              </c:extLst>
            </c:dLbl>
            <c:dLbl>
              <c:idx val="2"/>
              <c:layout>
                <c:manualLayout>
                  <c:x val="-3.4915439170758358E-2"/>
                  <c:y val="-3.5661212861873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27D-4127-85D5-E0CD970C2B29}"/>
                </c:ext>
              </c:extLst>
            </c:dLbl>
            <c:dLbl>
              <c:idx val="3"/>
              <c:layout>
                <c:manualLayout>
                  <c:x val="-4.5826513911620376E-2"/>
                  <c:y val="-2.77364988925680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27D-4127-85D5-E0CD970C2B29}"/>
                </c:ext>
              </c:extLst>
            </c:dLbl>
            <c:dLbl>
              <c:idx val="4"/>
              <c:layout>
                <c:manualLayout>
                  <c:x val="-3.7097654118930713E-2"/>
                  <c:y val="-3.5661212861873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27D-4127-85D5-E0CD970C2B29}"/>
                </c:ext>
              </c:extLst>
            </c:dLbl>
            <c:dLbl>
              <c:idx val="5"/>
              <c:layout>
                <c:manualLayout>
                  <c:x val="-3.4915439170758317E-2"/>
                  <c:y val="-3.56612128618731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27D-4127-85D5-E0CD970C2B29}"/>
                </c:ext>
              </c:extLst>
            </c:dLbl>
            <c:dLbl>
              <c:idx val="6"/>
              <c:layout>
                <c:manualLayout>
                  <c:x val="-3.7097654118930797E-2"/>
                  <c:y val="-3.5661212861873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27D-4127-85D5-E0CD970C2B29}"/>
                </c:ext>
              </c:extLst>
            </c:dLbl>
            <c:dLbl>
              <c:idx val="7"/>
              <c:layout>
                <c:manualLayout>
                  <c:x val="-5.0190943807965162E-2"/>
                  <c:y val="-3.56612128618731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27D-4127-85D5-E0CD970C2B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14'!$D$19:$O$19</c:f>
              <c:strCache>
                <c:ptCount val="12"/>
                <c:pt idx="0">
                  <c:v>Ene.</c:v>
                </c:pt>
                <c:pt idx="1">
                  <c:v>Feb.</c:v>
                </c:pt>
                <c:pt idx="2">
                  <c:v>Mar.</c:v>
                </c:pt>
                <c:pt idx="3">
                  <c:v>Abr.</c:v>
                </c:pt>
                <c:pt idx="4">
                  <c:v>May.</c:v>
                </c:pt>
                <c:pt idx="5">
                  <c:v>Jun.</c:v>
                </c:pt>
                <c:pt idx="6">
                  <c:v>Jul.</c:v>
                </c:pt>
                <c:pt idx="7">
                  <c:v>Ago.</c:v>
                </c:pt>
                <c:pt idx="8">
                  <c:v>Sept.</c:v>
                </c:pt>
                <c:pt idx="9">
                  <c:v>Oct.</c:v>
                </c:pt>
                <c:pt idx="10">
                  <c:v>Nov.</c:v>
                </c:pt>
                <c:pt idx="11">
                  <c:v>Dic.</c:v>
                </c:pt>
              </c:strCache>
            </c:strRef>
          </c:cat>
          <c:val>
            <c:numRef>
              <c:f>'Partida 14'!$D$22:$E$22</c:f>
              <c:numCache>
                <c:formatCode>0.0%</c:formatCode>
                <c:ptCount val="2"/>
                <c:pt idx="0">
                  <c:v>3.0835773029146803E-2</c:v>
                </c:pt>
                <c:pt idx="1">
                  <c:v>0.18869175810741637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127D-4127-85D5-E0CD970C2B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8979712"/>
        <c:axId val="218981504"/>
      </c:lineChart>
      <c:catAx>
        <c:axId val="218979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8981504"/>
        <c:crosses val="autoZero"/>
        <c:auto val="1"/>
        <c:lblAlgn val="ctr"/>
        <c:lblOffset val="100"/>
        <c:noMultiLvlLbl val="0"/>
      </c:catAx>
      <c:valAx>
        <c:axId val="21898150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897971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7266818734401244E-2"/>
          <c:y val="0.91414633202741946"/>
          <c:w val="0.96764857747936994"/>
          <c:h val="6.2079526064665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0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Mensual 2018- 2019 - 2020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14'!$C$27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14'!$D$26:$O$26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14'!$D$27:$O$27</c:f>
              <c:numCache>
                <c:formatCode>0.0%</c:formatCode>
                <c:ptCount val="12"/>
                <c:pt idx="0">
                  <c:v>2.4916984372518998E-2</c:v>
                </c:pt>
                <c:pt idx="1">
                  <c:v>4.4334259003106551E-2</c:v>
                </c:pt>
                <c:pt idx="2">
                  <c:v>0.13756012351874247</c:v>
                </c:pt>
                <c:pt idx="3">
                  <c:v>0.12704462788623688</c:v>
                </c:pt>
                <c:pt idx="4">
                  <c:v>0.12283277027986546</c:v>
                </c:pt>
                <c:pt idx="5">
                  <c:v>8.007029577976689E-2</c:v>
                </c:pt>
                <c:pt idx="6">
                  <c:v>5.3596922538730329E-2</c:v>
                </c:pt>
                <c:pt idx="7">
                  <c:v>5.0931368175071941E-2</c:v>
                </c:pt>
                <c:pt idx="8">
                  <c:v>8.7865240122559377E-2</c:v>
                </c:pt>
                <c:pt idx="9">
                  <c:v>5.7383915588394292E-2</c:v>
                </c:pt>
                <c:pt idx="10">
                  <c:v>5.5169275670301658E-2</c:v>
                </c:pt>
                <c:pt idx="11">
                  <c:v>0.14858293607294404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8D-4B8D-A9FA-4BBE8346D09F}"/>
            </c:ext>
          </c:extLst>
        </c:ser>
        <c:ser>
          <c:idx val="0"/>
          <c:order val="1"/>
          <c:tx>
            <c:strRef>
              <c:f>'Partida 14'!$C$28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14'!$D$26:$O$26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14'!$D$28:$O$28</c:f>
              <c:numCache>
                <c:formatCode>0.0%</c:formatCode>
                <c:ptCount val="12"/>
                <c:pt idx="0">
                  <c:v>0.10063019503927965</c:v>
                </c:pt>
                <c:pt idx="1">
                  <c:v>7.9182587005927077E-2</c:v>
                </c:pt>
                <c:pt idx="2">
                  <c:v>6.7673133335640553E-2</c:v>
                </c:pt>
                <c:pt idx="3">
                  <c:v>6.1611603883298512E-2</c:v>
                </c:pt>
                <c:pt idx="4">
                  <c:v>9.4445635842899597E-2</c:v>
                </c:pt>
                <c:pt idx="5">
                  <c:v>9.7697943124260708E-2</c:v>
                </c:pt>
                <c:pt idx="6">
                  <c:v>4.5459477058185017E-2</c:v>
                </c:pt>
                <c:pt idx="7">
                  <c:v>9.7453674277176688E-2</c:v>
                </c:pt>
                <c:pt idx="8">
                  <c:v>7.1065049144794418E-2</c:v>
                </c:pt>
                <c:pt idx="9">
                  <c:v>5.9445398173130291E-2</c:v>
                </c:pt>
                <c:pt idx="10">
                  <c:v>0.10633100315251905</c:v>
                </c:pt>
                <c:pt idx="11">
                  <c:v>8.4616702926479118E-2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38D-4B8D-A9FA-4BBE8346D09F}"/>
            </c:ext>
          </c:extLst>
        </c:ser>
        <c:ser>
          <c:idx val="1"/>
          <c:order val="2"/>
          <c:tx>
            <c:strRef>
              <c:f>'Partida 14'!$C$29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6.504065040650406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38D-4B8D-A9FA-4BBE8346D09F}"/>
                </c:ext>
              </c:extLst>
            </c:dLbl>
            <c:dLbl>
              <c:idx val="3"/>
              <c:layout>
                <c:manualLayout>
                  <c:x val="8.672086720867168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38D-4B8D-A9FA-4BBE8346D09F}"/>
                </c:ext>
              </c:extLst>
            </c:dLbl>
            <c:dLbl>
              <c:idx val="4"/>
              <c:layout>
                <c:manualLayout>
                  <c:x val="6.5040650406504065E-3"/>
                  <c:y val="-7.2427135589478553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38D-4B8D-A9FA-4BBE8346D0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14'!$D$26:$O$26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14'!$D$29:$E$29</c:f>
              <c:numCache>
                <c:formatCode>0.0%</c:formatCode>
                <c:ptCount val="2"/>
                <c:pt idx="0">
                  <c:v>3.0835773029146803E-2</c:v>
                </c:pt>
                <c:pt idx="1">
                  <c:v>0.15785598507826956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38D-4B8D-A9FA-4BBE8346D09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2802304"/>
        <c:axId val="162820480"/>
      </c:barChart>
      <c:catAx>
        <c:axId val="162802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2820480"/>
        <c:crosses val="autoZero"/>
        <c:auto val="1"/>
        <c:lblAlgn val="ctr"/>
        <c:lblOffset val="100"/>
        <c:noMultiLvlLbl val="0"/>
      </c:catAx>
      <c:valAx>
        <c:axId val="16282048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2802304"/>
        <c:crosses val="autoZero"/>
        <c:crossBetween val="between"/>
        <c:majorUnit val="4.0000000000000008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06-07-2020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06-07-2020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06-07-2020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06-07-2020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06-07-2020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06-07-2020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06-07-2020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06-07-2020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06-07-2020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06-07-2020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06-07-2020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06-07-2020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06-07-2020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06-07-2020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06-07-2020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06-07-2020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06-07-2020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06-07-2020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06-07-2020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06-07-2020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06-07-2020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06-07-2020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06-07-2020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06-07-2020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06-07-2020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9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2A73341-F008-4A94-B768-5C3C7DAFA9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332314"/>
            <a:ext cx="8406135" cy="365125"/>
          </a:xfrm>
          <a:prstGeom prst="rect">
            <a:avLst/>
          </a:prstGeo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E5F01E5A-628C-4232-A6EE-99BB50980341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1988840"/>
            <a:ext cx="8172908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FEBRERO DE 2020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14: 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BIENES NACIONALES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Marzo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106" y="1402905"/>
            <a:ext cx="7993334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A13A1057-B71C-4454-9763-C0C4A3AC840E}"/>
              </a:ext>
            </a:extLst>
          </p:cNvPr>
          <p:cNvSpPr txBox="1">
            <a:spLocks/>
          </p:cNvSpPr>
          <p:nvPr/>
        </p:nvSpPr>
        <p:spPr>
          <a:xfrm>
            <a:off x="539106" y="635634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61579" y="755320"/>
            <a:ext cx="799333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04: ADMINISTRACIÓN DE BIENES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ABF7D1A-D7A7-43DC-B183-A18073BD85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1952192"/>
              </p:ext>
            </p:extLst>
          </p:nvPr>
        </p:nvGraphicFramePr>
        <p:xfrm>
          <a:off x="561578" y="1824522"/>
          <a:ext cx="7993334" cy="2949846"/>
        </p:xfrm>
        <a:graphic>
          <a:graphicData uri="http://schemas.openxmlformats.org/drawingml/2006/table">
            <a:tbl>
              <a:tblPr/>
              <a:tblGrid>
                <a:gridCol w="258767">
                  <a:extLst>
                    <a:ext uri="{9D8B030D-6E8A-4147-A177-3AD203B41FA5}">
                      <a16:colId xmlns:a16="http://schemas.microsoft.com/office/drawing/2014/main" val="2270411847"/>
                    </a:ext>
                  </a:extLst>
                </a:gridCol>
                <a:gridCol w="258767">
                  <a:extLst>
                    <a:ext uri="{9D8B030D-6E8A-4147-A177-3AD203B41FA5}">
                      <a16:colId xmlns:a16="http://schemas.microsoft.com/office/drawing/2014/main" val="1410023368"/>
                    </a:ext>
                  </a:extLst>
                </a:gridCol>
                <a:gridCol w="258767">
                  <a:extLst>
                    <a:ext uri="{9D8B030D-6E8A-4147-A177-3AD203B41FA5}">
                      <a16:colId xmlns:a16="http://schemas.microsoft.com/office/drawing/2014/main" val="3633899635"/>
                    </a:ext>
                  </a:extLst>
                </a:gridCol>
                <a:gridCol w="3190606">
                  <a:extLst>
                    <a:ext uri="{9D8B030D-6E8A-4147-A177-3AD203B41FA5}">
                      <a16:colId xmlns:a16="http://schemas.microsoft.com/office/drawing/2014/main" val="888234156"/>
                    </a:ext>
                  </a:extLst>
                </a:gridCol>
                <a:gridCol w="693498">
                  <a:extLst>
                    <a:ext uri="{9D8B030D-6E8A-4147-A177-3AD203B41FA5}">
                      <a16:colId xmlns:a16="http://schemas.microsoft.com/office/drawing/2014/main" val="3191226886"/>
                    </a:ext>
                  </a:extLst>
                </a:gridCol>
                <a:gridCol w="693498">
                  <a:extLst>
                    <a:ext uri="{9D8B030D-6E8A-4147-A177-3AD203B41FA5}">
                      <a16:colId xmlns:a16="http://schemas.microsoft.com/office/drawing/2014/main" val="2048967392"/>
                    </a:ext>
                  </a:extLst>
                </a:gridCol>
                <a:gridCol w="693498">
                  <a:extLst>
                    <a:ext uri="{9D8B030D-6E8A-4147-A177-3AD203B41FA5}">
                      <a16:colId xmlns:a16="http://schemas.microsoft.com/office/drawing/2014/main" val="3663214511"/>
                    </a:ext>
                  </a:extLst>
                </a:gridCol>
                <a:gridCol w="693498">
                  <a:extLst>
                    <a:ext uri="{9D8B030D-6E8A-4147-A177-3AD203B41FA5}">
                      <a16:colId xmlns:a16="http://schemas.microsoft.com/office/drawing/2014/main" val="3100568357"/>
                    </a:ext>
                  </a:extLst>
                </a:gridCol>
                <a:gridCol w="631393">
                  <a:extLst>
                    <a:ext uri="{9D8B030D-6E8A-4147-A177-3AD203B41FA5}">
                      <a16:colId xmlns:a16="http://schemas.microsoft.com/office/drawing/2014/main" val="2946845640"/>
                    </a:ext>
                  </a:extLst>
                </a:gridCol>
                <a:gridCol w="621042">
                  <a:extLst>
                    <a:ext uri="{9D8B030D-6E8A-4147-A177-3AD203B41FA5}">
                      <a16:colId xmlns:a16="http://schemas.microsoft.com/office/drawing/2014/main" val="1493836220"/>
                    </a:ext>
                  </a:extLst>
                </a:gridCol>
              </a:tblGrid>
              <a:tr h="1225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2103259"/>
                  </a:ext>
                </a:extLst>
              </a:tr>
              <a:tr h="3754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19959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13.936.864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13.936.864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4.478.283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0267148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13.936.864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13.936.864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4.478.283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496326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Tarapacá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2.178.192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2.178.192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5093595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Antofagasta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6.410.292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6.410.292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3.857.727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360092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Atacama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582.430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582.430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582.430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598389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Coquimbo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248.570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248.570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36.191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817786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Valparaíso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1.293.680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1.293.680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0669285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del Libertador General B. O’Higgins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93.115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93.115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9517333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del Maule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314.836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314.836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075668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del Bíobío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175.072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175.072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5678737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La Araucanía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173.810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173.810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120685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Los Lagos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797.848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797.848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8151603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Aysén del General Carlos Ibáñez del Campo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2.637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2.637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4881512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Magallanes y de la Antártica Chilena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305.560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305.560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1255336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Metropolitana de Santiago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486.882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486.882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4289690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Los Ríos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165.123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165.123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8636379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Arica y Parinacota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586.653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586.653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103458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Ñuble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122.164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122.164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273187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0356447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65324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8032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76386" y="1623715"/>
            <a:ext cx="7886701" cy="3673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A30280A-B577-48B0-B690-473711D336F0}"/>
              </a:ext>
            </a:extLst>
          </p:cNvPr>
          <p:cNvSpPr txBox="1">
            <a:spLocks/>
          </p:cNvSpPr>
          <p:nvPr/>
        </p:nvSpPr>
        <p:spPr>
          <a:xfrm>
            <a:off x="576386" y="635634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76386" y="890901"/>
            <a:ext cx="802806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05: CATASTRO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BB8D667-DEE3-4C14-912D-B5B1DF21DA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9797871"/>
              </p:ext>
            </p:extLst>
          </p:nvPr>
        </p:nvGraphicFramePr>
        <p:xfrm>
          <a:off x="576386" y="1991015"/>
          <a:ext cx="8028062" cy="1823669"/>
        </p:xfrm>
        <a:graphic>
          <a:graphicData uri="http://schemas.openxmlformats.org/drawingml/2006/table">
            <a:tbl>
              <a:tblPr/>
              <a:tblGrid>
                <a:gridCol w="269037">
                  <a:extLst>
                    <a:ext uri="{9D8B030D-6E8A-4147-A177-3AD203B41FA5}">
                      <a16:colId xmlns:a16="http://schemas.microsoft.com/office/drawing/2014/main" val="396319185"/>
                    </a:ext>
                  </a:extLst>
                </a:gridCol>
                <a:gridCol w="269037">
                  <a:extLst>
                    <a:ext uri="{9D8B030D-6E8A-4147-A177-3AD203B41FA5}">
                      <a16:colId xmlns:a16="http://schemas.microsoft.com/office/drawing/2014/main" val="3622186568"/>
                    </a:ext>
                  </a:extLst>
                </a:gridCol>
                <a:gridCol w="269037">
                  <a:extLst>
                    <a:ext uri="{9D8B030D-6E8A-4147-A177-3AD203B41FA5}">
                      <a16:colId xmlns:a16="http://schemas.microsoft.com/office/drawing/2014/main" val="2951943296"/>
                    </a:ext>
                  </a:extLst>
                </a:gridCol>
                <a:gridCol w="3034736">
                  <a:extLst>
                    <a:ext uri="{9D8B030D-6E8A-4147-A177-3AD203B41FA5}">
                      <a16:colId xmlns:a16="http://schemas.microsoft.com/office/drawing/2014/main" val="1717149009"/>
                    </a:ext>
                  </a:extLst>
                </a:gridCol>
                <a:gridCol w="721019">
                  <a:extLst>
                    <a:ext uri="{9D8B030D-6E8A-4147-A177-3AD203B41FA5}">
                      <a16:colId xmlns:a16="http://schemas.microsoft.com/office/drawing/2014/main" val="2122983832"/>
                    </a:ext>
                  </a:extLst>
                </a:gridCol>
                <a:gridCol w="721019">
                  <a:extLst>
                    <a:ext uri="{9D8B030D-6E8A-4147-A177-3AD203B41FA5}">
                      <a16:colId xmlns:a16="http://schemas.microsoft.com/office/drawing/2014/main" val="2748092668"/>
                    </a:ext>
                  </a:extLst>
                </a:gridCol>
                <a:gridCol w="721019">
                  <a:extLst>
                    <a:ext uri="{9D8B030D-6E8A-4147-A177-3AD203B41FA5}">
                      <a16:colId xmlns:a16="http://schemas.microsoft.com/office/drawing/2014/main" val="4136614349"/>
                    </a:ext>
                  </a:extLst>
                </a:gridCol>
                <a:gridCol w="721019">
                  <a:extLst>
                    <a:ext uri="{9D8B030D-6E8A-4147-A177-3AD203B41FA5}">
                      <a16:colId xmlns:a16="http://schemas.microsoft.com/office/drawing/2014/main" val="1337938421"/>
                    </a:ext>
                  </a:extLst>
                </a:gridCol>
                <a:gridCol w="656450">
                  <a:extLst>
                    <a:ext uri="{9D8B030D-6E8A-4147-A177-3AD203B41FA5}">
                      <a16:colId xmlns:a16="http://schemas.microsoft.com/office/drawing/2014/main" val="2715248582"/>
                    </a:ext>
                  </a:extLst>
                </a:gridCol>
                <a:gridCol w="645689">
                  <a:extLst>
                    <a:ext uri="{9D8B030D-6E8A-4147-A177-3AD203B41FA5}">
                      <a16:colId xmlns:a16="http://schemas.microsoft.com/office/drawing/2014/main" val="3610780778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8416423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3908014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3.562.980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3.562.980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389.285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924645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2.763.010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2.763.010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376.532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343989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698.836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698.836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12.653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442239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713907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221453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101.134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101.134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19523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96.444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96.444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848773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4.690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209065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001427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5609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7045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2993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80083" y="836712"/>
            <a:ext cx="818383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DISTRIBUCIÓN POR SUBTÍTULO DE GASTO Y CÁPITULO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PARTIDA 14 MINISTERIO DE BIENES NACIONALES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F8DC11A3-1BCE-494D-A97F-5FD09B08D3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3519716"/>
              </p:ext>
            </p:extLst>
          </p:nvPr>
        </p:nvGraphicFramePr>
        <p:xfrm>
          <a:off x="451539" y="1988840"/>
          <a:ext cx="40860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64439BD4-B649-451A-80FE-59DC10C8AE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8414027"/>
              </p:ext>
            </p:extLst>
          </p:nvPr>
        </p:nvGraphicFramePr>
        <p:xfrm>
          <a:off x="4581332" y="1988840"/>
          <a:ext cx="40860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7920881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00062" y="875360"/>
            <a:ext cx="7920881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PARTIDA 14 MINISTERIO DE BIENES NACIONALES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E5E03742-9430-4FFB-9A3C-50BE0A5CD0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7825541"/>
              </p:ext>
            </p:extLst>
          </p:nvPr>
        </p:nvGraphicFramePr>
        <p:xfrm>
          <a:off x="1260000" y="1844824"/>
          <a:ext cx="6624000" cy="354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0677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5529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05529" y="724413"/>
            <a:ext cx="809891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E4AE7043-75CF-4F41-85FD-E4C15A50544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8826239"/>
              </p:ext>
            </p:extLst>
          </p:nvPr>
        </p:nvGraphicFramePr>
        <p:xfrm>
          <a:off x="1260000" y="1772816"/>
          <a:ext cx="6624000" cy="354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345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71749" y="1485506"/>
            <a:ext cx="8229600" cy="36512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F4FFFE78-8C05-4F16-956B-50BBA66A3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1749" y="630356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71749" y="776791"/>
            <a:ext cx="789133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6898AFE-6775-4A4D-AB1D-4540637FF4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1651758"/>
              </p:ext>
            </p:extLst>
          </p:nvPr>
        </p:nvGraphicFramePr>
        <p:xfrm>
          <a:off x="571749" y="1968254"/>
          <a:ext cx="7886699" cy="2053716"/>
        </p:xfrm>
        <a:graphic>
          <a:graphicData uri="http://schemas.openxmlformats.org/drawingml/2006/table">
            <a:tbl>
              <a:tblPr/>
              <a:tblGrid>
                <a:gridCol w="715032">
                  <a:extLst>
                    <a:ext uri="{9D8B030D-6E8A-4147-A177-3AD203B41FA5}">
                      <a16:colId xmlns:a16="http://schemas.microsoft.com/office/drawing/2014/main" val="1477275098"/>
                    </a:ext>
                  </a:extLst>
                </a:gridCol>
                <a:gridCol w="3009539">
                  <a:extLst>
                    <a:ext uri="{9D8B030D-6E8A-4147-A177-3AD203B41FA5}">
                      <a16:colId xmlns:a16="http://schemas.microsoft.com/office/drawing/2014/main" val="3772325484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740907959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356158592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511982338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4284745148"/>
                    </a:ext>
                  </a:extLst>
                </a:gridCol>
                <a:gridCol w="651000">
                  <a:extLst>
                    <a:ext uri="{9D8B030D-6E8A-4147-A177-3AD203B41FA5}">
                      <a16:colId xmlns:a16="http://schemas.microsoft.com/office/drawing/2014/main" val="2190064926"/>
                    </a:ext>
                  </a:extLst>
                </a:gridCol>
                <a:gridCol w="651000">
                  <a:extLst>
                    <a:ext uri="{9D8B030D-6E8A-4147-A177-3AD203B41FA5}">
                      <a16:colId xmlns:a16="http://schemas.microsoft.com/office/drawing/2014/main" val="2182784606"/>
                    </a:ext>
                  </a:extLst>
                </a:gridCol>
              </a:tblGrid>
              <a:tr h="135783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6220267"/>
                  </a:ext>
                </a:extLst>
              </a:tr>
              <a:tr h="415834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803582"/>
                  </a:ext>
                </a:extLst>
              </a:tr>
              <a:tr h="14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45.373.826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45.373.826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8.561.667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7792125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17.989.344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17.989.344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2.525.521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0330212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5.169.078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5.169.078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273.329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304370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6648339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2.109.269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2.109.269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89.832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0336356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5.362.903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5.362.903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1.188.425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561646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8614562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581.072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581.072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9315077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69.639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69.639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7046923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13.936.864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13.936.864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4.478.283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2989442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77083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4948" y="1479698"/>
            <a:ext cx="8069500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4DD7D21C-DEC1-4162-9317-902862704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4947" y="635634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4947" y="841574"/>
            <a:ext cx="799749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RESUMEN POR CAPÍTULOS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B7F4BAB-2E39-4EE6-96A1-A97AFBB674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8643014"/>
              </p:ext>
            </p:extLst>
          </p:nvPr>
        </p:nvGraphicFramePr>
        <p:xfrm>
          <a:off x="534946" y="1911286"/>
          <a:ext cx="7997495" cy="1329035"/>
        </p:xfrm>
        <a:graphic>
          <a:graphicData uri="http://schemas.openxmlformats.org/drawingml/2006/table">
            <a:tbl>
              <a:tblPr/>
              <a:tblGrid>
                <a:gridCol w="277306">
                  <a:extLst>
                    <a:ext uri="{9D8B030D-6E8A-4147-A177-3AD203B41FA5}">
                      <a16:colId xmlns:a16="http://schemas.microsoft.com/office/drawing/2014/main" val="4277002533"/>
                    </a:ext>
                  </a:extLst>
                </a:gridCol>
                <a:gridCol w="277306">
                  <a:extLst>
                    <a:ext uri="{9D8B030D-6E8A-4147-A177-3AD203B41FA5}">
                      <a16:colId xmlns:a16="http://schemas.microsoft.com/office/drawing/2014/main" val="4258404923"/>
                    </a:ext>
                  </a:extLst>
                </a:gridCol>
                <a:gridCol w="3128008">
                  <a:extLst>
                    <a:ext uri="{9D8B030D-6E8A-4147-A177-3AD203B41FA5}">
                      <a16:colId xmlns:a16="http://schemas.microsoft.com/office/drawing/2014/main" val="3215803420"/>
                    </a:ext>
                  </a:extLst>
                </a:gridCol>
                <a:gridCol w="743179">
                  <a:extLst>
                    <a:ext uri="{9D8B030D-6E8A-4147-A177-3AD203B41FA5}">
                      <a16:colId xmlns:a16="http://schemas.microsoft.com/office/drawing/2014/main" val="1485591505"/>
                    </a:ext>
                  </a:extLst>
                </a:gridCol>
                <a:gridCol w="743179">
                  <a:extLst>
                    <a:ext uri="{9D8B030D-6E8A-4147-A177-3AD203B41FA5}">
                      <a16:colId xmlns:a16="http://schemas.microsoft.com/office/drawing/2014/main" val="3396113306"/>
                    </a:ext>
                  </a:extLst>
                </a:gridCol>
                <a:gridCol w="743179">
                  <a:extLst>
                    <a:ext uri="{9D8B030D-6E8A-4147-A177-3AD203B41FA5}">
                      <a16:colId xmlns:a16="http://schemas.microsoft.com/office/drawing/2014/main" val="1801203360"/>
                    </a:ext>
                  </a:extLst>
                </a:gridCol>
                <a:gridCol w="743179">
                  <a:extLst>
                    <a:ext uri="{9D8B030D-6E8A-4147-A177-3AD203B41FA5}">
                      <a16:colId xmlns:a16="http://schemas.microsoft.com/office/drawing/2014/main" val="1788834013"/>
                    </a:ext>
                  </a:extLst>
                </a:gridCol>
                <a:gridCol w="676626">
                  <a:extLst>
                    <a:ext uri="{9D8B030D-6E8A-4147-A177-3AD203B41FA5}">
                      <a16:colId xmlns:a16="http://schemas.microsoft.com/office/drawing/2014/main" val="1826306297"/>
                    </a:ext>
                  </a:extLst>
                </a:gridCol>
                <a:gridCol w="665533">
                  <a:extLst>
                    <a:ext uri="{9D8B030D-6E8A-4147-A177-3AD203B41FA5}">
                      <a16:colId xmlns:a16="http://schemas.microsoft.com/office/drawing/2014/main" val="608897681"/>
                    </a:ext>
                  </a:extLst>
                </a:gridCol>
              </a:tblGrid>
              <a:tr h="1312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6331827"/>
                  </a:ext>
                </a:extLst>
              </a:tr>
              <a:tr h="4019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Capi.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4452667"/>
                  </a:ext>
                </a:extLst>
              </a:tr>
              <a:tr h="17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Bienes Nacionales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45.373.826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45.373.826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8.561.667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9601824"/>
                  </a:ext>
                </a:extLst>
              </a:tr>
              <a:tr h="147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Bienes Nacionales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12.650.713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12.650.713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1.527.900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0626747"/>
                  </a:ext>
                </a:extLst>
              </a:tr>
              <a:tr h="147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Regularización de la Propiedad Raíz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4.249.938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4.249.938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276.265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8676611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de Bienes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24.910.195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24.910.195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6.368.217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6733100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Catastro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3.562.980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3.562.980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389.285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97965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94345" y="1410601"/>
            <a:ext cx="7886701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EF3D9FE3-EFD7-4C80-A823-F03730BF8E6E}"/>
              </a:ext>
            </a:extLst>
          </p:cNvPr>
          <p:cNvSpPr txBox="1">
            <a:spLocks/>
          </p:cNvSpPr>
          <p:nvPr/>
        </p:nvSpPr>
        <p:spPr>
          <a:xfrm>
            <a:off x="590447" y="635634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68647" y="784112"/>
            <a:ext cx="800670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01: SUBSECRETARÍA DE BIENES NACIONALES 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346E398-B4E0-4BB0-ADFD-BA3FBAD6F0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3863546"/>
              </p:ext>
            </p:extLst>
          </p:nvPr>
        </p:nvGraphicFramePr>
        <p:xfrm>
          <a:off x="565255" y="1811122"/>
          <a:ext cx="7886701" cy="2457989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1470846136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68001205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298724611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144250118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52777249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82802097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63133594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424237465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1684332830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2029518868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1776076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3888049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12.650.713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12.650.713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1.527.900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4603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9.231.219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9.231.219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1.302.046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704123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2.947.774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2.947.774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224.854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534421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965335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090109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2.570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2.570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599571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2.570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2.570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670687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468.139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468.139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49964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98.281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98.281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62970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807019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05298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30.780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30.780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89337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298.038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298.038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540626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605350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87240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6190" y="1343590"/>
            <a:ext cx="7886701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E0C1AD33-FD84-4261-A37D-F8D77FB671FD}"/>
              </a:ext>
            </a:extLst>
          </p:cNvPr>
          <p:cNvSpPr txBox="1">
            <a:spLocks/>
          </p:cNvSpPr>
          <p:nvPr/>
        </p:nvSpPr>
        <p:spPr>
          <a:xfrm>
            <a:off x="566190" y="6309320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68052" y="737547"/>
            <a:ext cx="788670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03: REGULARIZACIÓN DE LA PROPIEDAD RAÍZ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1EB4F56-A19F-4651-9FC1-149BFCB370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72063"/>
              </p:ext>
            </p:extLst>
          </p:nvPr>
        </p:nvGraphicFramePr>
        <p:xfrm>
          <a:off x="565086" y="1755745"/>
          <a:ext cx="7886701" cy="1823669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1131702585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972726276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443532481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252439795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55099590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45424286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86664077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868971978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817327534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1934673634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4286144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9451516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4.249.938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4.249.938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276.265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297590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1.626.661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1.626.661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222.077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885962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871.862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871.862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43435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1.596.769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1.596.769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34.624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087067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1.596.769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1.596.769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34.624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693452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Regularización Rezago de la Pequeña Propiedad Raíz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1.596.769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1.596.769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34.624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198126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581530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252157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61701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80494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4728" y="1430921"/>
            <a:ext cx="8129125" cy="2603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…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1 de 2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52F5F0AC-E7B4-40BA-B246-EADF69FD4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675" y="635634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58071" y="709642"/>
            <a:ext cx="812912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04: ADMINISTRACIÓN DE BIENES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6872F55-BC61-4589-9B8F-E404BADAE2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7021798"/>
              </p:ext>
            </p:extLst>
          </p:nvPr>
        </p:nvGraphicFramePr>
        <p:xfrm>
          <a:off x="557675" y="1816909"/>
          <a:ext cx="8096176" cy="2742974"/>
        </p:xfrm>
        <a:graphic>
          <a:graphicData uri="http://schemas.openxmlformats.org/drawingml/2006/table">
            <a:tbl>
              <a:tblPr/>
              <a:tblGrid>
                <a:gridCol w="262096">
                  <a:extLst>
                    <a:ext uri="{9D8B030D-6E8A-4147-A177-3AD203B41FA5}">
                      <a16:colId xmlns:a16="http://schemas.microsoft.com/office/drawing/2014/main" val="362560778"/>
                    </a:ext>
                  </a:extLst>
                </a:gridCol>
                <a:gridCol w="262096">
                  <a:extLst>
                    <a:ext uri="{9D8B030D-6E8A-4147-A177-3AD203B41FA5}">
                      <a16:colId xmlns:a16="http://schemas.microsoft.com/office/drawing/2014/main" val="333298807"/>
                    </a:ext>
                  </a:extLst>
                </a:gridCol>
                <a:gridCol w="262096">
                  <a:extLst>
                    <a:ext uri="{9D8B030D-6E8A-4147-A177-3AD203B41FA5}">
                      <a16:colId xmlns:a16="http://schemas.microsoft.com/office/drawing/2014/main" val="2921377211"/>
                    </a:ext>
                  </a:extLst>
                </a:gridCol>
                <a:gridCol w="3231658">
                  <a:extLst>
                    <a:ext uri="{9D8B030D-6E8A-4147-A177-3AD203B41FA5}">
                      <a16:colId xmlns:a16="http://schemas.microsoft.com/office/drawing/2014/main" val="2163128779"/>
                    </a:ext>
                  </a:extLst>
                </a:gridCol>
                <a:gridCol w="702420">
                  <a:extLst>
                    <a:ext uri="{9D8B030D-6E8A-4147-A177-3AD203B41FA5}">
                      <a16:colId xmlns:a16="http://schemas.microsoft.com/office/drawing/2014/main" val="2071895294"/>
                    </a:ext>
                  </a:extLst>
                </a:gridCol>
                <a:gridCol w="702420">
                  <a:extLst>
                    <a:ext uri="{9D8B030D-6E8A-4147-A177-3AD203B41FA5}">
                      <a16:colId xmlns:a16="http://schemas.microsoft.com/office/drawing/2014/main" val="3698717743"/>
                    </a:ext>
                  </a:extLst>
                </a:gridCol>
                <a:gridCol w="702420">
                  <a:extLst>
                    <a:ext uri="{9D8B030D-6E8A-4147-A177-3AD203B41FA5}">
                      <a16:colId xmlns:a16="http://schemas.microsoft.com/office/drawing/2014/main" val="3441815848"/>
                    </a:ext>
                  </a:extLst>
                </a:gridCol>
                <a:gridCol w="702420">
                  <a:extLst>
                    <a:ext uri="{9D8B030D-6E8A-4147-A177-3AD203B41FA5}">
                      <a16:colId xmlns:a16="http://schemas.microsoft.com/office/drawing/2014/main" val="2268428733"/>
                    </a:ext>
                  </a:extLst>
                </a:gridCol>
                <a:gridCol w="639517">
                  <a:extLst>
                    <a:ext uri="{9D8B030D-6E8A-4147-A177-3AD203B41FA5}">
                      <a16:colId xmlns:a16="http://schemas.microsoft.com/office/drawing/2014/main" val="3018252813"/>
                    </a:ext>
                  </a:extLst>
                </a:gridCol>
                <a:gridCol w="629033">
                  <a:extLst>
                    <a:ext uri="{9D8B030D-6E8A-4147-A177-3AD203B41FA5}">
                      <a16:colId xmlns:a16="http://schemas.microsoft.com/office/drawing/2014/main" val="1169821189"/>
                    </a:ext>
                  </a:extLst>
                </a:gridCol>
              </a:tblGrid>
              <a:tr h="1225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9804495"/>
                  </a:ext>
                </a:extLst>
              </a:tr>
              <a:tr h="3754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3748102"/>
                  </a:ext>
                </a:extLst>
              </a:tr>
              <a:tr h="1609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24.910.195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24.910.195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6.368.217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9229834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4.368.454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4.368.454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624.866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4994922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650.606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650.606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8714881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4823312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8930218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512.500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512.500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55.208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7129851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512.500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512.500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55.208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641642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Puesta en Valor del Territorio Fiscal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90.883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90.883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15.958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757251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Recuperación y Fortalecimiento de Rutas Patrimoniales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89.978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89.978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7049266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Gestión Territorial Regional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331.639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331.639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32.834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0919098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5.360.333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5.360.333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1.188.402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80452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5.360.333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5.360.333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1.188.402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3754185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11.799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11.799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8979998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4602960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4.104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4.104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422161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7.695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7.695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317250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69.639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69.639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7814577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Ventas a Plazo                                                          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69.639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69.639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8720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3759</TotalTime>
  <Words>1931</Words>
  <Application>Microsoft Office PowerPoint</Application>
  <PresentationFormat>Presentación en pantalla (4:3)</PresentationFormat>
  <Paragraphs>1013</Paragraphs>
  <Slides>11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FEBRERO DE 2020 PARTIDA 14:  MINISTERIO DE BIENES NACIONALES</vt:lpstr>
      <vt:lpstr>Presentación de PowerPoint</vt:lpstr>
      <vt:lpstr>Presentación de PowerPoint</vt:lpstr>
      <vt:lpstr>Presentación de PowerPoint</vt:lpstr>
      <vt:lpstr>EJECUCIÓN ACUMULADA DE GASTOS A FEBRERO DE 2020  PARTIDA 14 MINISTERIO DE BIENES NACIONALES</vt:lpstr>
      <vt:lpstr>EJECUCIÓN ACUMULADA DE GASTOS A FEBRERO DE 2020  PARTIDA 14 RESUMEN POR CAPÍTULOS</vt:lpstr>
      <vt:lpstr>EJECUCIÓN ACUMULADA DE GASTOS A FEBRERO DE 2020  PARTIDA 14. CAPÍTULO 01. PROGRAMA 01: SUBSECRETARÍA DE BIENES NACIONALES </vt:lpstr>
      <vt:lpstr>EJECUCIÓN ACUMULADA DE GASTOS A FEBRERO DE 2020  PARTIDA 14. CAPÍTULO 01. PROGRAMA 03: REGULARIZACIÓN DE LA PROPIEDAD RAÍZ</vt:lpstr>
      <vt:lpstr>EJECUCIÓN ACUMULADA DE GASTOS A FEBRERO DE 2020  PARTIDA 14. CAPÍTULO 01. PROGRAMA 04: ADMINISTRACIÓN DE BIENES</vt:lpstr>
      <vt:lpstr>EJECUCIÓN ACUMULADA DE GASTOS A FEBRERO DE 2020  PARTIDA 14. CAPÍTULO 01. PROGRAMA 04: ADMINISTRACIÓN DE BIENES</vt:lpstr>
      <vt:lpstr>EJECUCIÓN ACUMULADA DE GASTOS A FEBRERO DE 2020  PARTIDA 14. CAPÍTULO 01. PROGRAMA 05: CATASTRO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245</cp:revision>
  <cp:lastPrinted>2019-10-14T13:03:08Z</cp:lastPrinted>
  <dcterms:created xsi:type="dcterms:W3CDTF">2016-06-23T13:38:47Z</dcterms:created>
  <dcterms:modified xsi:type="dcterms:W3CDTF">2020-07-07T01:35:37Z</dcterms:modified>
</cp:coreProperties>
</file>