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9" r:id="rId4"/>
    <p:sldId id="305" r:id="rId5"/>
    <p:sldId id="304" r:id="rId6"/>
    <p:sldId id="264" r:id="rId7"/>
    <p:sldId id="263" r:id="rId8"/>
    <p:sldId id="265" r:id="rId9"/>
    <p:sldId id="268" r:id="rId10"/>
    <p:sldId id="271" r:id="rId11"/>
    <p:sldId id="301" r:id="rId12"/>
    <p:sldId id="302" r:id="rId1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692913385826774E-3"/>
          <c:y val="0.19552441792173922"/>
          <c:w val="0.99084720967256146"/>
          <c:h val="0.54830733184682312"/>
        </c:manualLayout>
      </c:layout>
      <c:pie3DChart>
        <c:varyColors val="1"/>
        <c:ser>
          <c:idx val="0"/>
          <c:order val="0"/>
          <c:tx>
            <c:strRef>
              <c:f>'Partida 14'!$D$56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D1-4B97-8E6A-E0DC38D0F6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AD1-4B97-8E6A-E0DC38D0F6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AD1-4B97-8E6A-E0DC38D0F6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AD1-4B97-8E6A-E0DC38D0F64C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14'!$C$57:$C$60</c:f>
              <c:strCache>
                <c:ptCount val="4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de Capital</c:v>
                </c:pt>
                <c:pt idx="3">
                  <c:v>Otros</c:v>
                </c:pt>
              </c:strCache>
            </c:strRef>
          </c:cat>
          <c:val>
            <c:numRef>
              <c:f>'Partida 14'!$D$57:$D$60</c:f>
              <c:numCache>
                <c:formatCode>_-* #,##0_-;\-* #,##0_-;_-* "-"??_-;_-@_-</c:formatCode>
                <c:ptCount val="4"/>
                <c:pt idx="0">
                  <c:v>17989344</c:v>
                </c:pt>
                <c:pt idx="1">
                  <c:v>5169078</c:v>
                </c:pt>
                <c:pt idx="2">
                  <c:v>13936864</c:v>
                </c:pt>
                <c:pt idx="3" formatCode="#,##0">
                  <c:v>8278540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D1-4B97-8E6A-E0DC38D0F6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804698593003741E-3"/>
          <c:y val="0.79061545008411394"/>
          <c:w val="0.98168151112258506"/>
          <c:h val="0.18568084989896375"/>
        </c:manualLayout>
      </c:layout>
      <c:overlay val="0"/>
      <c:spPr>
        <a:noFill/>
        <a:ln w="12700">
          <a:solidFill>
            <a:schemeClr val="lt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Distribución Presupuesto Inicial por Programa</a:t>
            </a:r>
            <a:endParaRPr lang="es-CL" sz="1200" b="1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/>
              <a:t>(en millones de $)</a:t>
            </a:r>
            <a:endParaRPr lang="es-CL" sz="1200" b="1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14'!$H$57:$H$60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14'!$I$57:$I$60</c:f>
              <c:numCache>
                <c:formatCode>_-* #,##0_-;\-* #,##0_-;_-* "-"??_-;_-@_-</c:formatCode>
                <c:ptCount val="4"/>
                <c:pt idx="0">
                  <c:v>12650713000</c:v>
                </c:pt>
                <c:pt idx="1">
                  <c:v>4249938000</c:v>
                </c:pt>
                <c:pt idx="2">
                  <c:v>24910195000</c:v>
                </c:pt>
                <c:pt idx="3">
                  <c:v>3562980000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F7-4516-9573-8A858AC896D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19063808"/>
        <c:axId val="219070848"/>
      </c:barChart>
      <c:catAx>
        <c:axId val="21906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070848"/>
        <c:crosses val="autoZero"/>
        <c:auto val="0"/>
        <c:lblAlgn val="ctr"/>
        <c:lblOffset val="100"/>
        <c:noMultiLvlLbl val="0"/>
      </c:catAx>
      <c:valAx>
        <c:axId val="219070848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219063808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rPr>
              <a:t>% Ejecución Acumulada  2018 - 2019 - 2020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s-CL" sz="1200" b="1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 sz="1200" b="1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effectLst/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0520458265139117"/>
          <c:y val="2.773649889256802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14'!$C$20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14'!$D$20:$O$20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6.9251243375625549E-2</c:v>
                </c:pt>
                <c:pt idx="2">
                  <c:v>0.20542313405753954</c:v>
                </c:pt>
                <c:pt idx="3">
                  <c:v>0.33246776194377642</c:v>
                </c:pt>
                <c:pt idx="4">
                  <c:v>0.45267149850629967</c:v>
                </c:pt>
                <c:pt idx="5">
                  <c:v>0.53274179428606649</c:v>
                </c:pt>
                <c:pt idx="6">
                  <c:v>0.59399032556209075</c:v>
                </c:pt>
                <c:pt idx="7">
                  <c:v>0.64375246845573408</c:v>
                </c:pt>
                <c:pt idx="8">
                  <c:v>0.73161770857829345</c:v>
                </c:pt>
                <c:pt idx="9">
                  <c:v>0.78900162416668773</c:v>
                </c:pt>
                <c:pt idx="10">
                  <c:v>0.84417089983698945</c:v>
                </c:pt>
                <c:pt idx="11">
                  <c:v>0.97774995354547189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7D-4127-85D5-E0CD970C2B29}"/>
            </c:ext>
          </c:extLst>
        </c:ser>
        <c:ser>
          <c:idx val="0"/>
          <c:order val="1"/>
          <c:tx>
            <c:strRef>
              <c:f>'Partida 14'!$C$21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14'!$D$21:$O$21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0.17981278204520673</c:v>
                </c:pt>
                <c:pt idx="2">
                  <c:v>0.24665941467384236</c:v>
                </c:pt>
                <c:pt idx="3">
                  <c:v>0.3082710185571409</c:v>
                </c:pt>
                <c:pt idx="4">
                  <c:v>0.40271665440004045</c:v>
                </c:pt>
                <c:pt idx="5">
                  <c:v>0.49539438346666725</c:v>
                </c:pt>
                <c:pt idx="6">
                  <c:v>0.53816081998789678</c:v>
                </c:pt>
                <c:pt idx="7">
                  <c:v>0.62652478656872956</c:v>
                </c:pt>
                <c:pt idx="8">
                  <c:v>0.69758983571352395</c:v>
                </c:pt>
                <c:pt idx="9">
                  <c:v>0.75703523388665428</c:v>
                </c:pt>
                <c:pt idx="10">
                  <c:v>0.8628989959063309</c:v>
                </c:pt>
                <c:pt idx="11">
                  <c:v>0.94502426003859552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27D-4127-85D5-E0CD970C2B29}"/>
            </c:ext>
          </c:extLst>
        </c:ser>
        <c:ser>
          <c:idx val="1"/>
          <c:order val="2"/>
          <c:tx>
            <c:strRef>
              <c:f>'Partida 14'!$C$22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1958537915984725E-2"/>
                  <c:y val="-3.077784187574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27D-4127-85D5-E0CD970C2B29}"/>
                </c:ext>
              </c:extLst>
            </c:dLbl>
            <c:dLbl>
              <c:idx val="1"/>
              <c:layout>
                <c:manualLayout>
                  <c:x val="-4.3644298963447903E-2"/>
                  <c:y val="-3.9623569846525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27D-4127-85D5-E0CD970C2B29}"/>
                </c:ext>
              </c:extLst>
            </c:dLbl>
            <c:dLbl>
              <c:idx val="2"/>
              <c:layout>
                <c:manualLayout>
                  <c:x val="-3.4915439170758358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27D-4127-85D5-E0CD970C2B29}"/>
                </c:ext>
              </c:extLst>
            </c:dLbl>
            <c:dLbl>
              <c:idx val="3"/>
              <c:layout>
                <c:manualLayout>
                  <c:x val="-4.5826513911620376E-2"/>
                  <c:y val="-2.7736498892568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27D-4127-85D5-E0CD970C2B29}"/>
                </c:ext>
              </c:extLst>
            </c:dLbl>
            <c:dLbl>
              <c:idx val="4"/>
              <c:layout>
                <c:manualLayout>
                  <c:x val="-3.7097654118930713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7D-4127-85D5-E0CD970C2B29}"/>
                </c:ext>
              </c:extLst>
            </c:dLbl>
            <c:dLbl>
              <c:idx val="5"/>
              <c:layout>
                <c:manualLayout>
                  <c:x val="-3.4915439170758317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27D-4127-85D5-E0CD970C2B29}"/>
                </c:ext>
              </c:extLst>
            </c:dLbl>
            <c:dLbl>
              <c:idx val="6"/>
              <c:layout>
                <c:manualLayout>
                  <c:x val="-3.7097654118930797E-2"/>
                  <c:y val="-3.56612128618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27D-4127-85D5-E0CD970C2B29}"/>
                </c:ext>
              </c:extLst>
            </c:dLbl>
            <c:dLbl>
              <c:idx val="7"/>
              <c:layout>
                <c:manualLayout>
                  <c:x val="-5.0190943807965162E-2"/>
                  <c:y val="-3.5661212861873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27D-4127-85D5-E0CD970C2B2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ysClr val="window" lastClr="FFFFFF">
                          <a:lumMod val="85000"/>
                        </a:sys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14'!$D$19:$O$19</c:f>
              <c:strCache>
                <c:ptCount val="12"/>
                <c:pt idx="0">
                  <c:v>Ene.</c:v>
                </c:pt>
                <c:pt idx="1">
                  <c:v>Feb.</c:v>
                </c:pt>
                <c:pt idx="2">
                  <c:v>Mar.</c:v>
                </c:pt>
                <c:pt idx="3">
                  <c:v>Abr.</c:v>
                </c:pt>
                <c:pt idx="4">
                  <c:v>May.</c:v>
                </c:pt>
                <c:pt idx="5">
                  <c:v>Jun.</c:v>
                </c:pt>
                <c:pt idx="6">
                  <c:v>Jul.</c:v>
                </c:pt>
                <c:pt idx="7">
                  <c:v>Ago.</c:v>
                </c:pt>
                <c:pt idx="8">
                  <c:v>Sept.</c:v>
                </c:pt>
                <c:pt idx="9">
                  <c:v>Oct.</c:v>
                </c:pt>
                <c:pt idx="10">
                  <c:v>Nov.</c:v>
                </c:pt>
                <c:pt idx="11">
                  <c:v>Dic.</c:v>
                </c:pt>
              </c:strCache>
            </c:strRef>
          </c:cat>
          <c:val>
            <c:numRef>
              <c:f>'Partida 14'!$D$22:$E$22</c:f>
              <c:numCache>
                <c:formatCode>0.0%</c:formatCode>
                <c:ptCount val="2"/>
                <c:pt idx="0">
                  <c:v>3.0835773029146803E-2</c:v>
                </c:pt>
                <c:pt idx="1">
                  <c:v>0.18869175810741637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127D-4127-85D5-E0CD970C2B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8979712"/>
        <c:axId val="218981504"/>
      </c:lineChart>
      <c:catAx>
        <c:axId val="218979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81504"/>
        <c:crosses val="autoZero"/>
        <c:auto val="1"/>
        <c:lblAlgn val="ctr"/>
        <c:lblOffset val="100"/>
        <c:noMultiLvlLbl val="0"/>
      </c:catAx>
      <c:valAx>
        <c:axId val="218981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89797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266818734401244E-2"/>
          <c:y val="0.91414633202741946"/>
          <c:w val="0.96764857747936994"/>
          <c:h val="6.207952606466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0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14'!$C$27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14'!$D$27:$O$27</c:f>
              <c:numCache>
                <c:formatCode>0.0%</c:formatCode>
                <c:ptCount val="12"/>
                <c:pt idx="0">
                  <c:v>2.4916984372518998E-2</c:v>
                </c:pt>
                <c:pt idx="1">
                  <c:v>4.4334259003106551E-2</c:v>
                </c:pt>
                <c:pt idx="2">
                  <c:v>0.13756012351874247</c:v>
                </c:pt>
                <c:pt idx="3">
                  <c:v>0.12704462788623688</c:v>
                </c:pt>
                <c:pt idx="4">
                  <c:v>0.12283277027986546</c:v>
                </c:pt>
                <c:pt idx="5">
                  <c:v>8.007029577976689E-2</c:v>
                </c:pt>
                <c:pt idx="6">
                  <c:v>5.3596922538730329E-2</c:v>
                </c:pt>
                <c:pt idx="7">
                  <c:v>5.0931368175071941E-2</c:v>
                </c:pt>
                <c:pt idx="8">
                  <c:v>8.7865240122559377E-2</c:v>
                </c:pt>
                <c:pt idx="9">
                  <c:v>5.7383915588394292E-2</c:v>
                </c:pt>
                <c:pt idx="10">
                  <c:v>5.5169275670301658E-2</c:v>
                </c:pt>
                <c:pt idx="11">
                  <c:v>0.14858293607294404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8D-4B8D-A9FA-4BBE8346D09F}"/>
            </c:ext>
          </c:extLst>
        </c:ser>
        <c:ser>
          <c:idx val="0"/>
          <c:order val="1"/>
          <c:tx>
            <c:strRef>
              <c:f>'Partida 14'!$C$28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14'!$D$28:$O$28</c:f>
              <c:numCache>
                <c:formatCode>0.0%</c:formatCode>
                <c:ptCount val="12"/>
                <c:pt idx="0">
                  <c:v>0.10063019503927965</c:v>
                </c:pt>
                <c:pt idx="1">
                  <c:v>7.9182587005927077E-2</c:v>
                </c:pt>
                <c:pt idx="2">
                  <c:v>6.7673133335640553E-2</c:v>
                </c:pt>
                <c:pt idx="3">
                  <c:v>6.1611603883298512E-2</c:v>
                </c:pt>
                <c:pt idx="4">
                  <c:v>9.4445635842899597E-2</c:v>
                </c:pt>
                <c:pt idx="5">
                  <c:v>9.7697943124260708E-2</c:v>
                </c:pt>
                <c:pt idx="6">
                  <c:v>4.5459477058185017E-2</c:v>
                </c:pt>
                <c:pt idx="7">
                  <c:v>9.7453674277176688E-2</c:v>
                </c:pt>
                <c:pt idx="8">
                  <c:v>7.1065049144794418E-2</c:v>
                </c:pt>
                <c:pt idx="9">
                  <c:v>5.9445398173130291E-2</c:v>
                </c:pt>
                <c:pt idx="10">
                  <c:v>0.10633100315251905</c:v>
                </c:pt>
                <c:pt idx="11">
                  <c:v>8.4616702926479118E-2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8D-4B8D-A9FA-4BBE8346D09F}"/>
            </c:ext>
          </c:extLst>
        </c:ser>
        <c:ser>
          <c:idx val="1"/>
          <c:order val="2"/>
          <c:tx>
            <c:strRef>
              <c:f>'Partida 14'!$C$29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6.504065040650406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38D-4B8D-A9FA-4BBE8346D09F}"/>
                </c:ext>
              </c:extLst>
            </c:dLbl>
            <c:dLbl>
              <c:idx val="3"/>
              <c:layout>
                <c:manualLayout>
                  <c:x val="8.672086720867168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8D-4B8D-A9FA-4BBE8346D09F}"/>
                </c:ext>
              </c:extLst>
            </c:dLbl>
            <c:dLbl>
              <c:idx val="4"/>
              <c:layout>
                <c:manualLayout>
                  <c:x val="6.5040650406504065E-3"/>
                  <c:y val="-7.2427135589478553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8D-4B8D-A9FA-4BBE8346D0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14'!$D$29:$E$29</c:f>
              <c:numCache>
                <c:formatCode>0.0%</c:formatCode>
                <c:ptCount val="2"/>
                <c:pt idx="0">
                  <c:v>3.0835773029146803E-2</c:v>
                </c:pt>
                <c:pt idx="1">
                  <c:v>0.15785598507826956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38D-4B8D-A9FA-4BBE8346D09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802304"/>
        <c:axId val="162820480"/>
      </c:barChart>
      <c:catAx>
        <c:axId val="16280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20480"/>
        <c:crosses val="autoZero"/>
        <c:auto val="1"/>
        <c:lblAlgn val="ctr"/>
        <c:lblOffset val="100"/>
        <c:noMultiLvlLbl val="0"/>
      </c:catAx>
      <c:valAx>
        <c:axId val="16282048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2802304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06-07-2020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E5F01E5A-628C-4232-A6EE-99BB50980341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88840"/>
            <a:ext cx="817290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FEBRERO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14: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106" y="1402905"/>
            <a:ext cx="799333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53910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579" y="755320"/>
            <a:ext cx="79933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ABF7D1A-D7A7-43DC-B183-A18073BD85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952192"/>
              </p:ext>
            </p:extLst>
          </p:nvPr>
        </p:nvGraphicFramePr>
        <p:xfrm>
          <a:off x="561578" y="1824522"/>
          <a:ext cx="7993334" cy="2949846"/>
        </p:xfrm>
        <a:graphic>
          <a:graphicData uri="http://schemas.openxmlformats.org/drawingml/2006/table">
            <a:tbl>
              <a:tblPr/>
              <a:tblGrid>
                <a:gridCol w="258767">
                  <a:extLst>
                    <a:ext uri="{9D8B030D-6E8A-4147-A177-3AD203B41FA5}">
                      <a16:colId xmlns:a16="http://schemas.microsoft.com/office/drawing/2014/main" val="2270411847"/>
                    </a:ext>
                  </a:extLst>
                </a:gridCol>
                <a:gridCol w="258767">
                  <a:extLst>
                    <a:ext uri="{9D8B030D-6E8A-4147-A177-3AD203B41FA5}">
                      <a16:colId xmlns:a16="http://schemas.microsoft.com/office/drawing/2014/main" val="1410023368"/>
                    </a:ext>
                  </a:extLst>
                </a:gridCol>
                <a:gridCol w="258767">
                  <a:extLst>
                    <a:ext uri="{9D8B030D-6E8A-4147-A177-3AD203B41FA5}">
                      <a16:colId xmlns:a16="http://schemas.microsoft.com/office/drawing/2014/main" val="3633899635"/>
                    </a:ext>
                  </a:extLst>
                </a:gridCol>
                <a:gridCol w="3190606">
                  <a:extLst>
                    <a:ext uri="{9D8B030D-6E8A-4147-A177-3AD203B41FA5}">
                      <a16:colId xmlns:a16="http://schemas.microsoft.com/office/drawing/2014/main" val="888234156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3191226886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2048967392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3663214511"/>
                    </a:ext>
                  </a:extLst>
                </a:gridCol>
                <a:gridCol w="693498">
                  <a:extLst>
                    <a:ext uri="{9D8B030D-6E8A-4147-A177-3AD203B41FA5}">
                      <a16:colId xmlns:a16="http://schemas.microsoft.com/office/drawing/2014/main" val="3100568357"/>
                    </a:ext>
                  </a:extLst>
                </a:gridCol>
                <a:gridCol w="631393">
                  <a:extLst>
                    <a:ext uri="{9D8B030D-6E8A-4147-A177-3AD203B41FA5}">
                      <a16:colId xmlns:a16="http://schemas.microsoft.com/office/drawing/2014/main" val="2946845640"/>
                    </a:ext>
                  </a:extLst>
                </a:gridCol>
                <a:gridCol w="621042">
                  <a:extLst>
                    <a:ext uri="{9D8B030D-6E8A-4147-A177-3AD203B41FA5}">
                      <a16:colId xmlns:a16="http://schemas.microsoft.com/office/drawing/2014/main" val="1493836220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103259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995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4.478.283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26714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4.478.283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9632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Tarapacá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2.178.192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09359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Antofagasta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6.410.292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3.857.727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36009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Atacama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582.430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582.430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9838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Coquimbo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248.570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1778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Valparaíso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1.293.680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66928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Libertador General B. O’Higgins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93.115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51733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Maule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314.836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07566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del Bíobío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175.072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67873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La Araucanía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173.810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2068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Lagos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797.848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151603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Aysén del General Carlos Ibáñez del Campo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88151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Magallanes y de la Antártica Chilena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305.560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25533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Metropolitana de 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486.882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28969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Los Ríos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165.123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636379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Arica y Parinacota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586.653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10345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Regional Región de Ñuble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122.164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27318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35644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532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6386" y="1623715"/>
            <a:ext cx="7886701" cy="367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576386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6386" y="890901"/>
            <a:ext cx="80280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BB8D667-DEE3-4C14-912D-B5B1DF21DA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797871"/>
              </p:ext>
            </p:extLst>
          </p:nvPr>
        </p:nvGraphicFramePr>
        <p:xfrm>
          <a:off x="576386" y="1991015"/>
          <a:ext cx="8028062" cy="1823669"/>
        </p:xfrm>
        <a:graphic>
          <a:graphicData uri="http://schemas.openxmlformats.org/drawingml/2006/table">
            <a:tbl>
              <a:tblPr/>
              <a:tblGrid>
                <a:gridCol w="269037">
                  <a:extLst>
                    <a:ext uri="{9D8B030D-6E8A-4147-A177-3AD203B41FA5}">
                      <a16:colId xmlns:a16="http://schemas.microsoft.com/office/drawing/2014/main" val="396319185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3622186568"/>
                    </a:ext>
                  </a:extLst>
                </a:gridCol>
                <a:gridCol w="269037">
                  <a:extLst>
                    <a:ext uri="{9D8B030D-6E8A-4147-A177-3AD203B41FA5}">
                      <a16:colId xmlns:a16="http://schemas.microsoft.com/office/drawing/2014/main" val="2951943296"/>
                    </a:ext>
                  </a:extLst>
                </a:gridCol>
                <a:gridCol w="3034736">
                  <a:extLst>
                    <a:ext uri="{9D8B030D-6E8A-4147-A177-3AD203B41FA5}">
                      <a16:colId xmlns:a16="http://schemas.microsoft.com/office/drawing/2014/main" val="1717149009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122983832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2748092668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4136614349"/>
                    </a:ext>
                  </a:extLst>
                </a:gridCol>
                <a:gridCol w="721019">
                  <a:extLst>
                    <a:ext uri="{9D8B030D-6E8A-4147-A177-3AD203B41FA5}">
                      <a16:colId xmlns:a16="http://schemas.microsoft.com/office/drawing/2014/main" val="1337938421"/>
                    </a:ext>
                  </a:extLst>
                </a:gridCol>
                <a:gridCol w="656450">
                  <a:extLst>
                    <a:ext uri="{9D8B030D-6E8A-4147-A177-3AD203B41FA5}">
                      <a16:colId xmlns:a16="http://schemas.microsoft.com/office/drawing/2014/main" val="2715248582"/>
                    </a:ext>
                  </a:extLst>
                </a:gridCol>
                <a:gridCol w="645689">
                  <a:extLst>
                    <a:ext uri="{9D8B030D-6E8A-4147-A177-3AD203B41FA5}">
                      <a16:colId xmlns:a16="http://schemas.microsoft.com/office/drawing/2014/main" val="361078077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416423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90801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389.285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92464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2.763.010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2.763.010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376.532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34398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698.836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698.836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4223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13907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2145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101.134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101.134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1952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96.444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96.444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48773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0906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0142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609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2993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80083" y="836712"/>
            <a:ext cx="8183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3519716"/>
              </p:ext>
            </p:extLst>
          </p:nvPr>
        </p:nvGraphicFramePr>
        <p:xfrm>
          <a:off x="451539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414027"/>
              </p:ext>
            </p:extLst>
          </p:nvPr>
        </p:nvGraphicFramePr>
        <p:xfrm>
          <a:off x="4581332" y="1988840"/>
          <a:ext cx="4086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19"/>
            <a:ext cx="79208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0062" y="875360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14 MINISTERIO DE BIENES NACIONALES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5E03742-9430-4FFB-9A3C-50BE0A5CD0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7825541"/>
              </p:ext>
            </p:extLst>
          </p:nvPr>
        </p:nvGraphicFramePr>
        <p:xfrm>
          <a:off x="1260000" y="1844824"/>
          <a:ext cx="6624000" cy="354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05529" y="724413"/>
            <a:ext cx="809891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4AE7043-75CF-4F41-85FD-E4C15A5054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8826239"/>
              </p:ext>
            </p:extLst>
          </p:nvPr>
        </p:nvGraphicFramePr>
        <p:xfrm>
          <a:off x="1260000" y="1772816"/>
          <a:ext cx="6624000" cy="354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71749" y="1485506"/>
            <a:ext cx="8229600" cy="3651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1749" y="63035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71749" y="776791"/>
            <a:ext cx="7891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6898AFE-6775-4A4D-AB1D-4540637FF4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651758"/>
              </p:ext>
            </p:extLst>
          </p:nvPr>
        </p:nvGraphicFramePr>
        <p:xfrm>
          <a:off x="571749" y="1968254"/>
          <a:ext cx="7886699" cy="2053716"/>
        </p:xfrm>
        <a:graphic>
          <a:graphicData uri="http://schemas.openxmlformats.org/drawingml/2006/table">
            <a:tbl>
              <a:tblPr/>
              <a:tblGrid>
                <a:gridCol w="715032">
                  <a:extLst>
                    <a:ext uri="{9D8B030D-6E8A-4147-A177-3AD203B41FA5}">
                      <a16:colId xmlns:a16="http://schemas.microsoft.com/office/drawing/2014/main" val="1477275098"/>
                    </a:ext>
                  </a:extLst>
                </a:gridCol>
                <a:gridCol w="3009539">
                  <a:extLst>
                    <a:ext uri="{9D8B030D-6E8A-4147-A177-3AD203B41FA5}">
                      <a16:colId xmlns:a16="http://schemas.microsoft.com/office/drawing/2014/main" val="3772325484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740907959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356158592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2511982338"/>
                    </a:ext>
                  </a:extLst>
                </a:gridCol>
                <a:gridCol w="715032">
                  <a:extLst>
                    <a:ext uri="{9D8B030D-6E8A-4147-A177-3AD203B41FA5}">
                      <a16:colId xmlns:a16="http://schemas.microsoft.com/office/drawing/2014/main" val="4284745148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2190064926"/>
                    </a:ext>
                  </a:extLst>
                </a:gridCol>
                <a:gridCol w="651000">
                  <a:extLst>
                    <a:ext uri="{9D8B030D-6E8A-4147-A177-3AD203B41FA5}">
                      <a16:colId xmlns:a16="http://schemas.microsoft.com/office/drawing/2014/main" val="2182784606"/>
                    </a:ext>
                  </a:extLst>
                </a:gridCol>
              </a:tblGrid>
              <a:tr h="1357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220267"/>
                  </a:ext>
                </a:extLst>
              </a:tr>
              <a:tr h="41583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803582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8.561.667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792125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17.989.344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17.989.344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2.525.521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33021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5.169.078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5.169.078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273.329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304370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648339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2.109.269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2.109.269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89.832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33635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5.362.903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1.188.425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61646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61456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581.072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581.072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315077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046923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13.936.864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4.478.283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989442"/>
                  </a:ext>
                </a:extLst>
              </a:tr>
              <a:tr h="1357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708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4948" y="1479698"/>
            <a:ext cx="8069500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4947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4947" y="841574"/>
            <a:ext cx="799749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B7F4BAB-2E39-4EE6-96A1-A97AFBB674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643014"/>
              </p:ext>
            </p:extLst>
          </p:nvPr>
        </p:nvGraphicFramePr>
        <p:xfrm>
          <a:off x="534946" y="1911286"/>
          <a:ext cx="7997495" cy="1329035"/>
        </p:xfrm>
        <a:graphic>
          <a:graphicData uri="http://schemas.openxmlformats.org/drawingml/2006/table">
            <a:tbl>
              <a:tblPr/>
              <a:tblGrid>
                <a:gridCol w="277306">
                  <a:extLst>
                    <a:ext uri="{9D8B030D-6E8A-4147-A177-3AD203B41FA5}">
                      <a16:colId xmlns:a16="http://schemas.microsoft.com/office/drawing/2014/main" val="4277002533"/>
                    </a:ext>
                  </a:extLst>
                </a:gridCol>
                <a:gridCol w="277306">
                  <a:extLst>
                    <a:ext uri="{9D8B030D-6E8A-4147-A177-3AD203B41FA5}">
                      <a16:colId xmlns:a16="http://schemas.microsoft.com/office/drawing/2014/main" val="4258404923"/>
                    </a:ext>
                  </a:extLst>
                </a:gridCol>
                <a:gridCol w="3128008">
                  <a:extLst>
                    <a:ext uri="{9D8B030D-6E8A-4147-A177-3AD203B41FA5}">
                      <a16:colId xmlns:a16="http://schemas.microsoft.com/office/drawing/2014/main" val="3215803420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485591505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3396113306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801203360"/>
                    </a:ext>
                  </a:extLst>
                </a:gridCol>
                <a:gridCol w="743179">
                  <a:extLst>
                    <a:ext uri="{9D8B030D-6E8A-4147-A177-3AD203B41FA5}">
                      <a16:colId xmlns:a16="http://schemas.microsoft.com/office/drawing/2014/main" val="1788834013"/>
                    </a:ext>
                  </a:extLst>
                </a:gridCol>
                <a:gridCol w="676626">
                  <a:extLst>
                    <a:ext uri="{9D8B030D-6E8A-4147-A177-3AD203B41FA5}">
                      <a16:colId xmlns:a16="http://schemas.microsoft.com/office/drawing/2014/main" val="1826306297"/>
                    </a:ext>
                  </a:extLst>
                </a:gridCol>
                <a:gridCol w="665533">
                  <a:extLst>
                    <a:ext uri="{9D8B030D-6E8A-4147-A177-3AD203B41FA5}">
                      <a16:colId xmlns:a16="http://schemas.microsoft.com/office/drawing/2014/main" val="608897681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331827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Capi.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452667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45.373.826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8.561.667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601824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1.527.900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626747"/>
                  </a:ext>
                </a:extLst>
              </a:tr>
              <a:tr h="14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de la Propiedad Raíz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276.265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67661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Bienes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6.368.217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73310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Catastro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3.562.980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389.285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7965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94345" y="1410601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590447" y="635634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8647" y="784112"/>
            <a:ext cx="800670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346E398-B4E0-4BB0-ADFD-BA3FBAD6F0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863546"/>
              </p:ext>
            </p:extLst>
          </p:nvPr>
        </p:nvGraphicFramePr>
        <p:xfrm>
          <a:off x="565255" y="1811122"/>
          <a:ext cx="7886701" cy="245798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47084613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800120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29872461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44250118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52777249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2802097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63133594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2423746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68433283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029518868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77607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888049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12.650.713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1.527.900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60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9.231.219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9.231.219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1.302.046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0412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2.947.774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2.947.774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34421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65335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9010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9957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670687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468.139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468.139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49964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98.281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6297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07019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5298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933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298.038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298.038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4062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0535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8724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190" y="1343590"/>
            <a:ext cx="7886701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566190" y="630932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052" y="737547"/>
            <a:ext cx="788670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1EB4F56-A19F-4651-9FC1-149BFCB37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72063"/>
              </p:ext>
            </p:extLst>
          </p:nvPr>
        </p:nvGraphicFramePr>
        <p:xfrm>
          <a:off x="565086" y="1755745"/>
          <a:ext cx="7886701" cy="182366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13170258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972726276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443532481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52439795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5099590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45424286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66640774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868971978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817327534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934673634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286144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45151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4.249.938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276.265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9759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1.626.661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1.626.661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8596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871.862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871.862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4343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8706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693452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Regularización Rezago de la Pequeña Propiedad Raíz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1.596.769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98126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8153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154.646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25215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61701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049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728" y="1430921"/>
            <a:ext cx="8129125" cy="2603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675" y="6356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8071" y="709642"/>
            <a:ext cx="81291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FEBRERO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6872F55-BC61-4589-9B8F-E404BADAE2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021798"/>
              </p:ext>
            </p:extLst>
          </p:nvPr>
        </p:nvGraphicFramePr>
        <p:xfrm>
          <a:off x="557675" y="1816909"/>
          <a:ext cx="8096176" cy="2742974"/>
        </p:xfrm>
        <a:graphic>
          <a:graphicData uri="http://schemas.openxmlformats.org/drawingml/2006/table">
            <a:tbl>
              <a:tblPr/>
              <a:tblGrid>
                <a:gridCol w="262096">
                  <a:extLst>
                    <a:ext uri="{9D8B030D-6E8A-4147-A177-3AD203B41FA5}">
                      <a16:colId xmlns:a16="http://schemas.microsoft.com/office/drawing/2014/main" val="362560778"/>
                    </a:ext>
                  </a:extLst>
                </a:gridCol>
                <a:gridCol w="262096">
                  <a:extLst>
                    <a:ext uri="{9D8B030D-6E8A-4147-A177-3AD203B41FA5}">
                      <a16:colId xmlns:a16="http://schemas.microsoft.com/office/drawing/2014/main" val="333298807"/>
                    </a:ext>
                  </a:extLst>
                </a:gridCol>
                <a:gridCol w="262096">
                  <a:extLst>
                    <a:ext uri="{9D8B030D-6E8A-4147-A177-3AD203B41FA5}">
                      <a16:colId xmlns:a16="http://schemas.microsoft.com/office/drawing/2014/main" val="2921377211"/>
                    </a:ext>
                  </a:extLst>
                </a:gridCol>
                <a:gridCol w="3231658">
                  <a:extLst>
                    <a:ext uri="{9D8B030D-6E8A-4147-A177-3AD203B41FA5}">
                      <a16:colId xmlns:a16="http://schemas.microsoft.com/office/drawing/2014/main" val="2163128779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2071895294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3698717743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3441815848"/>
                    </a:ext>
                  </a:extLst>
                </a:gridCol>
                <a:gridCol w="702420">
                  <a:extLst>
                    <a:ext uri="{9D8B030D-6E8A-4147-A177-3AD203B41FA5}">
                      <a16:colId xmlns:a16="http://schemas.microsoft.com/office/drawing/2014/main" val="2268428733"/>
                    </a:ext>
                  </a:extLst>
                </a:gridCol>
                <a:gridCol w="639517">
                  <a:extLst>
                    <a:ext uri="{9D8B030D-6E8A-4147-A177-3AD203B41FA5}">
                      <a16:colId xmlns:a16="http://schemas.microsoft.com/office/drawing/2014/main" val="3018252813"/>
                    </a:ext>
                  </a:extLst>
                </a:gridCol>
                <a:gridCol w="629033">
                  <a:extLst>
                    <a:ext uri="{9D8B030D-6E8A-4147-A177-3AD203B41FA5}">
                      <a16:colId xmlns:a16="http://schemas.microsoft.com/office/drawing/2014/main" val="1169821189"/>
                    </a:ext>
                  </a:extLst>
                </a:gridCol>
              </a:tblGrid>
              <a:tr h="122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804495"/>
                  </a:ext>
                </a:extLst>
              </a:tr>
              <a:tr h="375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748102"/>
                  </a:ext>
                </a:extLst>
              </a:tr>
              <a:tr h="160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24.910.195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6.368.217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229834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4.368.454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4.368.454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624.866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99492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650.606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650.606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71488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82331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93021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12985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512.500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4164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Puesta en Valor del Territorio Fiscal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75725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Recuperación y Fortalecimiento de Rutas Patrimoniales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89.978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049266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Gestión Territorial Regional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331.639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91909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1.188.402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0452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5.360.333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1.188.402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754185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979998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60296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422161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17250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814577"/>
                  </a:ext>
                </a:extLst>
              </a:tr>
              <a:tr h="122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Ventas a Plazo                                                            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69.639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872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3759</TotalTime>
  <Words>1931</Words>
  <Application>Microsoft Office PowerPoint</Application>
  <PresentationFormat>Presentación en pantalla (4:3)</PresentationFormat>
  <Paragraphs>1013</Paragraphs>
  <Slides>11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FEBRERO DE 2020 PARTIDA 14:  MINISTERIO DE BIENES NACIONALES</vt:lpstr>
      <vt:lpstr>Presentación de PowerPoint</vt:lpstr>
      <vt:lpstr>Presentación de PowerPoint</vt:lpstr>
      <vt:lpstr>Presentación de PowerPoint</vt:lpstr>
      <vt:lpstr>EJECUCIÓN ACUMULADA DE GASTOS A FEBRERO DE 2020  PARTIDA 14 MINISTERIO DE BIENES NACIONALES</vt:lpstr>
      <vt:lpstr>EJECUCIÓN ACUMULADA DE GASTOS A FEBRERO DE 2020  PARTIDA 14 RESUMEN POR CAPÍTULOS</vt:lpstr>
      <vt:lpstr>EJECUCIÓN ACUMULADA DE GASTOS A FEBRERO DE 2020  PARTIDA 14. CAPÍTULO 01. PROGRAMA 01: SUBSECRETARÍA DE BIENES NACIONALES </vt:lpstr>
      <vt:lpstr>EJECUCIÓN ACUMULADA DE GASTOS A FEBRERO DE 2020  PARTIDA 14. CAPÍTULO 01. PROGRAMA 03: REGULARIZACIÓN DE LA PROPIEDAD RAÍZ</vt:lpstr>
      <vt:lpstr>EJECUCIÓN ACUMULADA DE GASTOS A FEBRERO DE 2020  PARTIDA 14. CAPÍTULO 01. PROGRAMA 04: ADMINISTRACIÓN DE BIENES</vt:lpstr>
      <vt:lpstr>EJECUCIÓN ACUMULADA DE GASTOS A FEBRERO DE 2020  PARTIDA 14. CAPÍTULO 01. PROGRAMA 04: ADMINISTRACIÓN DE BIENES</vt:lpstr>
      <vt:lpstr>EJECUCIÓN ACUMULADA DE GASTOS A FEBRERO DE 2020  PARTIDA 14. CAPÍTULO 01. PROGRAMA 05: CATASTRO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245</cp:revision>
  <cp:lastPrinted>2019-10-14T13:03:08Z</cp:lastPrinted>
  <dcterms:created xsi:type="dcterms:W3CDTF">2016-06-23T13:38:47Z</dcterms:created>
  <dcterms:modified xsi:type="dcterms:W3CDTF">2020-07-07T01:35:37Z</dcterms:modified>
</cp:coreProperties>
</file>