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'[13.xlsx]Partida 13'!$D$62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631-4C5E-A3A6-F7D01C149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631-4C5E-A3A6-F7D01C149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'[13.xlsx]Partida 13'!$C$63:$C$68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'[13.xlsx]Partida 13'!$D$63:$D$68</c:f>
              <c:numCache>
                <c:formatCode>#,##0</c:formatCode>
                <c:ptCount val="6"/>
                <c:pt idx="0">
                  <c:v>217919140</c:v>
                </c:pt>
                <c:pt idx="1">
                  <c:v>65581107</c:v>
                </c:pt>
                <c:pt idx="2">
                  <c:v>175846987</c:v>
                </c:pt>
                <c:pt idx="3">
                  <c:v>88003274</c:v>
                </c:pt>
                <c:pt idx="4">
                  <c:v>147140002</c:v>
                </c:pt>
                <c:pt idx="5">
                  <c:v>12264545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4213801913258498"/>
          <c:y val="7.74536802080963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'[13.xlsx]Partida 13'!$L$61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1.50785792072931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0841239647942749E-17"/>
                  <c:y val="1.28889607938305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320561275996803E-3"/>
                  <c:y val="1.866441464906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0841239647942749E-17"/>
                  <c:y val="1.86644146490695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9320561275996803E-3"/>
                  <c:y val="1.14927437655168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1.50785792072931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'[13.xlsx]Partida 13'!$K$62:$K$67</c:f>
              <c:strCache>
                <c:ptCount val="6"/>
                <c:pt idx="0">
                  <c:v>SUB.DE AGRICULTURA</c:v>
                </c:pt>
                <c:pt idx="1">
                  <c:v>OF.DE EST. Y POL. AGRARIAS</c:v>
                </c:pt>
                <c:pt idx="2">
                  <c:v>INDAP</c:v>
                </c:pt>
                <c:pt idx="3">
                  <c:v>SER. AGR. Y GAN.</c:v>
                </c:pt>
                <c:pt idx="4">
                  <c:v>CONAF</c:v>
                </c:pt>
                <c:pt idx="5">
                  <c:v>CNR</c:v>
                </c:pt>
              </c:strCache>
            </c:strRef>
          </c:cat>
          <c:val>
            <c:numRef>
              <c:f>'[13.xlsx]Partida 13'!$L$62:$L$67</c:f>
              <c:numCache>
                <c:formatCode>#,##0</c:formatCode>
                <c:ptCount val="6"/>
                <c:pt idx="0">
                  <c:v>68511177</c:v>
                </c:pt>
                <c:pt idx="1">
                  <c:v>21115914</c:v>
                </c:pt>
                <c:pt idx="2">
                  <c:v>304699632</c:v>
                </c:pt>
                <c:pt idx="3">
                  <c:v>138863267</c:v>
                </c:pt>
                <c:pt idx="4">
                  <c:v>94320180</c:v>
                </c:pt>
                <c:pt idx="5">
                  <c:v>80438883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85527104"/>
        <c:axId val="485525144"/>
      </c:barChart>
      <c:catAx>
        <c:axId val="48552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5525144"/>
        <c:crosses val="autoZero"/>
        <c:auto val="1"/>
        <c:lblAlgn val="ctr"/>
        <c:lblOffset val="100"/>
        <c:noMultiLvlLbl val="0"/>
      </c:catAx>
      <c:valAx>
        <c:axId val="48552514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8552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'[13.xlsx]Partida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13'!$D$28:$O$28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7.408240897548321E-2</c:v>
                </c:pt>
                <c:pt idx="2">
                  <c:v>0.10438912494657841</c:v>
                </c:pt>
                <c:pt idx="3">
                  <c:v>9.2421939848207915E-2</c:v>
                </c:pt>
                <c:pt idx="4">
                  <c:v>8.4593307628006945E-2</c:v>
                </c:pt>
                <c:pt idx="5">
                  <c:v>9.8222080155283123E-2</c:v>
                </c:pt>
                <c:pt idx="6">
                  <c:v>8.5024595978130377E-2</c:v>
                </c:pt>
                <c:pt idx="7">
                  <c:v>7.6769269256171918E-2</c:v>
                </c:pt>
                <c:pt idx="8">
                  <c:v>7.9681720979599371E-2</c:v>
                </c:pt>
                <c:pt idx="9">
                  <c:v>7.4444690161616617E-2</c:v>
                </c:pt>
                <c:pt idx="10">
                  <c:v>7.1765203909111036E-2</c:v>
                </c:pt>
                <c:pt idx="11">
                  <c:v>0.14195514928493089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'[13.xlsx]Partida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13'!$D$30:$E$30</c:f>
              <c:numCache>
                <c:formatCode>0.0%</c:formatCode>
                <c:ptCount val="2"/>
                <c:pt idx="0">
                  <c:v>4.5506122343900321E-2</c:v>
                </c:pt>
                <c:pt idx="1">
                  <c:v>6.9996170565702842E-2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8878504"/>
        <c:axId val="448877024"/>
      </c:barChart>
      <c:catAx>
        <c:axId val="47887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8877024"/>
        <c:crosses val="autoZero"/>
        <c:auto val="1"/>
        <c:lblAlgn val="ctr"/>
        <c:lblOffset val="100"/>
        <c:noMultiLvlLbl val="0"/>
      </c:catAx>
      <c:valAx>
        <c:axId val="4488770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887850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'[13.xlsx]Partida 13'!$C$21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13'!$D$21:$O$21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0.12023375520392118</c:v>
                </c:pt>
                <c:pt idx="2">
                  <c:v>0.22398495777687313</c:v>
                </c:pt>
                <c:pt idx="3">
                  <c:v>0.31640689762508106</c:v>
                </c:pt>
                <c:pt idx="4">
                  <c:v>0.39783506062608193</c:v>
                </c:pt>
                <c:pt idx="5">
                  <c:v>0.48362586221545856</c:v>
                </c:pt>
                <c:pt idx="6">
                  <c:v>0.57425157175770303</c:v>
                </c:pt>
                <c:pt idx="7">
                  <c:v>0.65091552238903549</c:v>
                </c:pt>
                <c:pt idx="8">
                  <c:v>0.72592649217392058</c:v>
                </c:pt>
                <c:pt idx="9">
                  <c:v>0.79816180886886401</c:v>
                </c:pt>
                <c:pt idx="10">
                  <c:v>0.86380489903575508</c:v>
                </c:pt>
                <c:pt idx="11">
                  <c:v>0.98802360652268639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B49-49D1-8127-ABD1DD0ECC1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B49-49D1-8127-ABD1DD0ECC1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B49-49D1-8127-ABD1DD0ECC16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A56-4060-824F-7E4C5FAC4EC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13'!$D$23:$E$23</c:f>
              <c:numCache>
                <c:formatCode>0.0%</c:formatCode>
                <c:ptCount val="2"/>
                <c:pt idx="0">
                  <c:v>4.5506122343900321E-2</c:v>
                </c:pt>
                <c:pt idx="1">
                  <c:v>0.11491136199166692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0935328"/>
        <c:axId val="480939248"/>
      </c:lineChart>
      <c:catAx>
        <c:axId val="48093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939248"/>
        <c:crosses val="autoZero"/>
        <c:auto val="1"/>
        <c:lblAlgn val="ctr"/>
        <c:lblOffset val="100"/>
        <c:noMultiLvlLbl val="0"/>
      </c:catAx>
      <c:valAx>
        <c:axId val="4809392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9353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A6F53-1743-430C-868B-803C656191FF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4A111-8BE4-446D-93D5-C10D8317C4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669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06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91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853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24-07-2020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0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119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268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94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2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311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26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15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783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1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FEBRERO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18488" name="Picture 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764704"/>
            <a:ext cx="6261709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970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301208"/>
            <a:ext cx="8066782" cy="23584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700808"/>
            <a:ext cx="715551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23528" y="7194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496308"/>
              </p:ext>
            </p:extLst>
          </p:nvPr>
        </p:nvGraphicFramePr>
        <p:xfrm>
          <a:off x="323528" y="2252662"/>
          <a:ext cx="8210797" cy="2832520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834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19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8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2.986.317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2.986.317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2.986.317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18.352.799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18.352.799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1.421.663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9.446.206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4.552.856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3.542.944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3.542.944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257.314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69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183.574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7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788" y="5805264"/>
            <a:ext cx="8176140" cy="277798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1100" y="1470978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7130" y="68932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97971"/>
              </p:ext>
            </p:extLst>
          </p:nvPr>
        </p:nvGraphicFramePr>
        <p:xfrm>
          <a:off x="377130" y="1775219"/>
          <a:ext cx="8210797" cy="3670003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795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99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6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4.361.402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4.361.402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15.610.433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15.610.433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15.004.568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15.004.568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86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50880"/>
            <a:ext cx="7982416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3009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840265"/>
              </p:ext>
            </p:extLst>
          </p:nvPr>
        </p:nvGraphicFramePr>
        <p:xfrm>
          <a:off x="389359" y="1578347"/>
          <a:ext cx="8210797" cy="4672532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328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82" marR="7982" marT="7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82" marR="7982" marT="7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99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4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30.682.325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42.708.109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42.708.109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6.020.732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6.964.268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6.964.268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781.000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86.963.176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86.963.176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10.568.777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86.959.742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86.959.742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10.568.777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59.251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25.383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350.776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1.420.395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4.452.785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2.262.421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16.095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3.361.125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3.361.125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147.694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1.634.883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1.634.883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7.826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PAGO DE IMPUESTOS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1.661.207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1.661.207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11.168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714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6165304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602189"/>
              </p:ext>
            </p:extLst>
          </p:nvPr>
        </p:nvGraphicFramePr>
        <p:xfrm>
          <a:off x="389357" y="1637733"/>
          <a:ext cx="8164092" cy="4455559"/>
        </p:xfrm>
        <a:graphic>
          <a:graphicData uri="http://schemas.openxmlformats.org/drawingml/2006/table">
            <a:tbl>
              <a:tblPr/>
              <a:tblGrid>
                <a:gridCol w="817935"/>
                <a:gridCol w="302148"/>
                <a:gridCol w="302148"/>
                <a:gridCol w="2737642"/>
                <a:gridCol w="817935"/>
                <a:gridCol w="817935"/>
                <a:gridCol w="817935"/>
                <a:gridCol w="817935"/>
                <a:gridCol w="732479"/>
              </a:tblGrid>
              <a:tr h="1609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24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607.879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8.482.513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8.482.513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6.147.939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2.214.401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2.816.306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2.816.306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564.564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15.142.835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4.769.510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4.769.510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1.603.868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1.603.868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776.685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691.414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646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6299521"/>
            <a:ext cx="8003232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1913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033387"/>
              </p:ext>
            </p:extLst>
          </p:nvPr>
        </p:nvGraphicFramePr>
        <p:xfrm>
          <a:off x="389357" y="1577563"/>
          <a:ext cx="8210797" cy="4721959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514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74" marR="9074" marT="9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74" marR="9074" marT="9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03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73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5.328.778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22.699.072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22.699.072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3.219.689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2.452.606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2.452.606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228.128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568.680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5686800,0%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22.386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546.294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5462940,0%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1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31350,0%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31350,0%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2.302.414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2.302.414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123.792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394.879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394.879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38.368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38.368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1.715.267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1.715.267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123.792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673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604" y="4602519"/>
            <a:ext cx="8138790" cy="26858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56792"/>
            <a:ext cx="749762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237596"/>
              </p:ext>
            </p:extLst>
          </p:nvPr>
        </p:nvGraphicFramePr>
        <p:xfrm>
          <a:off x="424602" y="1937113"/>
          <a:ext cx="8181731" cy="2134565"/>
        </p:xfrm>
        <a:graphic>
          <a:graphicData uri="http://schemas.openxmlformats.org/drawingml/2006/table">
            <a:tbl>
              <a:tblPr/>
              <a:tblGrid>
                <a:gridCol w="819702"/>
                <a:gridCol w="302801"/>
                <a:gridCol w="302801"/>
                <a:gridCol w="2743557"/>
                <a:gridCol w="819702"/>
                <a:gridCol w="819702"/>
                <a:gridCol w="819702"/>
                <a:gridCol w="819702"/>
                <a:gridCol w="734062"/>
              </a:tblGrid>
              <a:tr h="1876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46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62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19.226.186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19.226.186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2.890.899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2.714.729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2.714.729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920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093011"/>
            <a:ext cx="814724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4164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602219"/>
              </p:ext>
            </p:extLst>
          </p:nvPr>
        </p:nvGraphicFramePr>
        <p:xfrm>
          <a:off x="389357" y="1757789"/>
          <a:ext cx="8210797" cy="2918202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679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43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4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2.068.531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11.122.160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11.122.160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1.539.664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3.559.363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3.559.363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263.856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237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869160"/>
            <a:ext cx="7992888" cy="28214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569634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184403"/>
              </p:ext>
            </p:extLst>
          </p:nvPr>
        </p:nvGraphicFramePr>
        <p:xfrm>
          <a:off x="395127" y="1815377"/>
          <a:ext cx="8205028" cy="2765750"/>
        </p:xfrm>
        <a:graphic>
          <a:graphicData uri="http://schemas.openxmlformats.org/drawingml/2006/table">
            <a:tbl>
              <a:tblPr/>
              <a:tblGrid>
                <a:gridCol w="815029"/>
                <a:gridCol w="301074"/>
                <a:gridCol w="301074"/>
                <a:gridCol w="2797859"/>
                <a:gridCol w="815029"/>
                <a:gridCol w="815029"/>
                <a:gridCol w="815029"/>
                <a:gridCol w="815029"/>
                <a:gridCol w="729876"/>
              </a:tblGrid>
              <a:tr h="19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92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3.903.956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20.202.012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20.202.012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2.696.019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12.809.578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12.809.578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014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5224786"/>
            <a:ext cx="7974656" cy="25130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6089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320462"/>
              </p:ext>
            </p:extLst>
          </p:nvPr>
        </p:nvGraphicFramePr>
        <p:xfrm>
          <a:off x="389357" y="1981094"/>
          <a:ext cx="8210797" cy="2600033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808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39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73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2.849.371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14.363.753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14.363.753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2.454.122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334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4725144"/>
            <a:ext cx="806489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756963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49757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951130"/>
              </p:ext>
            </p:extLst>
          </p:nvPr>
        </p:nvGraphicFramePr>
        <p:xfrm>
          <a:off x="389357" y="1863130"/>
          <a:ext cx="8210799" cy="2790005"/>
        </p:xfrm>
        <a:graphic>
          <a:graphicData uri="http://schemas.openxmlformats.org/drawingml/2006/table">
            <a:tbl>
              <a:tblPr/>
              <a:tblGrid>
                <a:gridCol w="830062"/>
                <a:gridCol w="306627"/>
                <a:gridCol w="306627"/>
                <a:gridCol w="2703896"/>
                <a:gridCol w="830062"/>
                <a:gridCol w="830062"/>
                <a:gridCol w="830062"/>
                <a:gridCol w="830062"/>
                <a:gridCol w="743339"/>
              </a:tblGrid>
              <a:tr h="1703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17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6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6.197.167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1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4256" y="5589240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9026693"/>
              </p:ext>
            </p:extLst>
          </p:nvPr>
        </p:nvGraphicFramePr>
        <p:xfrm>
          <a:off x="251519" y="1675077"/>
          <a:ext cx="8210799" cy="3559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5585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4000" y="5157192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9"/>
            <a:ext cx="771365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59977"/>
              </p:ext>
            </p:extLst>
          </p:nvPr>
        </p:nvGraphicFramePr>
        <p:xfrm>
          <a:off x="389357" y="2246700"/>
          <a:ext cx="8210797" cy="2334425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2052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85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93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4.949.637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4.949.637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1.815.407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924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070" y="5619404"/>
            <a:ext cx="8143083" cy="27035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35361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045800"/>
              </p:ext>
            </p:extLst>
          </p:nvPr>
        </p:nvGraphicFramePr>
        <p:xfrm>
          <a:off x="389357" y="1678372"/>
          <a:ext cx="8210796" cy="3694840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3"/>
                <a:gridCol w="822614"/>
                <a:gridCol w="822614"/>
                <a:gridCol w="822614"/>
                <a:gridCol w="822614"/>
                <a:gridCol w="736669"/>
              </a:tblGrid>
              <a:tr h="1723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78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2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15.801.234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2.197.922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3.907.268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3.907.268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965.776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866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5229200"/>
            <a:ext cx="8143084" cy="310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48883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036562"/>
              </p:ext>
            </p:extLst>
          </p:nvPr>
        </p:nvGraphicFramePr>
        <p:xfrm>
          <a:off x="394330" y="1697039"/>
          <a:ext cx="7962898" cy="2715131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1758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86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8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7.792.872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16.423.083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16.423.083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4.263.832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14.703.785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14.703.785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3.529.040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427.331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40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312" y="5589240"/>
            <a:ext cx="8109843" cy="22767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885401"/>
              </p:ext>
            </p:extLst>
          </p:nvPr>
        </p:nvGraphicFramePr>
        <p:xfrm>
          <a:off x="389357" y="1853674"/>
          <a:ext cx="8210797" cy="3402203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750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60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7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2.285.157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13.717.454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2.018.353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3.925.953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3.925.953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504.925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084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9661" y="5175892"/>
            <a:ext cx="8064896" cy="26938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313995"/>
              </p:ext>
            </p:extLst>
          </p:nvPr>
        </p:nvGraphicFramePr>
        <p:xfrm>
          <a:off x="439661" y="1793657"/>
          <a:ext cx="8160496" cy="3219518"/>
        </p:xfrm>
        <a:graphic>
          <a:graphicData uri="http://schemas.openxmlformats.org/drawingml/2006/table">
            <a:tbl>
              <a:tblPr/>
              <a:tblGrid>
                <a:gridCol w="817575"/>
                <a:gridCol w="302015"/>
                <a:gridCol w="302015"/>
                <a:gridCol w="2736435"/>
                <a:gridCol w="817575"/>
                <a:gridCol w="817575"/>
                <a:gridCol w="817575"/>
                <a:gridCol w="817575"/>
                <a:gridCol w="732156"/>
              </a:tblGrid>
              <a:tr h="1752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65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9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13.377.607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13.377.607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1.814.071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6.140.985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6.140.985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0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842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6" y="4276597"/>
            <a:ext cx="8210799" cy="3113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535629"/>
              </p:ext>
            </p:extLst>
          </p:nvPr>
        </p:nvGraphicFramePr>
        <p:xfrm>
          <a:off x="389356" y="1734495"/>
          <a:ext cx="8210798" cy="1838520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948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66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56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586.553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8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5683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9220" y="6324896"/>
            <a:ext cx="8131828" cy="293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50043"/>
            <a:ext cx="7488832" cy="3067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620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055822"/>
              </p:ext>
            </p:extLst>
          </p:nvPr>
        </p:nvGraphicFramePr>
        <p:xfrm>
          <a:off x="479220" y="1510256"/>
          <a:ext cx="8199123" cy="4814645"/>
        </p:xfrm>
        <a:graphic>
          <a:graphicData uri="http://schemas.openxmlformats.org/drawingml/2006/table">
            <a:tbl>
              <a:tblPr/>
              <a:tblGrid>
                <a:gridCol w="821445"/>
                <a:gridCol w="303444"/>
                <a:gridCol w="303444"/>
                <a:gridCol w="2749388"/>
                <a:gridCol w="821445"/>
                <a:gridCol w="821445"/>
                <a:gridCol w="821445"/>
                <a:gridCol w="821445"/>
                <a:gridCol w="735622"/>
              </a:tblGrid>
              <a:tr h="1538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16" marR="9016" marT="9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16" marR="9016" marT="9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50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92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11.097.028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5.454.160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5.454.160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762.291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876.184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876.184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64.267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430.410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430.410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430.410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338.453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338.453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8.788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8.788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16.849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16.849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51.044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51.044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261.772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261.772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3.644.127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3.644.127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1.360.220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1.360.220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454.794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454.794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1.829.113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1.829.113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9.831.000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9.831.000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9.831.000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34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925981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D8CC1D3-0B4E-4BB4-B91E-1B616A47A2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0892886"/>
              </p:ext>
            </p:extLst>
          </p:nvPr>
        </p:nvGraphicFramePr>
        <p:xfrm>
          <a:off x="251521" y="1658143"/>
          <a:ext cx="8210798" cy="4105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1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810426"/>
            <a:ext cx="7272808" cy="328702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4579792"/>
              </p:ext>
            </p:extLst>
          </p:nvPr>
        </p:nvGraphicFramePr>
        <p:xfrm>
          <a:off x="358109" y="1660524"/>
          <a:ext cx="8104209" cy="3928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176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903188"/>
            <a:ext cx="7128792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4406483"/>
              </p:ext>
            </p:extLst>
          </p:nvPr>
        </p:nvGraphicFramePr>
        <p:xfrm>
          <a:off x="539552" y="1665286"/>
          <a:ext cx="7704855" cy="3923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879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445224"/>
            <a:ext cx="7758063" cy="29020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61492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</a:p>
          <a:p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364563"/>
              </p:ext>
            </p:extLst>
          </p:nvPr>
        </p:nvGraphicFramePr>
        <p:xfrm>
          <a:off x="467544" y="1934640"/>
          <a:ext cx="8148281" cy="2936690"/>
        </p:xfrm>
        <a:graphic>
          <a:graphicData uri="http://schemas.openxmlformats.org/drawingml/2006/table">
            <a:tbl>
              <a:tblPr/>
              <a:tblGrid>
                <a:gridCol w="949452"/>
                <a:gridCol w="2536595"/>
                <a:gridCol w="949452"/>
                <a:gridCol w="949452"/>
                <a:gridCol w="949452"/>
                <a:gridCol w="949452"/>
                <a:gridCol w="864426"/>
              </a:tblGrid>
              <a:tr h="18141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55559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706.755.055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716.053.544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82.282.688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217.919.140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6.950.581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32.256.732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65.581.107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67.572.515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1.991.408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6.826.084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812400,0%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175.846.987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175.846.987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14.772.673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8.579.930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8.482.513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147.140.002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147.140.002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12.988.188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6.155.817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43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9603" y="6019675"/>
            <a:ext cx="8352928" cy="31020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293727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6160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397225"/>
              </p:ext>
            </p:extLst>
          </p:nvPr>
        </p:nvGraphicFramePr>
        <p:xfrm>
          <a:off x="539552" y="1628800"/>
          <a:ext cx="7645401" cy="4364401"/>
        </p:xfrm>
        <a:graphic>
          <a:graphicData uri="http://schemas.openxmlformats.org/drawingml/2006/table">
            <a:tbl>
              <a:tblPr/>
              <a:tblGrid>
                <a:gridCol w="317368"/>
                <a:gridCol w="317368"/>
                <a:gridCol w="2846793"/>
                <a:gridCol w="850547"/>
                <a:gridCol w="850547"/>
                <a:gridCol w="850547"/>
                <a:gridCol w="850547"/>
                <a:gridCol w="761684"/>
              </a:tblGrid>
              <a:tr h="1612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38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68.511.177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68.511.177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2.986.317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30.682.325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138.863.267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138.863.267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19.792.141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2.068.531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3.903.956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2.849.371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94.320.180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94.320.180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15.279.881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2.692.046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7.792.872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2.285.157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11.097.028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63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1695" y="5856394"/>
            <a:ext cx="771365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D123F448-16B7-4B67-B727-92D5316F6013}"/>
              </a:ext>
            </a:extLst>
          </p:cNvPr>
          <p:cNvSpPr txBox="1">
            <a:spLocks/>
          </p:cNvSpPr>
          <p:nvPr/>
        </p:nvSpPr>
        <p:spPr>
          <a:xfrm>
            <a:off x="539552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179828"/>
              </p:ext>
            </p:extLst>
          </p:nvPr>
        </p:nvGraphicFramePr>
        <p:xfrm>
          <a:off x="539552" y="1850628"/>
          <a:ext cx="7962898" cy="4005769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1639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20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51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6.418.476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6.418.476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896.815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1.128.855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24.629.156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24.629.156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Educación Agrícola y Rural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 Lechero S.A.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20.010.901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20.010.901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9.218.234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9.218.234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4.400.766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6.391.901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6.391.901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53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489" y="5745368"/>
            <a:ext cx="804652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8D5EA4D3-68B4-4A74-BAA6-37B9F2D1A723}"/>
              </a:ext>
            </a:extLst>
          </p:cNvPr>
          <p:cNvSpPr txBox="1">
            <a:spLocks/>
          </p:cNvSpPr>
          <p:nvPr/>
        </p:nvSpPr>
        <p:spPr>
          <a:xfrm>
            <a:off x="539552" y="1556792"/>
            <a:ext cx="7910408" cy="2336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721839"/>
              </p:ext>
            </p:extLst>
          </p:nvPr>
        </p:nvGraphicFramePr>
        <p:xfrm>
          <a:off x="550659" y="1974743"/>
          <a:ext cx="7962898" cy="3524767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1951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02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256.301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55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4935</Words>
  <Application>Microsoft Office PowerPoint</Application>
  <PresentationFormat>Presentación en pantalla (4:3)</PresentationFormat>
  <Paragraphs>2994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0" baseType="lpstr">
      <vt:lpstr>Arial</vt:lpstr>
      <vt:lpstr>Calibri</vt:lpstr>
      <vt:lpstr>Verdana</vt:lpstr>
      <vt:lpstr>Tema de Office</vt:lpstr>
      <vt:lpstr>EJECUCIÓN ACUMULADA DE GASTOS PRESUPUESTARIOS AL MES DE FEBRERO DE 2020 PARTIDA 13: MINISTERIO DE AGRICULTURA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FEBRERO DE 2020  PARTIDA 13 MINISTERIO DE AGRICULTURA</vt:lpstr>
      <vt:lpstr>EJECUCIÓN ACUMULADA DE GASTOS A FEBRERO DE 2020  PARTIDA 13 RESUMEN POR CAPÍTULOS</vt:lpstr>
      <vt:lpstr>EJECUCIÓN ACUMULADA DE GASTOS A FEBRERO DE 2020  PARTIDA 13. CAPÍTULO 01. PROGRAMA 01:  SUBSECRETARÍA DE AGRICULTURA</vt:lpstr>
      <vt:lpstr>EJECUCIÓN ACUMULADA DE GASTOS A FEBRERO DE 2020  PARTIDA 13. CAPÍTULO 01. PROGRAMA 01:  SUBSECRETARÍA DE AGRICULTURA</vt:lpstr>
      <vt:lpstr>EJECUCIÓN ACUMULADA DE GASTOS A FEBRERO DE 2020  PARTIDA 13. CAPÍTULO 01. PROGRAMA 02:  INVESTIGACIÓN E INNOVACIÓN TECNOLÓGICA SILVOAGROPECUARIA</vt:lpstr>
      <vt:lpstr>EJECUCIÓN ACUMULADA DE GASTOS A FEBRERO DE 2020  PARTIDA 13. CAPÍTULO 02. PROGRAMA 01:  OFICINA DE ESTUDIOS Y POLÍTICAS AGRARIAS</vt:lpstr>
      <vt:lpstr>EJECUCIÓN ACUMULADA DE GASTOS A FEBRERO DE 2020  PARTIDA 13. CAPÍTULO 03. PROGRAMA 01:  INSTITUTO DE DESARROLLO AGROPECUARIO</vt:lpstr>
      <vt:lpstr>EJECUCIÓN ACUMULADA DE GASTOS A FEBRERO DE 2020  PARTIDA 13. CAPÍTULO 03. PROGRAMA 01:  INSTITUTO DE DESARROLLO AGROPECUARIO</vt:lpstr>
      <vt:lpstr>EJECUCIÓN ACUMULADA DE GASTOS A FEBRERO DE 2020  PARTIDA 13. CAPÍTULO 04. PROGRAMA 01:  SERVICIO AGRÍCOLA Y GANADERO</vt:lpstr>
      <vt:lpstr>EJECUCIÓN ACUMULADA DE GASTOS A FEBRERO DE 2020  PARTIDA 13. CAPÍTULO 04. PROGRAMA 04:  INSPECCIONES EXPORTACIONES SILVOAGROPECUARIAS</vt:lpstr>
      <vt:lpstr>EJECUCIÓN ACUMULADA DE GASTOS A FEBRERO DE 2020  PARTIDA 13. CAPÍTULO 04. PROGRAMA 05:  PROGRAMA DESARROLLO GANADERO</vt:lpstr>
      <vt:lpstr>EJECUCIÓN ACUMULADA DE GASTOS A FEBRERO DE 2020  PARTIDA 13. CAPÍTULO 04. PROGRAMA 06:  VIGILANCIA Y CONTROL SILVOAGRÍCOLA</vt:lpstr>
      <vt:lpstr>EJECUCIÓN ACUMULADA DE GASTOS A FEBRERO DE 2020  PARTIDA 13. CAPÍTULO 04. PROGRAMA 07:  PROGRAMA DE CONTROLES FRONTERIZOS</vt:lpstr>
      <vt:lpstr>EJECUCIÓN ACUMULADA DE GASTOS A FEBRERO DE 2020  PARTIDA 13. CAPÍTULO 04. PROGRAMA 08:  PROGRAMA GESTIÓN Y CONSERVACIÓN DE RECURSOS NATURALES RENOVABLES</vt:lpstr>
      <vt:lpstr>EJECUCIÓN ACUMULADA DE GASTOS A FEBRERO DE 2020  PARTIDA 13. CAPÍTULO 04. PROGRAMA 09:  LABORATORIOS</vt:lpstr>
      <vt:lpstr>EJECUCIÓN ACUMULADA DE GASTOS A FEBRERO DE 2020  PARTIDA 13. CAPÍTULO 05. PROGRAMA 01:  CORPORACIÓN NACIONAL FORESTAL</vt:lpstr>
      <vt:lpstr>EJECUCIÓN ACUMULADA DE GASTOS A FEBRERO DE 2020  PARTIDA 13. CAPÍTULO 05. PROGRAMA 03:  PROGRAMA DE MANEJO DEL FUEGO</vt:lpstr>
      <vt:lpstr>EJECUCIÓN ACUMULADA DE GASTOS A FEBRERO DE 2020  PARTIDA 13. CAPÍTULO 05. PROGRAMA 04:  ÁREAS SILVESTRES PROTEGIDAS</vt:lpstr>
      <vt:lpstr>EJECUCIÓN ACUMULADA DE GASTOS A FEBRERO DE 2020  PARTIDA 13. CAPÍTULO 05. PROGRAMA 05:  GESTIÓN FORESTAL</vt:lpstr>
      <vt:lpstr>EJECUCIÓN ACUMULADA DE GASTOS A FEBRERO DE 2020  PARTIDA 13. CAPÍTULO 05. PROGRAMA 06:  PROGRAMA  DE ARBORIZACIÓN URBANA</vt:lpstr>
      <vt:lpstr>EJECUCIÓN ACUMULADA DE GASTOS A FEBRERO DE 2020  PARTIDA 13. CAPÍTULO 06. PROGRAMA 01:  COMISIÓN NACIONAL DE RIEGO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11</cp:revision>
  <dcterms:created xsi:type="dcterms:W3CDTF">2020-01-06T16:32:46Z</dcterms:created>
  <dcterms:modified xsi:type="dcterms:W3CDTF">2020-07-25T01:41:17Z</dcterms:modified>
</cp:coreProperties>
</file>