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0785792072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841239647942749E-17"/>
                  <c:y val="1.2888960793830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0561275996803E-3"/>
                  <c:y val="1.86644146490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841239647942749E-17"/>
                  <c:y val="1.8664414649069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20561275996803E-3"/>
                  <c:y val="1.149274376551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0785792072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5527104"/>
        <c:axId val="485525144"/>
      </c:barChart>
      <c:catAx>
        <c:axId val="4855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525144"/>
        <c:crosses val="autoZero"/>
        <c:auto val="1"/>
        <c:lblAlgn val="ctr"/>
        <c:lblOffset val="100"/>
        <c:noMultiLvlLbl val="0"/>
      </c:catAx>
      <c:valAx>
        <c:axId val="4855251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552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13'!$D$30:$E$30</c:f>
              <c:numCache>
                <c:formatCode>0.0%</c:formatCode>
                <c:ptCount val="2"/>
                <c:pt idx="0">
                  <c:v>4.5506122343900321E-2</c:v>
                </c:pt>
                <c:pt idx="1">
                  <c:v>6.9996170565702842E-2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878504"/>
        <c:axId val="448877024"/>
      </c:barChart>
      <c:catAx>
        <c:axId val="47887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877024"/>
        <c:crosses val="autoZero"/>
        <c:auto val="1"/>
        <c:lblAlgn val="ctr"/>
        <c:lblOffset val="100"/>
        <c:noMultiLvlLbl val="0"/>
      </c:catAx>
      <c:valAx>
        <c:axId val="4488770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8785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13'!$D$23:$E$23</c:f>
              <c:numCache>
                <c:formatCode>0.0%</c:formatCode>
                <c:ptCount val="2"/>
                <c:pt idx="0">
                  <c:v>4.5506122343900321E-2</c:v>
                </c:pt>
                <c:pt idx="1">
                  <c:v>0.11491136199166692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935328"/>
        <c:axId val="480939248"/>
      </c:lineChart>
      <c:catAx>
        <c:axId val="48093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39248"/>
        <c:crosses val="autoZero"/>
        <c:auto val="1"/>
        <c:lblAlgn val="ctr"/>
        <c:lblOffset val="100"/>
        <c:noMultiLvlLbl val="0"/>
      </c:catAx>
      <c:valAx>
        <c:axId val="4809392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353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96308"/>
              </p:ext>
            </p:extLst>
          </p:nvPr>
        </p:nvGraphicFramePr>
        <p:xfrm>
          <a:off x="323528" y="2252662"/>
          <a:ext cx="8210797" cy="283252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34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9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788" y="5805264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97971"/>
              </p:ext>
            </p:extLst>
          </p:nvPr>
        </p:nvGraphicFramePr>
        <p:xfrm>
          <a:off x="377130" y="1775219"/>
          <a:ext cx="8210797" cy="367000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95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9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5088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40265"/>
              </p:ext>
            </p:extLst>
          </p:nvPr>
        </p:nvGraphicFramePr>
        <p:xfrm>
          <a:off x="389359" y="1578347"/>
          <a:ext cx="8210797" cy="467253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32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9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30.682.325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6.020.732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781.000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10.568.777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10.568.777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350.776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1.420.395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4.452.785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2.262.421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147.694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02189"/>
              </p:ext>
            </p:extLst>
          </p:nvPr>
        </p:nvGraphicFramePr>
        <p:xfrm>
          <a:off x="389357" y="1637733"/>
          <a:ext cx="8164092" cy="4455559"/>
        </p:xfrm>
        <a:graphic>
          <a:graphicData uri="http://schemas.openxmlformats.org/drawingml/2006/table">
            <a:tbl>
              <a:tblPr/>
              <a:tblGrid>
                <a:gridCol w="817935"/>
                <a:gridCol w="302148"/>
                <a:gridCol w="302148"/>
                <a:gridCol w="2737642"/>
                <a:gridCol w="817935"/>
                <a:gridCol w="817935"/>
                <a:gridCol w="817935"/>
                <a:gridCol w="817935"/>
                <a:gridCol w="732479"/>
              </a:tblGrid>
              <a:tr h="1609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2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6.147.939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2.214.401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299521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33387"/>
              </p:ext>
            </p:extLst>
          </p:nvPr>
        </p:nvGraphicFramePr>
        <p:xfrm>
          <a:off x="389357" y="1577563"/>
          <a:ext cx="8210797" cy="4721959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1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0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5.328.778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3.219.689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228.128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568.680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5686800,0%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546.294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5462940,0%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31350,0%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31350,0%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123.792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123.792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604" y="4602519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37596"/>
              </p:ext>
            </p:extLst>
          </p:nvPr>
        </p:nvGraphicFramePr>
        <p:xfrm>
          <a:off x="424602" y="1937113"/>
          <a:ext cx="8181731" cy="2134565"/>
        </p:xfrm>
        <a:graphic>
          <a:graphicData uri="http://schemas.openxmlformats.org/drawingml/2006/table">
            <a:tbl>
              <a:tblPr/>
              <a:tblGrid>
                <a:gridCol w="819702"/>
                <a:gridCol w="302801"/>
                <a:gridCol w="302801"/>
                <a:gridCol w="2743557"/>
                <a:gridCol w="819702"/>
                <a:gridCol w="819702"/>
                <a:gridCol w="819702"/>
                <a:gridCol w="819702"/>
                <a:gridCol w="734062"/>
              </a:tblGrid>
              <a:tr h="1876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46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93011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02219"/>
              </p:ext>
            </p:extLst>
          </p:nvPr>
        </p:nvGraphicFramePr>
        <p:xfrm>
          <a:off x="389357" y="1757789"/>
          <a:ext cx="8210797" cy="291820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79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3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869160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84403"/>
              </p:ext>
            </p:extLst>
          </p:nvPr>
        </p:nvGraphicFramePr>
        <p:xfrm>
          <a:off x="395127" y="1815377"/>
          <a:ext cx="8205028" cy="2765750"/>
        </p:xfrm>
        <a:graphic>
          <a:graphicData uri="http://schemas.openxmlformats.org/drawingml/2006/table">
            <a:tbl>
              <a:tblPr/>
              <a:tblGrid>
                <a:gridCol w="815029"/>
                <a:gridCol w="301074"/>
                <a:gridCol w="301074"/>
                <a:gridCol w="2797859"/>
                <a:gridCol w="815029"/>
                <a:gridCol w="815029"/>
                <a:gridCol w="815029"/>
                <a:gridCol w="815029"/>
                <a:gridCol w="729876"/>
              </a:tblGrid>
              <a:tr h="19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2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2.696.019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224786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320462"/>
              </p:ext>
            </p:extLst>
          </p:nvPr>
        </p:nvGraphicFramePr>
        <p:xfrm>
          <a:off x="389357" y="1981094"/>
          <a:ext cx="8210797" cy="260003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0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9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725144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51130"/>
              </p:ext>
            </p:extLst>
          </p:nvPr>
        </p:nvGraphicFramePr>
        <p:xfrm>
          <a:off x="389357" y="1863130"/>
          <a:ext cx="8210799" cy="2790005"/>
        </p:xfrm>
        <a:graphic>
          <a:graphicData uri="http://schemas.openxmlformats.org/drawingml/2006/table">
            <a:tbl>
              <a:tblPr/>
              <a:tblGrid>
                <a:gridCol w="830062"/>
                <a:gridCol w="306627"/>
                <a:gridCol w="306627"/>
                <a:gridCol w="2703896"/>
                <a:gridCol w="830062"/>
                <a:gridCol w="830062"/>
                <a:gridCol w="830062"/>
                <a:gridCol w="830062"/>
                <a:gridCol w="743339"/>
              </a:tblGrid>
              <a:tr h="1703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7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026693"/>
              </p:ext>
            </p:extLst>
          </p:nvPr>
        </p:nvGraphicFramePr>
        <p:xfrm>
          <a:off x="251519" y="1675077"/>
          <a:ext cx="8210799" cy="355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000" y="5157192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59977"/>
              </p:ext>
            </p:extLst>
          </p:nvPr>
        </p:nvGraphicFramePr>
        <p:xfrm>
          <a:off x="389357" y="2246700"/>
          <a:ext cx="8210797" cy="2334425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052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85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070" y="5619404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45800"/>
              </p:ext>
            </p:extLst>
          </p:nvPr>
        </p:nvGraphicFramePr>
        <p:xfrm>
          <a:off x="389357" y="1678372"/>
          <a:ext cx="8210796" cy="369484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723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8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229200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36562"/>
              </p:ext>
            </p:extLst>
          </p:nvPr>
        </p:nvGraphicFramePr>
        <p:xfrm>
          <a:off x="394330" y="1697039"/>
          <a:ext cx="7962898" cy="2715131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758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6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8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312" y="5589240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85401"/>
              </p:ext>
            </p:extLst>
          </p:nvPr>
        </p:nvGraphicFramePr>
        <p:xfrm>
          <a:off x="389357" y="1853674"/>
          <a:ext cx="8210797" cy="340220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50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0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661" y="5175892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13995"/>
              </p:ext>
            </p:extLst>
          </p:nvPr>
        </p:nvGraphicFramePr>
        <p:xfrm>
          <a:off x="439661" y="1793657"/>
          <a:ext cx="8160496" cy="3219518"/>
        </p:xfrm>
        <a:graphic>
          <a:graphicData uri="http://schemas.openxmlformats.org/drawingml/2006/table">
            <a:tbl>
              <a:tblPr/>
              <a:tblGrid>
                <a:gridCol w="817575"/>
                <a:gridCol w="302015"/>
                <a:gridCol w="302015"/>
                <a:gridCol w="2736435"/>
                <a:gridCol w="817575"/>
                <a:gridCol w="817575"/>
                <a:gridCol w="817575"/>
                <a:gridCol w="817575"/>
                <a:gridCol w="732156"/>
              </a:tblGrid>
              <a:tr h="1752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5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6" y="4276597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35629"/>
              </p:ext>
            </p:extLst>
          </p:nvPr>
        </p:nvGraphicFramePr>
        <p:xfrm>
          <a:off x="389356" y="1734495"/>
          <a:ext cx="8210798" cy="183852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948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66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9220" y="6324896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55822"/>
              </p:ext>
            </p:extLst>
          </p:nvPr>
        </p:nvGraphicFramePr>
        <p:xfrm>
          <a:off x="479220" y="1510256"/>
          <a:ext cx="8199123" cy="4814645"/>
        </p:xfrm>
        <a:graphic>
          <a:graphicData uri="http://schemas.openxmlformats.org/drawingml/2006/table">
            <a:tbl>
              <a:tblPr/>
              <a:tblGrid>
                <a:gridCol w="821445"/>
                <a:gridCol w="303444"/>
                <a:gridCol w="303444"/>
                <a:gridCol w="2749388"/>
                <a:gridCol w="821445"/>
                <a:gridCol w="821445"/>
                <a:gridCol w="821445"/>
                <a:gridCol w="821445"/>
                <a:gridCol w="735622"/>
              </a:tblGrid>
              <a:tr h="153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0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11.097.028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762.291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64.267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430.410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430.410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430.410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9.831.000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9.831.000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9.831.000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92598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892886"/>
              </p:ext>
            </p:extLst>
          </p:nvPr>
        </p:nvGraphicFramePr>
        <p:xfrm>
          <a:off x="251521" y="1658143"/>
          <a:ext cx="8210798" cy="410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810426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579792"/>
              </p:ext>
            </p:extLst>
          </p:nvPr>
        </p:nvGraphicFramePr>
        <p:xfrm>
          <a:off x="358109" y="1660524"/>
          <a:ext cx="8104209" cy="3928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903188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406483"/>
              </p:ext>
            </p:extLst>
          </p:nvPr>
        </p:nvGraphicFramePr>
        <p:xfrm>
          <a:off x="539552" y="1665286"/>
          <a:ext cx="7704855" cy="392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445224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64563"/>
              </p:ext>
            </p:extLst>
          </p:nvPr>
        </p:nvGraphicFramePr>
        <p:xfrm>
          <a:off x="467544" y="1934640"/>
          <a:ext cx="8148281" cy="2936690"/>
        </p:xfrm>
        <a:graphic>
          <a:graphicData uri="http://schemas.openxmlformats.org/drawingml/2006/table">
            <a:tbl>
              <a:tblPr/>
              <a:tblGrid>
                <a:gridCol w="949452"/>
                <a:gridCol w="2536595"/>
                <a:gridCol w="949452"/>
                <a:gridCol w="949452"/>
                <a:gridCol w="949452"/>
                <a:gridCol w="949452"/>
                <a:gridCol w="864426"/>
              </a:tblGrid>
              <a:tr h="1814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5559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716.053.544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6.950.581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32.256.732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812400,0%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14.772.673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8.579.930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12.988.188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9603" y="6019675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97225"/>
              </p:ext>
            </p:extLst>
          </p:nvPr>
        </p:nvGraphicFramePr>
        <p:xfrm>
          <a:off x="539552" y="1628800"/>
          <a:ext cx="7645401" cy="4364401"/>
        </p:xfrm>
        <a:graphic>
          <a:graphicData uri="http://schemas.openxmlformats.org/drawingml/2006/table">
            <a:tbl>
              <a:tblPr/>
              <a:tblGrid>
                <a:gridCol w="317368"/>
                <a:gridCol w="317368"/>
                <a:gridCol w="2846793"/>
                <a:gridCol w="850547"/>
                <a:gridCol w="850547"/>
                <a:gridCol w="850547"/>
                <a:gridCol w="850547"/>
                <a:gridCol w="761684"/>
              </a:tblGrid>
              <a:tr h="161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3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30.682.325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15.279.881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11.097.028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95" y="5856394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79828"/>
              </p:ext>
            </p:extLst>
          </p:nvPr>
        </p:nvGraphicFramePr>
        <p:xfrm>
          <a:off x="539552" y="1850628"/>
          <a:ext cx="7962898" cy="4005769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639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0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1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489" y="5745368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21839"/>
              </p:ext>
            </p:extLst>
          </p:nvPr>
        </p:nvGraphicFramePr>
        <p:xfrm>
          <a:off x="550659" y="1974743"/>
          <a:ext cx="7962898" cy="3524767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951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02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4935</Words>
  <Application>Microsoft Office PowerPoint</Application>
  <PresentationFormat>Presentación en pantalla (4:3)</PresentationFormat>
  <Paragraphs>2994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Tema de Office</vt:lpstr>
      <vt:lpstr>EJECUCIÓN ACUMULADA DE GASTOS PRESUPUESTARIOS AL MES DE FEBRERO DE 2020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2020  PARTIDA 13 MINISTERIO DE AGRICULTURA</vt:lpstr>
      <vt:lpstr>EJECUCIÓN ACUMULADA DE GASTOS A FEBRERO DE 2020  PARTIDA 13 RESUMEN POR CAPÍTULOS</vt:lpstr>
      <vt:lpstr>EJECUCIÓN ACUMULADA DE GASTOS A FEBRERO DE 2020  PARTIDA 13. CAPÍTULO 01. PROGRAMA 01:  SUBSECRETARÍA DE AGRICULTURA</vt:lpstr>
      <vt:lpstr>EJECUCIÓN ACUMULADA DE GASTOS A FEBRERO DE 2020  PARTIDA 13. CAPÍTULO 01. PROGRAMA 01:  SUBSECRETARÍA DE AGRICULTURA</vt:lpstr>
      <vt:lpstr>EJECUCIÓN ACUMULADA DE GASTOS A FEBRERO DE 2020  PARTIDA 13. CAPÍTULO 01. PROGRAMA 02:  INVESTIGACIÓN E INNOVACIÓN TECNOLÓGICA SILVOAGROPECUARIA</vt:lpstr>
      <vt:lpstr>EJECUCIÓN ACUMULADA DE GASTOS A FEBRERO DE 2020  PARTIDA 13. CAPÍTULO 02. PROGRAMA 01:  OFICINA DE ESTUDIOS Y POLÍTICAS AGRARIAS</vt:lpstr>
      <vt:lpstr>EJECUCIÓN ACUMULADA DE GASTOS A FEBRERO DE 2020  PARTIDA 13. CAPÍTULO 03. PROGRAMA 01:  INSTITUTO DE DESARROLLO AGROPECUARIO</vt:lpstr>
      <vt:lpstr>EJECUCIÓN ACUMULADA DE GASTOS A FEBRERO DE 2020  PARTIDA 13. CAPÍTULO 03. PROGRAMA 01:  INSTITUTO DE DESARROLLO AGROPECUARIO</vt:lpstr>
      <vt:lpstr>EJECUCIÓN ACUMULADA DE GASTOS A FEBRERO DE 2020  PARTIDA 13. CAPÍTULO 04. PROGRAMA 01:  SERVICIO AGRÍCOLA Y GANADERO</vt:lpstr>
      <vt:lpstr>EJECUCIÓN ACUMULADA DE GASTOS A FEBRERO DE 2020  PARTIDA 13. CAPÍTULO 04. PROGRAMA 04:  INSPECCIONES EXPORTACIONES SILVOAGROPECUARIAS</vt:lpstr>
      <vt:lpstr>EJECUCIÓN ACUMULADA DE GASTOS A FEBRERO DE 2020  PARTIDA 13. CAPÍTULO 04. PROGRAMA 05:  PROGRAMA DESARROLLO GANADERO</vt:lpstr>
      <vt:lpstr>EJECUCIÓN ACUMULADA DE GASTOS A FEBRERO DE 2020  PARTIDA 13. CAPÍTULO 04. PROGRAMA 06:  VIGILANCIA Y CONTROL SILVOAGRÍCOLA</vt:lpstr>
      <vt:lpstr>EJECUCIÓN ACUMULADA DE GASTOS A FEBRERO DE 2020  PARTIDA 13. CAPÍTULO 04. PROGRAMA 07:  PROGRAMA DE CONTROLES FRONTERIZOS</vt:lpstr>
      <vt:lpstr>EJECUCIÓN ACUMULADA DE GASTOS A FEBRERO DE 2020  PARTIDA 13. CAPÍTULO 04. PROGRAMA 08:  PROGRAMA GESTIÓN Y CONSERVACIÓN DE RECURSOS NATURALES RENOVABLES</vt:lpstr>
      <vt:lpstr>EJECUCIÓN ACUMULADA DE GASTOS A FEBRERO DE 2020  PARTIDA 13. CAPÍTULO 04. PROGRAMA 09:  LABORATORIOS</vt:lpstr>
      <vt:lpstr>EJECUCIÓN ACUMULADA DE GASTOS A FEBRERO DE 2020  PARTIDA 13. CAPÍTULO 05. PROGRAMA 01:  CORPORACIÓN NACIONAL FORESTAL</vt:lpstr>
      <vt:lpstr>EJECUCIÓN ACUMULADA DE GASTOS A FEBRERO DE 2020  PARTIDA 13. CAPÍTULO 05. PROGRAMA 03:  PROGRAMA DE MANEJO DEL FUEGO</vt:lpstr>
      <vt:lpstr>EJECUCIÓN ACUMULADA DE GASTOS A FEBRERO DE 2020  PARTIDA 13. CAPÍTULO 05. PROGRAMA 04:  ÁREAS SILVESTRES PROTEGIDAS</vt:lpstr>
      <vt:lpstr>EJECUCIÓN ACUMULADA DE GASTOS A FEBRERO DE 2020  PARTIDA 13. CAPÍTULO 05. PROGRAMA 05:  GESTIÓN FORESTAL</vt:lpstr>
      <vt:lpstr>EJECUCIÓN ACUMULADA DE GASTOS A FEBRERO DE 2020  PARTIDA 13. CAPÍTULO 05. PROGRAMA 06:  PROGRAMA  DE ARBORIZACIÓN URBANA</vt:lpstr>
      <vt:lpstr>EJECUCIÓN ACUMULADA DE GASTOS A FEBRERO DE 2020  PARTIDA 13. CAPÍTULO 06. PROGRAMA 01:  COMISIÓN NACIONAL DE RIEGO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11</cp:revision>
  <dcterms:created xsi:type="dcterms:W3CDTF">2020-01-06T16:32:46Z</dcterms:created>
  <dcterms:modified xsi:type="dcterms:W3CDTF">2020-07-25T01:41:17Z</dcterms:modified>
</cp:coreProperties>
</file>