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6.4968707673881673E-2"/>
                  <c:y val="-0.1153236326231951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6492069772990426E-2"/>
                  <c:y val="-6.86674181795892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'[12.xlsx]Partida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12'!$D$65:$D$68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733330215488172"/>
          <c:y val="0.70173702245552638"/>
          <c:w val="0.42026762559892156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12'!$M$64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E09-42F5-AAC5-B4AAE2D9058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12'!$L$65:$L$70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12'!$M$65:$M$70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5855864"/>
        <c:axId val="475857824"/>
      </c:barChart>
      <c:catAx>
        <c:axId val="475855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5857824"/>
        <c:crosses val="autoZero"/>
        <c:auto val="1"/>
        <c:lblAlgn val="ctr"/>
        <c:lblOffset val="100"/>
        <c:noMultiLvlLbl val="0"/>
      </c:catAx>
      <c:valAx>
        <c:axId val="4758578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75855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</a:t>
            </a:r>
            <a:r>
              <a:rPr lang="es-CL" sz="1000" b="1" baseline="0"/>
              <a:t> - 2020</a:t>
            </a:r>
            <a:endParaRPr lang="es-CL" sz="10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014180594870289E-2"/>
                  <c:y val="6.63176083006669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73371845221378E-3"/>
                  <c:y val="2.09424026212631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12'!$D$33:$E$33</c:f>
              <c:numCache>
                <c:formatCode>0.0%</c:formatCode>
                <c:ptCount val="2"/>
                <c:pt idx="0">
                  <c:v>0.11522603432846421</c:v>
                </c:pt>
                <c:pt idx="1">
                  <c:v>6.5083031326715779E-2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0833944"/>
        <c:axId val="480840216"/>
      </c:barChart>
      <c:catAx>
        <c:axId val="48083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840216"/>
        <c:crosses val="autoZero"/>
        <c:auto val="1"/>
        <c:lblAlgn val="ctr"/>
        <c:lblOffset val="100"/>
        <c:noMultiLvlLbl val="0"/>
      </c:catAx>
      <c:valAx>
        <c:axId val="4808402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83394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12'!$D$26:$E$26</c:f>
              <c:numCache>
                <c:formatCode>0.0%</c:formatCode>
                <c:ptCount val="2"/>
                <c:pt idx="0">
                  <c:v>0.11522603432846421</c:v>
                </c:pt>
                <c:pt idx="1">
                  <c:v>0.18019044714352767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0844136"/>
        <c:axId val="480842960"/>
      </c:lineChart>
      <c:catAx>
        <c:axId val="480844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842960"/>
        <c:crosses val="autoZero"/>
        <c:auto val="1"/>
        <c:lblAlgn val="ctr"/>
        <c:lblOffset val="100"/>
        <c:noMultiLvlLbl val="0"/>
      </c:catAx>
      <c:valAx>
        <c:axId val="480842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8441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6FFF8-C3D0-4869-9CB1-DC8684F759FD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49A23-11F3-429A-9D7D-E4300884B5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15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13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0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385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325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0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97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77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19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90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39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04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24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98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</a:t>
            </a:r>
            <a:r>
              <a:rPr lang="es-CL" sz="2000" b="1" cap="all" dirty="0" smtClean="0">
                <a:latin typeface="+mn-lt"/>
              </a:rPr>
              <a:t>FEBRERO DE 2020</a:t>
            </a:r>
            <a:r>
              <a:rPr lang="es-CL" sz="2000" b="1" cap="all" dirty="0">
                <a:latin typeface="+mn-lt"/>
              </a:rPr>
              <a:t/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15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8981" y="6173787"/>
            <a:ext cx="815862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6480" y="132911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489786"/>
              </p:ext>
            </p:extLst>
          </p:nvPr>
        </p:nvGraphicFramePr>
        <p:xfrm>
          <a:off x="414338" y="1628809"/>
          <a:ext cx="7962898" cy="4464486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995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10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18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4.443.163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21.441.795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283424,6%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283424,6%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62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1334" y="6088158"/>
            <a:ext cx="7997602" cy="2824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88820"/>
              </p:ext>
            </p:extLst>
          </p:nvPr>
        </p:nvGraphicFramePr>
        <p:xfrm>
          <a:off x="414338" y="1772808"/>
          <a:ext cx="8272461" cy="4315344"/>
        </p:xfrm>
        <a:graphic>
          <a:graphicData uri="http://schemas.openxmlformats.org/drawingml/2006/table">
            <a:tbl>
              <a:tblPr/>
              <a:tblGrid>
                <a:gridCol w="828792"/>
                <a:gridCol w="306159"/>
                <a:gridCol w="306159"/>
                <a:gridCol w="2773981"/>
                <a:gridCol w="828792"/>
                <a:gridCol w="828792"/>
                <a:gridCol w="828792"/>
                <a:gridCol w="828792"/>
                <a:gridCol w="742202"/>
              </a:tblGrid>
              <a:tr h="1696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5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34.059.492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2.044.077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3173916,0%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3173916,0%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9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200688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406965"/>
              </p:ext>
            </p:extLst>
          </p:nvPr>
        </p:nvGraphicFramePr>
        <p:xfrm>
          <a:off x="417058" y="1556792"/>
          <a:ext cx="8198766" cy="4643909"/>
        </p:xfrm>
        <a:graphic>
          <a:graphicData uri="http://schemas.openxmlformats.org/drawingml/2006/table">
            <a:tbl>
              <a:tblPr/>
              <a:tblGrid>
                <a:gridCol w="821409"/>
                <a:gridCol w="303431"/>
                <a:gridCol w="303431"/>
                <a:gridCol w="2749269"/>
                <a:gridCol w="821409"/>
                <a:gridCol w="821409"/>
                <a:gridCol w="821409"/>
                <a:gridCol w="821409"/>
                <a:gridCol w="735590"/>
              </a:tblGrid>
              <a:tr h="1431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84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9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1.263.719.364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2.695.742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246.979.989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14.380.770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970.431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772.687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17.999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754.688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1.151.054.581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2.695.742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96.871.169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181.977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1.148.201.375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2.695.742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96.689.192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283978,0%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13398365,2%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46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907294"/>
            <a:ext cx="8201486" cy="3189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8" y="132053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80918"/>
              </p:ext>
            </p:extLst>
          </p:nvPr>
        </p:nvGraphicFramePr>
        <p:xfrm>
          <a:off x="414338" y="1775876"/>
          <a:ext cx="8139111" cy="4131415"/>
        </p:xfrm>
        <a:graphic>
          <a:graphicData uri="http://schemas.openxmlformats.org/drawingml/2006/table">
            <a:tbl>
              <a:tblPr/>
              <a:tblGrid>
                <a:gridCol w="815432"/>
                <a:gridCol w="301224"/>
                <a:gridCol w="301224"/>
                <a:gridCol w="2729265"/>
                <a:gridCol w="815432"/>
                <a:gridCol w="815432"/>
                <a:gridCol w="815432"/>
                <a:gridCol w="815432"/>
                <a:gridCol w="730238"/>
              </a:tblGrid>
              <a:tr h="1927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02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9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18.458.707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1.051.423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10.044.327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10.044.327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04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204939"/>
            <a:ext cx="8144660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0656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060626"/>
              </p:ext>
            </p:extLst>
          </p:nvPr>
        </p:nvGraphicFramePr>
        <p:xfrm>
          <a:off x="386224" y="1802613"/>
          <a:ext cx="8229598" cy="3922706"/>
        </p:xfrm>
        <a:graphic>
          <a:graphicData uri="http://schemas.openxmlformats.org/drawingml/2006/table">
            <a:tbl>
              <a:tblPr/>
              <a:tblGrid>
                <a:gridCol w="824498"/>
                <a:gridCol w="304572"/>
                <a:gridCol w="304572"/>
                <a:gridCol w="2759608"/>
                <a:gridCol w="824498"/>
                <a:gridCol w="824498"/>
                <a:gridCol w="824498"/>
                <a:gridCol w="824498"/>
                <a:gridCol w="738356"/>
              </a:tblGrid>
              <a:tr h="1605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5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13.926.455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849060,4%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849060,4%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22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3807" y="6042116"/>
            <a:ext cx="8004966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885349"/>
              </p:ext>
            </p:extLst>
          </p:nvPr>
        </p:nvGraphicFramePr>
        <p:xfrm>
          <a:off x="414337" y="1700800"/>
          <a:ext cx="8177214" cy="4176479"/>
        </p:xfrm>
        <a:graphic>
          <a:graphicData uri="http://schemas.openxmlformats.org/drawingml/2006/table">
            <a:tbl>
              <a:tblPr/>
              <a:tblGrid>
                <a:gridCol w="812266"/>
                <a:gridCol w="300054"/>
                <a:gridCol w="300054"/>
                <a:gridCol w="2788374"/>
                <a:gridCol w="812266"/>
                <a:gridCol w="812266"/>
                <a:gridCol w="812266"/>
                <a:gridCol w="812266"/>
                <a:gridCol w="727402"/>
              </a:tblGrid>
              <a:tr h="1763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99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358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877" y="5944501"/>
            <a:ext cx="8133536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727234"/>
              </p:ext>
            </p:extLst>
          </p:nvPr>
        </p:nvGraphicFramePr>
        <p:xfrm>
          <a:off x="443405" y="1773142"/>
          <a:ext cx="8210798" cy="4056214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892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94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3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15.121.480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1447043,8%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1447043,8%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09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044106"/>
            <a:ext cx="7983576" cy="31224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741541"/>
              </p:ext>
            </p:extLst>
          </p:nvPr>
        </p:nvGraphicFramePr>
        <p:xfrm>
          <a:off x="386224" y="1667176"/>
          <a:ext cx="8229598" cy="4376930"/>
        </p:xfrm>
        <a:graphic>
          <a:graphicData uri="http://schemas.openxmlformats.org/drawingml/2006/table">
            <a:tbl>
              <a:tblPr/>
              <a:tblGrid>
                <a:gridCol w="831962"/>
                <a:gridCol w="307329"/>
                <a:gridCol w="307329"/>
                <a:gridCol w="2710088"/>
                <a:gridCol w="831962"/>
                <a:gridCol w="831962"/>
                <a:gridCol w="831962"/>
                <a:gridCol w="831962"/>
                <a:gridCol w="745042"/>
              </a:tblGrid>
              <a:tr h="1956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90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107.076.422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1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28.489.638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28.489.638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49.592.579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49.592.579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49.592.579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473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205030"/>
            <a:ext cx="8108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845697"/>
              </p:ext>
            </p:extLst>
          </p:nvPr>
        </p:nvGraphicFramePr>
        <p:xfrm>
          <a:off x="386224" y="1868122"/>
          <a:ext cx="8300575" cy="4336906"/>
        </p:xfrm>
        <a:graphic>
          <a:graphicData uri="http://schemas.openxmlformats.org/drawingml/2006/table">
            <a:tbl>
              <a:tblPr/>
              <a:tblGrid>
                <a:gridCol w="831609"/>
                <a:gridCol w="307199"/>
                <a:gridCol w="307199"/>
                <a:gridCol w="2783408"/>
                <a:gridCol w="831609"/>
                <a:gridCol w="831609"/>
                <a:gridCol w="831609"/>
                <a:gridCol w="831609"/>
                <a:gridCol w="744724"/>
              </a:tblGrid>
              <a:tr h="2028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13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6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775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879" y="5424736"/>
            <a:ext cx="809229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442312"/>
              </p:ext>
            </p:extLst>
          </p:nvPr>
        </p:nvGraphicFramePr>
        <p:xfrm>
          <a:off x="468937" y="1863219"/>
          <a:ext cx="8201484" cy="3561515"/>
        </p:xfrm>
        <a:graphic>
          <a:graphicData uri="http://schemas.openxmlformats.org/drawingml/2006/table">
            <a:tbl>
              <a:tblPr/>
              <a:tblGrid>
                <a:gridCol w="821681"/>
                <a:gridCol w="303532"/>
                <a:gridCol w="303532"/>
                <a:gridCol w="2750181"/>
                <a:gridCol w="821681"/>
                <a:gridCol w="821681"/>
                <a:gridCol w="821681"/>
                <a:gridCol w="821681"/>
                <a:gridCol w="735834"/>
              </a:tblGrid>
              <a:tr h="1832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11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4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16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98659"/>
              </p:ext>
            </p:extLst>
          </p:nvPr>
        </p:nvGraphicFramePr>
        <p:xfrm>
          <a:off x="414335" y="1628800"/>
          <a:ext cx="821079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663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743165"/>
            <a:ext cx="8127772" cy="30370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363280"/>
              </p:ext>
            </p:extLst>
          </p:nvPr>
        </p:nvGraphicFramePr>
        <p:xfrm>
          <a:off x="414338" y="1772816"/>
          <a:ext cx="8210797" cy="367241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802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19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5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1.432.221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22333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456158"/>
              </p:ext>
            </p:extLst>
          </p:nvPr>
        </p:nvGraphicFramePr>
        <p:xfrm>
          <a:off x="414336" y="1612106"/>
          <a:ext cx="8210799" cy="3977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62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44195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827083"/>
              </p:ext>
            </p:extLst>
          </p:nvPr>
        </p:nvGraphicFramePr>
        <p:xfrm>
          <a:off x="414337" y="1609724"/>
          <a:ext cx="8210798" cy="363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01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5841490"/>
              </p:ext>
            </p:extLst>
          </p:nvPr>
        </p:nvGraphicFramePr>
        <p:xfrm>
          <a:off x="414336" y="1675546"/>
          <a:ext cx="8210799" cy="405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76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0214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51581"/>
              </p:ext>
            </p:extLst>
          </p:nvPr>
        </p:nvGraphicFramePr>
        <p:xfrm>
          <a:off x="414338" y="1844817"/>
          <a:ext cx="8229599" cy="3672420"/>
        </p:xfrm>
        <a:graphic>
          <a:graphicData uri="http://schemas.openxmlformats.org/drawingml/2006/table">
            <a:tbl>
              <a:tblPr/>
              <a:tblGrid>
                <a:gridCol w="958927"/>
                <a:gridCol w="2561910"/>
                <a:gridCol w="958927"/>
                <a:gridCol w="958927"/>
                <a:gridCol w="958927"/>
                <a:gridCol w="958927"/>
                <a:gridCol w="873054"/>
              </a:tblGrid>
              <a:tr h="21444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674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2.618.644.054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471.854.643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29.798.713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1.888.129.934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139.718.696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49.592.579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228.319.071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24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57200" y="580526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408110"/>
              </p:ext>
            </p:extLst>
          </p:nvPr>
        </p:nvGraphicFramePr>
        <p:xfrm>
          <a:off x="457200" y="1738658"/>
          <a:ext cx="8229600" cy="3653681"/>
        </p:xfrm>
        <a:graphic>
          <a:graphicData uri="http://schemas.openxmlformats.org/drawingml/2006/table">
            <a:tbl>
              <a:tblPr/>
              <a:tblGrid>
                <a:gridCol w="298932"/>
                <a:gridCol w="298932"/>
                <a:gridCol w="298932"/>
                <a:gridCol w="2681421"/>
                <a:gridCol w="801138"/>
                <a:gridCol w="801138"/>
                <a:gridCol w="801138"/>
                <a:gridCol w="801138"/>
                <a:gridCol w="729394"/>
                <a:gridCol w="717437"/>
              </a:tblGrid>
              <a:tr h="239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3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del Programa Presupuestario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43.404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 Rural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28.489.638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22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173787"/>
            <a:ext cx="818450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464223"/>
              </p:ext>
            </p:extLst>
          </p:nvPr>
        </p:nvGraphicFramePr>
        <p:xfrm>
          <a:off x="414335" y="1703727"/>
          <a:ext cx="8210800" cy="3957520"/>
        </p:xfrm>
        <a:graphic>
          <a:graphicData uri="http://schemas.openxmlformats.org/drawingml/2006/table">
            <a:tbl>
              <a:tblPr/>
              <a:tblGrid>
                <a:gridCol w="889448"/>
                <a:gridCol w="328564"/>
                <a:gridCol w="328564"/>
                <a:gridCol w="2309911"/>
                <a:gridCol w="889448"/>
                <a:gridCol w="889448"/>
                <a:gridCol w="889448"/>
                <a:gridCol w="889448"/>
                <a:gridCol w="796521"/>
              </a:tblGrid>
              <a:tr h="1936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30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3.475.895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57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016748"/>
            <a:ext cx="8150146" cy="339602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464436"/>
              </p:ext>
            </p:extLst>
          </p:nvPr>
        </p:nvGraphicFramePr>
        <p:xfrm>
          <a:off x="414338" y="1772815"/>
          <a:ext cx="8139111" cy="4104380"/>
        </p:xfrm>
        <a:graphic>
          <a:graphicData uri="http://schemas.openxmlformats.org/drawingml/2006/table">
            <a:tbl>
              <a:tblPr/>
              <a:tblGrid>
                <a:gridCol w="815432"/>
                <a:gridCol w="301224"/>
                <a:gridCol w="301224"/>
                <a:gridCol w="2729265"/>
                <a:gridCol w="815432"/>
                <a:gridCol w="815432"/>
                <a:gridCol w="815432"/>
                <a:gridCol w="815432"/>
                <a:gridCol w="730238"/>
              </a:tblGrid>
              <a:tr h="1829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2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081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3966</Words>
  <Application>Microsoft Office PowerPoint</Application>
  <PresentationFormat>Presentación en pantalla (4:3)</PresentationFormat>
  <Paragraphs>2519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Verdana</vt:lpstr>
      <vt:lpstr>Tema de Office</vt:lpstr>
      <vt:lpstr>EJECUCIÓN ACUMULADA DE GASTOS PRESUPUESTARIOS al mes de FEBRERO DE 2020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FEBRERO DE 2020  PARTIDA 12 MINISTERIO DE OBRAS PÚBLICAS</vt:lpstr>
      <vt:lpstr>EJECUCIÓN ACUMULADA DE GASTOS A FEBRERO DE 2020  PARTIDA 12 RESUMEN POR CAPÍTULOS</vt:lpstr>
      <vt:lpstr>EJECUCIÓN ACUMULADA DE GASTOS A FEBRERO DE 2020  PARTIDA 12. CAPÍTULO 01. PROGRAMA 01: SECRETARÍA Y ADMINISTRACIÓN GENERAL</vt:lpstr>
      <vt:lpstr>EJECUCIÓN ACUMULADA DE GASTOS A FEBRERO DE 2020  PARTIDA 12. CAPÍTULO 02. PROGRAMA 01: ADMINISTRACIÓN Y EJECUCIÓN DE OBRAS PÚBLICAS</vt:lpstr>
      <vt:lpstr>EJECUCIÓN ACUMULADA DE GASTOS A FEBRERO DE 2020  PARTIDA 12. CAPÍTULO 02. PROGRAMA 02: DIRECCIÓN DE ARQUITECTURA</vt:lpstr>
      <vt:lpstr>EJECUCIÓN ACUMULADA DE GASTOS A FEBRERO DE 2020  PARTIDA 12. CAPÍTULO 02. PROGRAMA 03: DIRECCIÓN DE OBRAS HIDRÁULICAS</vt:lpstr>
      <vt:lpstr>EJECUCIÓN ACUMULADA DE GASTOS A FEBRERO DE 2020  PARTIDA 12. CAPÍTULO 02. PROGRAMA 04: DIRECCIÓN DE VIALIDAD</vt:lpstr>
      <vt:lpstr>EJECUCIÓN ACUMULADA DE GASTOS A FEBRERO DE 2020  PARTIDA 12. CAPÍTULO 02. PROGRAMA 06: DIRECCIÓN DE OBRAS PORTUARIAS</vt:lpstr>
      <vt:lpstr>EJECUCIÓN ACUMULADA DE GASTOS A FEBRERO DE 2020  PARTIDA 12. CAPÍTULO 02. PROGRAMA 07: DIRECCIÓN DE AEROPUERTOS</vt:lpstr>
      <vt:lpstr>EJECUCIÓN ACUMULADA DE GASTOS A FEBRERO DE 2020  PARTIDA 12. CAPÍTULO 02. PROGRAMA 11: DIRECCIÓN DE PLANEAMIENTO</vt:lpstr>
      <vt:lpstr>EJECUCIÓN ACUMULADA DE GASTOS A FEBRERO DE 2020  PARTIDA 12. CAPÍTULO 02. PROGRAMA 12: AGUA POTABLE RURAL</vt:lpstr>
      <vt:lpstr>EJECUCIÓN ACUMULADA DE GASTOS A FEBRERO DE 2020  PARTIDA 12. CAPÍTULO 03. PROGRAMA 01: DIRECCIÓN GENERAL DE CONCESIONES DE OBRAS PÚBLICAS</vt:lpstr>
      <vt:lpstr>EJECUCIÓN ACUMULADA DE GASTOS A FEBRERO DE 2020  PARTIDA 12. CAPÍTULO 04. PROGRAMA 01: DIRECCIÓN GENERAL DE AGUAS</vt:lpstr>
      <vt:lpstr>EJECUCIÓN ACUMULADA DE GASTOS A FEBRERO DE 2020  PARTIDA 12. CAPÍTULO 05. PROGRAMA 01: INSTITUTO NACIONAL DE HIDRÁULICA</vt:lpstr>
      <vt:lpstr>EJECUCIÓN ACUMULADA DE GASTOS A FEBRERO DE 2020  PARTIDA 12. CAPÍTULO 07. PROGRAMA 01: SUPERINTENDENCIA DE SERVICIOS SANITARIOS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12</cp:revision>
  <dcterms:created xsi:type="dcterms:W3CDTF">2020-01-02T19:48:16Z</dcterms:created>
  <dcterms:modified xsi:type="dcterms:W3CDTF">2020-07-22T21:43:25Z</dcterms:modified>
</cp:coreProperties>
</file>