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788269544568016E-2"/>
          <c:y val="0.17570396676346592"/>
          <c:w val="0.50619148102291633"/>
          <c:h val="0.6235090812794055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F1-47CA-A81F-455D873B61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F1-47CA-A81F-455D873B61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F1-47CA-A81F-455D873B61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9F1-47CA-A81F-455D873B61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9F1-47CA-A81F-455D873B61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9F1-47CA-A81F-455D873B61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9F1-47CA-A81F-455D873B61B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'[10.xlsx]Partida 10'!$C$51:$C$57</c:f>
              <c:strCache>
                <c:ptCount val="7"/>
                <c:pt idx="0">
                  <c:v>BIENES Y SERVICIOS DE CONSUMO</c:v>
                </c:pt>
                <c:pt idx="1">
                  <c:v>PRESTACIONES DE SEGURIDAD SOCIAL</c:v>
                </c:pt>
                <c:pt idx="2">
                  <c:v>TRANSFERENCIAS CORRIENTES</c:v>
                </c:pt>
                <c:pt idx="3">
                  <c:v>INTEGROS AL FISCO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PRÉSTAMOS</c:v>
                </c:pt>
              </c:strCache>
            </c:strRef>
          </c:cat>
          <c:val>
            <c:numRef>
              <c:f>'[10.xlsx]Partida 10'!$D$51:$D$57</c:f>
              <c:numCache>
                <c:formatCode>0.00%</c:formatCode>
                <c:ptCount val="7"/>
                <c:pt idx="0">
                  <c:v>0.4390499198522736</c:v>
                </c:pt>
                <c:pt idx="1">
                  <c:v>0.23026188971678055</c:v>
                </c:pt>
                <c:pt idx="2">
                  <c:v>4.2451098698525059E-4</c:v>
                </c:pt>
                <c:pt idx="3">
                  <c:v>0.27019392449448237</c:v>
                </c:pt>
                <c:pt idx="4">
                  <c:v>6.6180262894571865E-3</c:v>
                </c:pt>
                <c:pt idx="5">
                  <c:v>4.3880481031357832E-2</c:v>
                </c:pt>
                <c:pt idx="6">
                  <c:v>4.4927237847604609E-4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29F1-47CA-A81F-455D873B61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Capítulo (millones de $)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'[10.xlsx]Info. de tendencia'!$AD$21:$AD$27</c:f>
              <c:strCache>
                <c:ptCount val="7"/>
                <c:pt idx="0">
                  <c:v>S. y ADM. GRAL.</c:v>
                </c:pt>
                <c:pt idx="1">
                  <c:v>REGISTRO CIVIL</c:v>
                </c:pt>
                <c:pt idx="2">
                  <c:v>SML</c:v>
                </c:pt>
                <c:pt idx="3">
                  <c:v>GENDARMERÍA</c:v>
                </c:pt>
                <c:pt idx="4">
                  <c:v>S. DD.HH</c:v>
                </c:pt>
                <c:pt idx="5">
                  <c:v>SENAME</c:v>
                </c:pt>
                <c:pt idx="6">
                  <c:v>DEFENSORÍA</c:v>
                </c:pt>
              </c:strCache>
            </c:strRef>
          </c:cat>
          <c:val>
            <c:numRef>
              <c:f>'[10.xlsx]Info. de tendencia'!$AF$21:$AF$27</c:f>
              <c:numCache>
                <c:formatCode>#,##0_ ;[Red]\-#,##0\ </c:formatCode>
                <c:ptCount val="7"/>
                <c:pt idx="0">
                  <c:v>211706531000</c:v>
                </c:pt>
                <c:pt idx="1">
                  <c:v>155860810000</c:v>
                </c:pt>
                <c:pt idx="2">
                  <c:v>45831327000</c:v>
                </c:pt>
                <c:pt idx="3">
                  <c:v>479115836000</c:v>
                </c:pt>
                <c:pt idx="4">
                  <c:v>3913958000</c:v>
                </c:pt>
                <c:pt idx="5">
                  <c:v>394913361000</c:v>
                </c:pt>
                <c:pt idx="6">
                  <c:v>62192366000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18-4759-A10D-9CCD6590E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4004632"/>
        <c:axId val="434193536"/>
      </c:barChart>
      <c:catAx>
        <c:axId val="294004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4193536"/>
        <c:crosses val="autoZero"/>
        <c:auto val="1"/>
        <c:lblAlgn val="ctr"/>
        <c:lblOffset val="100"/>
        <c:noMultiLvlLbl val="0"/>
      </c:catAx>
      <c:valAx>
        <c:axId val="4341935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94004632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/>
              <a:t>% Ejecución Mensual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'[10.xlsx]Partida 10'!$C$26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10'!$D$26:$O$26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6.7554750826552781E-2</c:v>
                </c:pt>
                <c:pt idx="2">
                  <c:v>0.11803242847419598</c:v>
                </c:pt>
                <c:pt idx="3">
                  <c:v>6.3915582161030479E-2</c:v>
                </c:pt>
                <c:pt idx="4">
                  <c:v>7.4828306597753538E-2</c:v>
                </c:pt>
                <c:pt idx="5">
                  <c:v>9.3256370796708551E-2</c:v>
                </c:pt>
                <c:pt idx="6">
                  <c:v>6.8680794361125758E-2</c:v>
                </c:pt>
                <c:pt idx="7">
                  <c:v>7.1146888356047933E-2</c:v>
                </c:pt>
                <c:pt idx="8">
                  <c:v>0.11811496766345585</c:v>
                </c:pt>
                <c:pt idx="9">
                  <c:v>6.979395470090155E-2</c:v>
                </c:pt>
                <c:pt idx="10">
                  <c:v>7.9456533259370146E-2</c:v>
                </c:pt>
                <c:pt idx="11">
                  <c:v>0.1206491605161155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4B-42DF-8F6E-29D2B0D9FCAC}"/>
            </c:ext>
          </c:extLst>
        </c:ser>
        <c:ser>
          <c:idx val="1"/>
          <c:order val="1"/>
          <c:tx>
            <c:strRef>
              <c:f>'[10.xlsx]Partida 10'!$C$27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10'!$D$27:$O$27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4B-42DF-8F6E-29D2B0D9FCAC}"/>
            </c:ext>
          </c:extLst>
        </c:ser>
        <c:ser>
          <c:idx val="2"/>
          <c:order val="2"/>
          <c:tx>
            <c:strRef>
              <c:f>'[10.xlsx]Partida 10'!$C$28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10'!$D$28:$E$28</c:f>
              <c:numCache>
                <c:formatCode>0.0%</c:formatCode>
                <c:ptCount val="2"/>
                <c:pt idx="0">
                  <c:v>5.7750349982879763E-2</c:v>
                </c:pt>
                <c:pt idx="1">
                  <c:v>6.3379046110501547E-2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4B-42DF-8F6E-29D2B0D9F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231040"/>
        <c:axId val="451232608"/>
      </c:barChart>
      <c:catAx>
        <c:axId val="45123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1232608"/>
        <c:crosses val="autoZero"/>
        <c:auto val="1"/>
        <c:lblAlgn val="ctr"/>
        <c:lblOffset val="100"/>
        <c:noMultiLvlLbl val="0"/>
      </c:catAx>
      <c:valAx>
        <c:axId val="45123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123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Acumulada 2018-2019-2020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'[10.xlsx]Partida 10'!$C$20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10'!$D$20:$O$20</c:f>
              <c:numCache>
                <c:formatCode>0.0%</c:formatCode>
                <c:ptCount val="12"/>
                <c:pt idx="0">
                  <c:v>6.879000291100143E-2</c:v>
                </c:pt>
                <c:pt idx="1">
                  <c:v>0.13634173278686379</c:v>
                </c:pt>
                <c:pt idx="2">
                  <c:v>0.25313721292274793</c:v>
                </c:pt>
                <c:pt idx="3">
                  <c:v>0.31676334664169131</c:v>
                </c:pt>
                <c:pt idx="4">
                  <c:v>0.39159165323944484</c:v>
                </c:pt>
                <c:pt idx="5">
                  <c:v>0.4848480240361534</c:v>
                </c:pt>
                <c:pt idx="6">
                  <c:v>0.55923003771239244</c:v>
                </c:pt>
                <c:pt idx="7">
                  <c:v>0.63011486893497526</c:v>
                </c:pt>
                <c:pt idx="8">
                  <c:v>0.74694961098139534</c:v>
                </c:pt>
                <c:pt idx="9">
                  <c:v>0.81395429956047471</c:v>
                </c:pt>
                <c:pt idx="10">
                  <c:v>0.87476858312028172</c:v>
                </c:pt>
                <c:pt idx="11">
                  <c:v>0.98133083906939156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AE1-4E9B-ABDA-66E40D90219E}"/>
            </c:ext>
          </c:extLst>
        </c:ser>
        <c:ser>
          <c:idx val="1"/>
          <c:order val="1"/>
          <c:tx>
            <c:strRef>
              <c:f>'[10.xlsx]Partida 10'!$C$21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10'!$D$21:$O$21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AE1-4E9B-ABDA-66E40D90219E}"/>
            </c:ext>
          </c:extLst>
        </c:ser>
        <c:ser>
          <c:idx val="2"/>
          <c:order val="2"/>
          <c:tx>
            <c:strRef>
              <c:f>'[10.xlsx]Partida 10'!$C$22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046161537606933E-2"/>
                  <c:y val="-3.4440677966101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5667048899328648E-2"/>
                  <c:y val="-3.7884745762711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'[10.xlsx]Partida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'[10.xlsx]Partida 10'!$D$22:$E$22</c:f>
              <c:numCache>
                <c:formatCode>0.0%</c:formatCode>
                <c:ptCount val="2"/>
                <c:pt idx="0">
                  <c:v>5.7750349982879763E-2</c:v>
                </c:pt>
                <c:pt idx="1">
                  <c:v>0.1211241601845587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AE1-4E9B-ABDA-66E40D902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1231432"/>
        <c:axId val="451232216"/>
      </c:lineChart>
      <c:catAx>
        <c:axId val="451231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1232216"/>
        <c:crosses val="autoZero"/>
        <c:auto val="1"/>
        <c:lblAlgn val="ctr"/>
        <c:lblOffset val="100"/>
        <c:noMultiLvlLbl val="0"/>
      </c:catAx>
      <c:valAx>
        <c:axId val="451232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1231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27413-4C6F-40A4-B391-B56439117C02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C9EC6-65DC-477D-A07B-E309195564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32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593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608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3839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9562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117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423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181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130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172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51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519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68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C251-5BA2-4340-BAA8-623965C03C6B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270F6-30C6-477C-A851-DA3C1D2EA5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560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FEBRERO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marzo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28486"/>
            <a:ext cx="4891663" cy="95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083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99122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21012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492571"/>
              </p:ext>
            </p:extLst>
          </p:nvPr>
        </p:nvGraphicFramePr>
        <p:xfrm>
          <a:off x="386222" y="1875382"/>
          <a:ext cx="8300581" cy="3929885"/>
        </p:xfrm>
        <a:graphic>
          <a:graphicData uri="http://schemas.openxmlformats.org/drawingml/2006/table">
            <a:tbl>
              <a:tblPr/>
              <a:tblGrid>
                <a:gridCol w="811290"/>
                <a:gridCol w="299693"/>
                <a:gridCol w="299693"/>
                <a:gridCol w="2167473"/>
                <a:gridCol w="811290"/>
                <a:gridCol w="811290"/>
                <a:gridCol w="811290"/>
                <a:gridCol w="811290"/>
                <a:gridCol w="738636"/>
                <a:gridCol w="738636"/>
              </a:tblGrid>
              <a:tr h="1699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04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5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24.243.679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54.946.470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54.946.470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8.727.724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89.429.295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89.429.295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13.456.494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8.951.258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1.222.541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1.222.541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99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67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5449854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29458"/>
            <a:ext cx="8229600" cy="35452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030695"/>
              </p:ext>
            </p:extLst>
          </p:nvPr>
        </p:nvGraphicFramePr>
        <p:xfrm>
          <a:off x="507998" y="1702389"/>
          <a:ext cx="8178802" cy="3454802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6354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08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37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31.859.242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31.859.242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4.445.784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12.708.049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12.708.049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Pericias Médico-Legales D.L. N° 3.504/80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1.074.169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1.074.169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5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606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70120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95949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087228"/>
              </p:ext>
            </p:extLst>
          </p:nvPr>
        </p:nvGraphicFramePr>
        <p:xfrm>
          <a:off x="452900" y="1788555"/>
          <a:ext cx="8178802" cy="3912647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6649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98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9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58.548.611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338.294.409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338.294.409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48.609.846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87.351.040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87.351.040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9.540.944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6.854.156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6.854.156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2.705.476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2.705.476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1.491.380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68.614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2.873.066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81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6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403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09320"/>
            <a:ext cx="8406135" cy="33951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477437"/>
              </p:ext>
            </p:extLst>
          </p:nvPr>
        </p:nvGraphicFramePr>
        <p:xfrm>
          <a:off x="386221" y="2173667"/>
          <a:ext cx="8300578" cy="3832488"/>
        </p:xfrm>
        <a:graphic>
          <a:graphicData uri="http://schemas.openxmlformats.org/drawingml/2006/table">
            <a:tbl>
              <a:tblPr/>
              <a:tblGrid>
                <a:gridCol w="761052"/>
                <a:gridCol w="281135"/>
                <a:gridCol w="281135"/>
                <a:gridCol w="2547252"/>
                <a:gridCol w="761052"/>
                <a:gridCol w="761052"/>
                <a:gridCol w="761052"/>
                <a:gridCol w="761052"/>
                <a:gridCol w="692898"/>
                <a:gridCol w="692898"/>
              </a:tblGrid>
              <a:tr h="1625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78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4.405.527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24.705.335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24.705.335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3.319.852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10.642.855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10.642.855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1.085.675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7.820.683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610.113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2.439.266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199.811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426.095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937.187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937.187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27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435.976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448.440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1.569.969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1.569.969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753.826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753.826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16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653136"/>
            <a:ext cx="8406135" cy="3651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948661"/>
              </p:ext>
            </p:extLst>
          </p:nvPr>
        </p:nvGraphicFramePr>
        <p:xfrm>
          <a:off x="446334" y="1865832"/>
          <a:ext cx="8178802" cy="2457450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2.173.502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1.663.918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1.164.343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294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6552" y="5384071"/>
            <a:ext cx="8406135" cy="28803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9493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930717"/>
              </p:ext>
            </p:extLst>
          </p:nvPr>
        </p:nvGraphicFramePr>
        <p:xfrm>
          <a:off x="507998" y="1768399"/>
          <a:ext cx="8178802" cy="3460800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638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17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0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35.666.672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10.013.662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1.317.473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2.732.751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34.191.487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259.302.205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34.191.487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233.919.905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31.481.539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76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25.382.300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2.709.948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</a:t>
                      </a:r>
                      <a:r>
                        <a:rPr lang="es-C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</a:t>
                      </a:r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975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840654"/>
            <a:ext cx="8406135" cy="3113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68916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5026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442805"/>
              </p:ext>
            </p:extLst>
          </p:nvPr>
        </p:nvGraphicFramePr>
        <p:xfrm>
          <a:off x="453549" y="2000486"/>
          <a:ext cx="8229597" cy="3545338"/>
        </p:xfrm>
        <a:graphic>
          <a:graphicData uri="http://schemas.openxmlformats.org/drawingml/2006/table">
            <a:tbl>
              <a:tblPr/>
              <a:tblGrid>
                <a:gridCol w="772786"/>
                <a:gridCol w="285470"/>
                <a:gridCol w="285470"/>
                <a:gridCol w="2387565"/>
                <a:gridCol w="772786"/>
                <a:gridCol w="772786"/>
                <a:gridCol w="772786"/>
                <a:gridCol w="772786"/>
                <a:gridCol w="703581"/>
                <a:gridCol w="703581"/>
              </a:tblGrid>
              <a:tr h="1469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0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6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14.833.964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90.104.266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12.995.118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28.676.459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1.765.468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2.501.779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1.193.521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1.398.498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570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9155" y="615640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6571" y="125863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482599" y="1646714"/>
          <a:ext cx="8178802" cy="4432935"/>
        </p:xfrm>
        <a:graphic>
          <a:graphicData uri="http://schemas.openxmlformats.org/drawingml/2006/table">
            <a:tbl>
              <a:tblPr/>
              <a:tblGrid>
                <a:gridCol w="799387"/>
                <a:gridCol w="295296"/>
                <a:gridCol w="295296"/>
                <a:gridCol w="2135675"/>
                <a:gridCol w="799387"/>
                <a:gridCol w="799387"/>
                <a:gridCol w="799387"/>
                <a:gridCol w="799387"/>
                <a:gridCol w="727800"/>
                <a:gridCol w="727800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9.433.802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30.859.080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30.859.080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5.491.007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25.420.504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25.420.504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4.006.142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24.718.067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24.718.067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4.006.142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1.648.164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444.424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22.625.479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22.625.479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3.847.169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2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462411"/>
              </p:ext>
            </p:extLst>
          </p:nvPr>
        </p:nvGraphicFramePr>
        <p:xfrm>
          <a:off x="414338" y="1790699"/>
          <a:ext cx="8210798" cy="3721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87C6ACB6-80B5-4441-BEAC-BE91EEF5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B00-0000C108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102573"/>
              </p:ext>
            </p:extLst>
          </p:nvPr>
        </p:nvGraphicFramePr>
        <p:xfrm>
          <a:off x="414338" y="1700808"/>
          <a:ext cx="821079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125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779785"/>
              </p:ext>
            </p:extLst>
          </p:nvPr>
        </p:nvGraphicFramePr>
        <p:xfrm>
          <a:off x="467544" y="1700809"/>
          <a:ext cx="8148280" cy="366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34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9"/>
            </a:pPr>
            <a:endParaRPr lang="es-CL" sz="16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56163"/>
            <a:ext cx="8406135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363810"/>
              </p:ext>
            </p:extLst>
          </p:nvPr>
        </p:nvGraphicFramePr>
        <p:xfrm>
          <a:off x="467544" y="1603538"/>
          <a:ext cx="8064896" cy="36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672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1691" y="500489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618701"/>
              </p:ext>
            </p:extLst>
          </p:nvPr>
        </p:nvGraphicFramePr>
        <p:xfrm>
          <a:off x="414337" y="1868116"/>
          <a:ext cx="8229603" cy="2686050"/>
        </p:xfrm>
        <a:graphic>
          <a:graphicData uri="http://schemas.openxmlformats.org/drawingml/2006/table">
            <a:tbl>
              <a:tblPr/>
              <a:tblGrid>
                <a:gridCol w="866955"/>
                <a:gridCol w="2316192"/>
                <a:gridCol w="866955"/>
                <a:gridCol w="866955"/>
                <a:gridCol w="866955"/>
                <a:gridCol w="866955"/>
                <a:gridCol w="789318"/>
                <a:gridCol w="789318"/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1.352.831.888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1.352.954.553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163.875.484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593.960.732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594.392.057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85.808.766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311.505.627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311.505.627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27.647.196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365.526.957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365.095.632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-431.325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46.759.998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2.052.115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12.340.499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12.340.499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59.362.914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1.029.761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19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465313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17476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127745"/>
              </p:ext>
            </p:extLst>
          </p:nvPr>
        </p:nvGraphicFramePr>
        <p:xfrm>
          <a:off x="414338" y="1921768"/>
          <a:ext cx="8201488" cy="2438400"/>
        </p:xfrm>
        <a:graphic>
          <a:graphicData uri="http://schemas.openxmlformats.org/drawingml/2006/table">
            <a:tbl>
              <a:tblPr/>
              <a:tblGrid>
                <a:gridCol w="332044"/>
                <a:gridCol w="332044"/>
                <a:gridCol w="2978435"/>
                <a:gridCol w="906480"/>
                <a:gridCol w="730497"/>
                <a:gridCol w="730497"/>
                <a:gridCol w="730497"/>
                <a:gridCol w="730497"/>
                <a:gridCol w="730497"/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211.706.531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211.706.531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10.228.715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140.725.714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10.228.715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70.980.817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155.860.810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24.243.679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45.831.327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6.076.998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479.115.836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479.115.836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62.954.138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435.946.963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58.548.611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43.168.873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4.405.527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4.036.623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437.516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394.913.361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50.500.636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272.232.359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35.666.672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122.681.002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14.833.964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62.192.366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9.433.802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6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3906" y="1268760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107954"/>
              </p:ext>
            </p:extLst>
          </p:nvPr>
        </p:nvGraphicFramePr>
        <p:xfrm>
          <a:off x="467546" y="1556804"/>
          <a:ext cx="8157592" cy="4799545"/>
        </p:xfrm>
        <a:graphic>
          <a:graphicData uri="http://schemas.openxmlformats.org/drawingml/2006/table">
            <a:tbl>
              <a:tblPr/>
              <a:tblGrid>
                <a:gridCol w="748967"/>
                <a:gridCol w="276671"/>
                <a:gridCol w="276671"/>
                <a:gridCol w="2506804"/>
                <a:gridCol w="748967"/>
                <a:gridCol w="748967"/>
                <a:gridCol w="748967"/>
                <a:gridCol w="748967"/>
                <a:gridCol w="681894"/>
                <a:gridCol w="670717"/>
              </a:tblGrid>
              <a:tr h="1324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03" marR="7803" marT="78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054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140.725.714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10.228.715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11.436.091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11.436.091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1.568.051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2.987.030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2.987.030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114.356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71.477.668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71.477.668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8.449.923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10.232.180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729.909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4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10.105.074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729.909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127.106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60.313.090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60.313.090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7.720.014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4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48.362.504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6.392.552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4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1.231.200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1.231.200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4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10.367.188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1.305.763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932.398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171.061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23.575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2.372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40.799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1.401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72.810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54.046.074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72.810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607.790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03" marR="7803" marT="78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03" marR="7803" marT="7803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445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5" y="37714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823" y="1605508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95535" y="69269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494575"/>
              </p:ext>
            </p:extLst>
          </p:nvPr>
        </p:nvGraphicFramePr>
        <p:xfrm>
          <a:off x="395533" y="2148808"/>
          <a:ext cx="8291267" cy="1424209"/>
        </p:xfrm>
        <a:graphic>
          <a:graphicData uri="http://schemas.openxmlformats.org/drawingml/2006/table">
            <a:tbl>
              <a:tblPr/>
              <a:tblGrid>
                <a:gridCol w="760198"/>
                <a:gridCol w="280820"/>
                <a:gridCol w="280820"/>
                <a:gridCol w="2544395"/>
                <a:gridCol w="760198"/>
                <a:gridCol w="760198"/>
                <a:gridCol w="760198"/>
                <a:gridCol w="760198"/>
                <a:gridCol w="692121"/>
                <a:gridCol w="692121"/>
              </a:tblGrid>
              <a:tr h="2325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121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7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5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70.980.817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013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3439</Words>
  <Application>Microsoft Office PowerPoint</Application>
  <PresentationFormat>Presentación en pantalla (4:3)</PresentationFormat>
  <Paragraphs>2067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Tema de Office</vt:lpstr>
      <vt:lpstr>EJECUCIÓN ACUMULADA DE GASTOS PRESUPUESTARIOS AL MES DE FEBRERO DE 2020 PARTIDA 10: MINISTERIO DE JUSTICIA</vt:lpstr>
      <vt:lpstr>EJECUCIÓN ACUMULADA DE GASTOS A FEBRERO DE 2020  PARTIDA 10 MINISTERIO DE JUSTICIA</vt:lpstr>
      <vt:lpstr>EJECUCIÓN ACUMULADA DE GASTOS A FEBRERO DE 2020  PARTIDA 10 MINISTERIO DE JUSTICIA</vt:lpstr>
      <vt:lpstr>Presentación de PowerPoint</vt:lpstr>
      <vt:lpstr>Presentación de PowerPoint</vt:lpstr>
      <vt:lpstr>EJECUCIÓN ACUMULADA DE GASTOS A FEBRERO DE 2020  PARTIDA 10 MINISTERIO DE JUSTICIA</vt:lpstr>
      <vt:lpstr>EJECUCIÓN ACUMULADA DE GASTOS A FEBRERO DE 2020  PARTIDA 10 RESUMEN POR CAPÍTULOS</vt:lpstr>
      <vt:lpstr>EJECUCIÓN ACUMULADA DE GASTOS A FEBRERO DE 2020  PARTIDA 10. CAPÍTULO 01. PROGRAMA 01:  SECRETARÍA Y ADMINISTRACIÓN GENERAL</vt:lpstr>
      <vt:lpstr>EJECUCIÓN ACUMULADA DE GASTOS A FEBRERO DE 2020  PARTIDA 10. CAPÍTULO 01. PROGRAMA 02:  PROGRAMA DE CONCESIONES DEL MINISTERIO DE JUSTICIA</vt:lpstr>
      <vt:lpstr>EJECUCIÓN ACUMULADA DE GASTOS A FEBRERO DE 2020  PARTIDA 10. CAPÍTULO 02. PROGRAMA 01: SERVICIO REGISTRO CIVIL E IDENTIFICACIÓN</vt:lpstr>
      <vt:lpstr>EJECUCIÓN ACUMULADA DE GASTOS A FEBRERO DE 2020  PARTIDA 10. CAPÍTULO 03. PROGRAMA 01:  SERVICIO MÉDICO LEGAL</vt:lpstr>
      <vt:lpstr>EJECUCIÓN ACUMULADA DE GASTOS A FEBRERO DE 2020  PARTIDA 10. CAPÍTULO 04. PROGRAMA 01:  GENDARMERÍA DE CHILE</vt:lpstr>
      <vt:lpstr>EJECUCIÓN ACUMULADA DE GASTOS A FEBRERO DE 2020  PARTIDA 10. CAPÍTULO 04. PROGRAMA 02:  PROGRAMA DE REHABILITACIÓN Y REINSERCIÓN SOCIAL</vt:lpstr>
      <vt:lpstr>EJECUCIÓN ACUMULADA DE GASTOS A FEBRERO DE 2020  PARTIDA 10. CAPÍTULO 06. PROGRAMA 01:  SUBSECRETARÍA DE DERECHOS HUMANOS</vt:lpstr>
      <vt:lpstr>EJECUCIÓN ACUMULADA DE GASTOS A FEBRERO DE 2020  PARTIDA 10. CAPÍTULO 07. PROGRAMA 01:  SERVICIO NACIONAL DE MENORES</vt:lpstr>
      <vt:lpstr>EJECUCIÓN ACUMULADA DE GASTOS A FEBRERO DE 2020  PARTIDA 10. CAPÍTULO 07. PROGRAMA 02:  PROGRAMA DE ADMINISTRACIÓN DIRECTA Y PROYECTOS NACIONALES</vt:lpstr>
      <vt:lpstr>EJECUCIÓN ACUMULADA DE GASTOS A FEBRERO DE 2020  PARTIDA 10. CAPÍTULO 09. PROGRAMA 01:  DEFENSORÍA PENAL PÚBLICA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7</cp:revision>
  <dcterms:created xsi:type="dcterms:W3CDTF">2020-01-02T18:18:00Z</dcterms:created>
  <dcterms:modified xsi:type="dcterms:W3CDTF">2020-09-16T03:02:26Z</dcterms:modified>
</cp:coreProperties>
</file>