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265" r:id="rId8"/>
    <p:sldId id="318" r:id="rId9"/>
    <p:sldId id="271" r:id="rId10"/>
    <p:sldId id="273" r:id="rId11"/>
    <p:sldId id="274" r:id="rId12"/>
    <p:sldId id="315" r:id="rId13"/>
    <p:sldId id="316" r:id="rId14"/>
    <p:sldId id="317" r:id="rId15"/>
    <p:sldId id="319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>
                <a:effectLst/>
              </a:rPr>
              <a:t>Distribución Presupuesto Inicial por Subtítulos de Gasto</a:t>
            </a:r>
            <a:endParaRPr lang="es-CL" sz="800" b="1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14-4427-ADE7-9104AFCDFC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14-4427-ADE7-9104AFCDFC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14-4427-ADE7-9104AFCDFC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14-4427-ADE7-9104AFCDFC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14-4427-ADE7-9104AFCDFC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714-4427-ADE7-9104AFCDFC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158981296</c:v>
                </c:pt>
                <c:pt idx="1">
                  <c:v>51012284</c:v>
                </c:pt>
                <c:pt idx="2">
                  <c:v>331063121</c:v>
                </c:pt>
                <c:pt idx="3">
                  <c:v>392692810</c:v>
                </c:pt>
                <c:pt idx="4">
                  <c:v>108595634</c:v>
                </c:pt>
                <c:pt idx="5">
                  <c:v>73297852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14-4427-ADE7-9104AFCDFC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14221696466348"/>
          <c:y val="0.73670058673723082"/>
          <c:w val="0.30836173647308168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83270689000</c:v>
                </c:pt>
                <c:pt idx="1">
                  <c:v>15208467000</c:v>
                </c:pt>
                <c:pt idx="2">
                  <c:v>44830065000</c:v>
                </c:pt>
                <c:pt idx="3">
                  <c:v>34116850000</c:v>
                </c:pt>
                <c:pt idx="4">
                  <c:v>804673962000</c:v>
                </c:pt>
                <c:pt idx="5">
                  <c:v>59473866000</c:v>
                </c:pt>
                <c:pt idx="6">
                  <c:v>7426218000</c:v>
                </c:pt>
                <c:pt idx="7">
                  <c:v>30614563000</c:v>
                </c:pt>
                <c:pt idx="8">
                  <c:v>55783946000</c:v>
                </c:pt>
                <c:pt idx="9">
                  <c:v>34687368000</c:v>
                </c:pt>
                <c:pt idx="10">
                  <c:v>5063831000</c:v>
                </c:pt>
                <c:pt idx="11">
                  <c:v>6982315000</c:v>
                </c:pt>
                <c:pt idx="12">
                  <c:v>4799969000</c:v>
                </c:pt>
                <c:pt idx="13">
                  <c:v>6500915000</c:v>
                </c:pt>
                <c:pt idx="14">
                  <c:v>18045740000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0-47A0-8D0B-F62A1D5AF3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2018- 2019 - 2020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0.10647367903545614</c:v>
                </c:pt>
                <c:pt idx="2">
                  <c:v>5.9254018110409562E-2</c:v>
                </c:pt>
                <c:pt idx="3">
                  <c:v>3.3082092549199221E-2</c:v>
                </c:pt>
                <c:pt idx="4">
                  <c:v>3.5207529596278118E-2</c:v>
                </c:pt>
                <c:pt idx="5">
                  <c:v>8.5634191879720267E-2</c:v>
                </c:pt>
                <c:pt idx="6">
                  <c:v>6.9974308243993699E-2</c:v>
                </c:pt>
                <c:pt idx="7">
                  <c:v>8.1589253078578727E-2</c:v>
                </c:pt>
                <c:pt idx="8">
                  <c:v>5.3660191344413813E-2</c:v>
                </c:pt>
                <c:pt idx="9">
                  <c:v>4.4309980321952665E-2</c:v>
                </c:pt>
                <c:pt idx="10">
                  <c:v>4.2190526668830795E-2</c:v>
                </c:pt>
                <c:pt idx="11">
                  <c:v>0.27945923536695166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5-43A9-98F7-BA045D0AB411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5-43A9-98F7-BA045D0AB411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35-43A9-98F7-BA045D0AB4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07'!$D$32:$E$32</c:f>
              <c:numCache>
                <c:formatCode>0.0%</c:formatCode>
                <c:ptCount val="2"/>
                <c:pt idx="0">
                  <c:v>5.343508776818099E-2</c:v>
                </c:pt>
                <c:pt idx="1">
                  <c:v>2.7057996163340481E-2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35-43A9-98F7-BA045D0AB4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0.12384233707309052</c:v>
                </c:pt>
                <c:pt idx="2">
                  <c:v>0.18300671503413626</c:v>
                </c:pt>
                <c:pt idx="3">
                  <c:v>0.21126977709651512</c:v>
                </c:pt>
                <c:pt idx="4">
                  <c:v>0.24595503334921318</c:v>
                </c:pt>
                <c:pt idx="5">
                  <c:v>0.33103645532626963</c:v>
                </c:pt>
                <c:pt idx="6">
                  <c:v>0.40232997719460029</c:v>
                </c:pt>
                <c:pt idx="7">
                  <c:v>0.48381188187106128</c:v>
                </c:pt>
                <c:pt idx="8">
                  <c:v>0.53747207321547508</c:v>
                </c:pt>
                <c:pt idx="9">
                  <c:v>0.58177864106184618</c:v>
                </c:pt>
                <c:pt idx="10">
                  <c:v>0.62396628269766663</c:v>
                </c:pt>
                <c:pt idx="11">
                  <c:v>0.88754822807363032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97-40B6-9930-43A9084B94B0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97-40B6-9930-43A9084B94B0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2020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97-40B6-9930-43A9084B94B0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97-40B6-9930-43A9084B94B0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97-40B6-9930-43A9084B94B0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97-40B6-9930-43A9084B94B0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97-40B6-9930-43A9084B94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07'!$D$25:$E$25</c:f>
              <c:numCache>
                <c:formatCode>0.0%</c:formatCode>
                <c:ptCount val="2"/>
                <c:pt idx="0">
                  <c:v>5.343508776818099E-2</c:v>
                </c:pt>
                <c:pt idx="1">
                  <c:v>7.9225966971116044E-2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297-40B6-9930-43A9084B9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08-07-2020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08-07-2020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08-07-2020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FEBRERO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668D74-DAA0-4B03-BAB0-414D64EFE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248237"/>
              </p:ext>
            </p:extLst>
          </p:nvPr>
        </p:nvGraphicFramePr>
        <p:xfrm>
          <a:off x="554199" y="1688585"/>
          <a:ext cx="7947727" cy="3480830"/>
        </p:xfrm>
        <a:graphic>
          <a:graphicData uri="http://schemas.openxmlformats.org/drawingml/2006/table">
            <a:tbl>
              <a:tblPr/>
              <a:tblGrid>
                <a:gridCol w="266345">
                  <a:extLst>
                    <a:ext uri="{9D8B030D-6E8A-4147-A177-3AD203B41FA5}">
                      <a16:colId xmlns:a16="http://schemas.microsoft.com/office/drawing/2014/main" val="188546422"/>
                    </a:ext>
                  </a:extLst>
                </a:gridCol>
                <a:gridCol w="266345">
                  <a:extLst>
                    <a:ext uri="{9D8B030D-6E8A-4147-A177-3AD203B41FA5}">
                      <a16:colId xmlns:a16="http://schemas.microsoft.com/office/drawing/2014/main" val="2098833299"/>
                    </a:ext>
                  </a:extLst>
                </a:gridCol>
                <a:gridCol w="266345">
                  <a:extLst>
                    <a:ext uri="{9D8B030D-6E8A-4147-A177-3AD203B41FA5}">
                      <a16:colId xmlns:a16="http://schemas.microsoft.com/office/drawing/2014/main" val="4211565984"/>
                    </a:ext>
                  </a:extLst>
                </a:gridCol>
                <a:gridCol w="3004368">
                  <a:extLst>
                    <a:ext uri="{9D8B030D-6E8A-4147-A177-3AD203B41FA5}">
                      <a16:colId xmlns:a16="http://schemas.microsoft.com/office/drawing/2014/main" val="443816418"/>
                    </a:ext>
                  </a:extLst>
                </a:gridCol>
                <a:gridCol w="713804">
                  <a:extLst>
                    <a:ext uri="{9D8B030D-6E8A-4147-A177-3AD203B41FA5}">
                      <a16:colId xmlns:a16="http://schemas.microsoft.com/office/drawing/2014/main" val="1856089120"/>
                    </a:ext>
                  </a:extLst>
                </a:gridCol>
                <a:gridCol w="713804">
                  <a:extLst>
                    <a:ext uri="{9D8B030D-6E8A-4147-A177-3AD203B41FA5}">
                      <a16:colId xmlns:a16="http://schemas.microsoft.com/office/drawing/2014/main" val="5749866"/>
                    </a:ext>
                  </a:extLst>
                </a:gridCol>
                <a:gridCol w="713804">
                  <a:extLst>
                    <a:ext uri="{9D8B030D-6E8A-4147-A177-3AD203B41FA5}">
                      <a16:colId xmlns:a16="http://schemas.microsoft.com/office/drawing/2014/main" val="3620881230"/>
                    </a:ext>
                  </a:extLst>
                </a:gridCol>
                <a:gridCol w="713804">
                  <a:extLst>
                    <a:ext uri="{9D8B030D-6E8A-4147-A177-3AD203B41FA5}">
                      <a16:colId xmlns:a16="http://schemas.microsoft.com/office/drawing/2014/main" val="2136364055"/>
                    </a:ext>
                  </a:extLst>
                </a:gridCol>
                <a:gridCol w="649881">
                  <a:extLst>
                    <a:ext uri="{9D8B030D-6E8A-4147-A177-3AD203B41FA5}">
                      <a16:colId xmlns:a16="http://schemas.microsoft.com/office/drawing/2014/main" val="1956863849"/>
                    </a:ext>
                  </a:extLst>
                </a:gridCol>
                <a:gridCol w="639227">
                  <a:extLst>
                    <a:ext uri="{9D8B030D-6E8A-4147-A177-3AD203B41FA5}">
                      <a16:colId xmlns:a16="http://schemas.microsoft.com/office/drawing/2014/main" val="419246586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3159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</a:t>
                      </a:r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5206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5.580.835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411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6.055.513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6.055.513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7704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675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4.534.435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374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60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54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110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385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781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1471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538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537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018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257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068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650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60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464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82547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664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795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98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17534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A30E238-9B6B-4386-8307-08FC5BD38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16123"/>
              </p:ext>
            </p:extLst>
          </p:nvPr>
        </p:nvGraphicFramePr>
        <p:xfrm>
          <a:off x="566350" y="1734340"/>
          <a:ext cx="8120451" cy="2878226"/>
        </p:xfrm>
        <a:graphic>
          <a:graphicData uri="http://schemas.openxmlformats.org/drawingml/2006/table">
            <a:tbl>
              <a:tblPr/>
              <a:tblGrid>
                <a:gridCol w="272133">
                  <a:extLst>
                    <a:ext uri="{9D8B030D-6E8A-4147-A177-3AD203B41FA5}">
                      <a16:colId xmlns:a16="http://schemas.microsoft.com/office/drawing/2014/main" val="3594849953"/>
                    </a:ext>
                  </a:extLst>
                </a:gridCol>
                <a:gridCol w="272133">
                  <a:extLst>
                    <a:ext uri="{9D8B030D-6E8A-4147-A177-3AD203B41FA5}">
                      <a16:colId xmlns:a16="http://schemas.microsoft.com/office/drawing/2014/main" val="984176262"/>
                    </a:ext>
                  </a:extLst>
                </a:gridCol>
                <a:gridCol w="272133">
                  <a:extLst>
                    <a:ext uri="{9D8B030D-6E8A-4147-A177-3AD203B41FA5}">
                      <a16:colId xmlns:a16="http://schemas.microsoft.com/office/drawing/2014/main" val="82413421"/>
                    </a:ext>
                  </a:extLst>
                </a:gridCol>
                <a:gridCol w="3069660">
                  <a:extLst>
                    <a:ext uri="{9D8B030D-6E8A-4147-A177-3AD203B41FA5}">
                      <a16:colId xmlns:a16="http://schemas.microsoft.com/office/drawing/2014/main" val="3030936358"/>
                    </a:ext>
                  </a:extLst>
                </a:gridCol>
                <a:gridCol w="729317">
                  <a:extLst>
                    <a:ext uri="{9D8B030D-6E8A-4147-A177-3AD203B41FA5}">
                      <a16:colId xmlns:a16="http://schemas.microsoft.com/office/drawing/2014/main" val="4172200766"/>
                    </a:ext>
                  </a:extLst>
                </a:gridCol>
                <a:gridCol w="729317">
                  <a:extLst>
                    <a:ext uri="{9D8B030D-6E8A-4147-A177-3AD203B41FA5}">
                      <a16:colId xmlns:a16="http://schemas.microsoft.com/office/drawing/2014/main" val="2351609894"/>
                    </a:ext>
                  </a:extLst>
                </a:gridCol>
                <a:gridCol w="729317">
                  <a:extLst>
                    <a:ext uri="{9D8B030D-6E8A-4147-A177-3AD203B41FA5}">
                      <a16:colId xmlns:a16="http://schemas.microsoft.com/office/drawing/2014/main" val="2068459651"/>
                    </a:ext>
                  </a:extLst>
                </a:gridCol>
                <a:gridCol w="729317">
                  <a:extLst>
                    <a:ext uri="{9D8B030D-6E8A-4147-A177-3AD203B41FA5}">
                      <a16:colId xmlns:a16="http://schemas.microsoft.com/office/drawing/2014/main" val="216181921"/>
                    </a:ext>
                  </a:extLst>
                </a:gridCol>
                <a:gridCol w="664005">
                  <a:extLst>
                    <a:ext uri="{9D8B030D-6E8A-4147-A177-3AD203B41FA5}">
                      <a16:colId xmlns:a16="http://schemas.microsoft.com/office/drawing/2014/main" val="43278491"/>
                    </a:ext>
                  </a:extLst>
                </a:gridCol>
                <a:gridCol w="653119">
                  <a:extLst>
                    <a:ext uri="{9D8B030D-6E8A-4147-A177-3AD203B41FA5}">
                      <a16:colId xmlns:a16="http://schemas.microsoft.com/office/drawing/2014/main" val="30458050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6364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95826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4.445.749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77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25.663.446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25.663.446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3.565.380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603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6.733.988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968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642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999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518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859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686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29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051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1.432.697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1.432.697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34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759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218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093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59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926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6329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530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34EB1B-F52E-4DA5-B9D6-0B497851B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65475"/>
              </p:ext>
            </p:extLst>
          </p:nvPr>
        </p:nvGraphicFramePr>
        <p:xfrm>
          <a:off x="534843" y="1640955"/>
          <a:ext cx="8069605" cy="4351347"/>
        </p:xfrm>
        <a:graphic>
          <a:graphicData uri="http://schemas.openxmlformats.org/drawingml/2006/table">
            <a:tbl>
              <a:tblPr/>
              <a:tblGrid>
                <a:gridCol w="270429">
                  <a:extLst>
                    <a:ext uri="{9D8B030D-6E8A-4147-A177-3AD203B41FA5}">
                      <a16:colId xmlns:a16="http://schemas.microsoft.com/office/drawing/2014/main" val="276312231"/>
                    </a:ext>
                  </a:extLst>
                </a:gridCol>
                <a:gridCol w="270429">
                  <a:extLst>
                    <a:ext uri="{9D8B030D-6E8A-4147-A177-3AD203B41FA5}">
                      <a16:colId xmlns:a16="http://schemas.microsoft.com/office/drawing/2014/main" val="3422555159"/>
                    </a:ext>
                  </a:extLst>
                </a:gridCol>
                <a:gridCol w="270429">
                  <a:extLst>
                    <a:ext uri="{9D8B030D-6E8A-4147-A177-3AD203B41FA5}">
                      <a16:colId xmlns:a16="http://schemas.microsoft.com/office/drawing/2014/main" val="1164213931"/>
                    </a:ext>
                  </a:extLst>
                </a:gridCol>
                <a:gridCol w="3050441">
                  <a:extLst>
                    <a:ext uri="{9D8B030D-6E8A-4147-A177-3AD203B41FA5}">
                      <a16:colId xmlns:a16="http://schemas.microsoft.com/office/drawing/2014/main" val="3417720612"/>
                    </a:ext>
                  </a:extLst>
                </a:gridCol>
                <a:gridCol w="724750">
                  <a:extLst>
                    <a:ext uri="{9D8B030D-6E8A-4147-A177-3AD203B41FA5}">
                      <a16:colId xmlns:a16="http://schemas.microsoft.com/office/drawing/2014/main" val="3668906006"/>
                    </a:ext>
                  </a:extLst>
                </a:gridCol>
                <a:gridCol w="724750">
                  <a:extLst>
                    <a:ext uri="{9D8B030D-6E8A-4147-A177-3AD203B41FA5}">
                      <a16:colId xmlns:a16="http://schemas.microsoft.com/office/drawing/2014/main" val="342511335"/>
                    </a:ext>
                  </a:extLst>
                </a:gridCol>
                <a:gridCol w="724750">
                  <a:extLst>
                    <a:ext uri="{9D8B030D-6E8A-4147-A177-3AD203B41FA5}">
                      <a16:colId xmlns:a16="http://schemas.microsoft.com/office/drawing/2014/main" val="1814890690"/>
                    </a:ext>
                  </a:extLst>
                </a:gridCol>
                <a:gridCol w="724750">
                  <a:extLst>
                    <a:ext uri="{9D8B030D-6E8A-4147-A177-3AD203B41FA5}">
                      <a16:colId xmlns:a16="http://schemas.microsoft.com/office/drawing/2014/main" val="255917318"/>
                    </a:ext>
                  </a:extLst>
                </a:gridCol>
                <a:gridCol w="659847">
                  <a:extLst>
                    <a:ext uri="{9D8B030D-6E8A-4147-A177-3AD203B41FA5}">
                      <a16:colId xmlns:a16="http://schemas.microsoft.com/office/drawing/2014/main" val="117530770"/>
                    </a:ext>
                  </a:extLst>
                </a:gridCol>
                <a:gridCol w="649030">
                  <a:extLst>
                    <a:ext uri="{9D8B030D-6E8A-4147-A177-3AD203B41FA5}">
                      <a16:colId xmlns:a16="http://schemas.microsoft.com/office/drawing/2014/main" val="903648511"/>
                    </a:ext>
                  </a:extLst>
                </a:gridCol>
              </a:tblGrid>
              <a:tr h="121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429976"/>
                  </a:ext>
                </a:extLst>
              </a:tr>
              <a:tr h="377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581936"/>
                  </a:ext>
                </a:extLst>
              </a:tr>
              <a:tr h="165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53.606.313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85643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25.803.380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25.803.380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3.535.624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54293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11.120.528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11.120.528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1.390.603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547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68.574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685740,0%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685740,0%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2131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68.574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685740,0%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685740,0%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50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8424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184.899.066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184.899.066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2.587.132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2205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598.612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06009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1804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7379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39076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86.876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4429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3553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55.634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1707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32.199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1565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62.329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91419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5747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513229"/>
                  </a:ext>
                </a:extLst>
              </a:tr>
              <a:tr h="13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Corporaciones Regionales de Desarrollo Productivo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51406"/>
                  </a:ext>
                </a:extLst>
              </a:tr>
              <a:tr h="15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92234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285.221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92481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30347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45.367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50662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06199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36.827.793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36.827.793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1.210.221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9359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1.054.747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5645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2.067.343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2.067.343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17484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0438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5411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 - CORFO Prog. 05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1.354.953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1.354.953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155.474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46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37D3FC7-3161-4420-B427-A5826F74E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526461"/>
              </p:ext>
            </p:extLst>
          </p:nvPr>
        </p:nvGraphicFramePr>
        <p:xfrm>
          <a:off x="539552" y="1744299"/>
          <a:ext cx="8064897" cy="4054889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90865426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3732063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560108932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230118979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2843618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0478505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60182475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961781280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4255713793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749451743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330007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51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88.271.496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88.271.496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225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41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682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342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172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Solar e Innovación Energética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37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Innovación en el Sector Público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1.419.189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751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29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27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25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Financiamiento y Derecho Educacional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551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Industrias Inteligentes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876.309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934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052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214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19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585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89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69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47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878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350975,0%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350975,0%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96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64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701950,0%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701950,0%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07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1.129.249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225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86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517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49.549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07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21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1DFE1B-B837-4EA8-B27E-9586F1DD2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685394"/>
              </p:ext>
            </p:extLst>
          </p:nvPr>
        </p:nvGraphicFramePr>
        <p:xfrm>
          <a:off x="531256" y="1776235"/>
          <a:ext cx="8073192" cy="3103409"/>
        </p:xfrm>
        <a:graphic>
          <a:graphicData uri="http://schemas.openxmlformats.org/drawingml/2006/table">
            <a:tbl>
              <a:tblPr/>
              <a:tblGrid>
                <a:gridCol w="270550">
                  <a:extLst>
                    <a:ext uri="{9D8B030D-6E8A-4147-A177-3AD203B41FA5}">
                      <a16:colId xmlns:a16="http://schemas.microsoft.com/office/drawing/2014/main" val="713673564"/>
                    </a:ext>
                  </a:extLst>
                </a:gridCol>
                <a:gridCol w="270550">
                  <a:extLst>
                    <a:ext uri="{9D8B030D-6E8A-4147-A177-3AD203B41FA5}">
                      <a16:colId xmlns:a16="http://schemas.microsoft.com/office/drawing/2014/main" val="3825930509"/>
                    </a:ext>
                  </a:extLst>
                </a:gridCol>
                <a:gridCol w="270550">
                  <a:extLst>
                    <a:ext uri="{9D8B030D-6E8A-4147-A177-3AD203B41FA5}">
                      <a16:colId xmlns:a16="http://schemas.microsoft.com/office/drawing/2014/main" val="3297289701"/>
                    </a:ext>
                  </a:extLst>
                </a:gridCol>
                <a:gridCol w="3051796">
                  <a:extLst>
                    <a:ext uri="{9D8B030D-6E8A-4147-A177-3AD203B41FA5}">
                      <a16:colId xmlns:a16="http://schemas.microsoft.com/office/drawing/2014/main" val="681026130"/>
                    </a:ext>
                  </a:extLst>
                </a:gridCol>
                <a:gridCol w="725072">
                  <a:extLst>
                    <a:ext uri="{9D8B030D-6E8A-4147-A177-3AD203B41FA5}">
                      <a16:colId xmlns:a16="http://schemas.microsoft.com/office/drawing/2014/main" val="1099175968"/>
                    </a:ext>
                  </a:extLst>
                </a:gridCol>
                <a:gridCol w="725072">
                  <a:extLst>
                    <a:ext uri="{9D8B030D-6E8A-4147-A177-3AD203B41FA5}">
                      <a16:colId xmlns:a16="http://schemas.microsoft.com/office/drawing/2014/main" val="4027217380"/>
                    </a:ext>
                  </a:extLst>
                </a:gridCol>
                <a:gridCol w="725072">
                  <a:extLst>
                    <a:ext uri="{9D8B030D-6E8A-4147-A177-3AD203B41FA5}">
                      <a16:colId xmlns:a16="http://schemas.microsoft.com/office/drawing/2014/main" val="1884082939"/>
                    </a:ext>
                  </a:extLst>
                </a:gridCol>
                <a:gridCol w="725072">
                  <a:extLst>
                    <a:ext uri="{9D8B030D-6E8A-4147-A177-3AD203B41FA5}">
                      <a16:colId xmlns:a16="http://schemas.microsoft.com/office/drawing/2014/main" val="2164676853"/>
                    </a:ext>
                  </a:extLst>
                </a:gridCol>
                <a:gridCol w="660140">
                  <a:extLst>
                    <a:ext uri="{9D8B030D-6E8A-4147-A177-3AD203B41FA5}">
                      <a16:colId xmlns:a16="http://schemas.microsoft.com/office/drawing/2014/main" val="3938315150"/>
                    </a:ext>
                  </a:extLst>
                </a:gridCol>
                <a:gridCol w="649318">
                  <a:extLst>
                    <a:ext uri="{9D8B030D-6E8A-4147-A177-3AD203B41FA5}">
                      <a16:colId xmlns:a16="http://schemas.microsoft.com/office/drawing/2014/main" val="1359321869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761935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1703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38.642.991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07007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38.642.991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87462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1350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1991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5379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909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7.262.432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05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7.262.432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17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Postgrado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62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131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7.034.435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39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80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05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371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72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188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80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96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6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034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05: CIENCIA Y TECNOLOGÍA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08BA7AB-7A2B-4265-8E8A-6B9DFD1E8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68367"/>
              </p:ext>
            </p:extLst>
          </p:nvPr>
        </p:nvGraphicFramePr>
        <p:xfrm>
          <a:off x="544984" y="1729646"/>
          <a:ext cx="7987458" cy="1810982"/>
        </p:xfrm>
        <a:graphic>
          <a:graphicData uri="http://schemas.openxmlformats.org/drawingml/2006/table">
            <a:tbl>
              <a:tblPr/>
              <a:tblGrid>
                <a:gridCol w="267677">
                  <a:extLst>
                    <a:ext uri="{9D8B030D-6E8A-4147-A177-3AD203B41FA5}">
                      <a16:colId xmlns:a16="http://schemas.microsoft.com/office/drawing/2014/main" val="402253085"/>
                    </a:ext>
                  </a:extLst>
                </a:gridCol>
                <a:gridCol w="267677">
                  <a:extLst>
                    <a:ext uri="{9D8B030D-6E8A-4147-A177-3AD203B41FA5}">
                      <a16:colId xmlns:a16="http://schemas.microsoft.com/office/drawing/2014/main" val="2354682451"/>
                    </a:ext>
                  </a:extLst>
                </a:gridCol>
                <a:gridCol w="267677">
                  <a:extLst>
                    <a:ext uri="{9D8B030D-6E8A-4147-A177-3AD203B41FA5}">
                      <a16:colId xmlns:a16="http://schemas.microsoft.com/office/drawing/2014/main" val="3171262775"/>
                    </a:ext>
                  </a:extLst>
                </a:gridCol>
                <a:gridCol w="3019386">
                  <a:extLst>
                    <a:ext uri="{9D8B030D-6E8A-4147-A177-3AD203B41FA5}">
                      <a16:colId xmlns:a16="http://schemas.microsoft.com/office/drawing/2014/main" val="3791497632"/>
                    </a:ext>
                  </a:extLst>
                </a:gridCol>
                <a:gridCol w="717372">
                  <a:extLst>
                    <a:ext uri="{9D8B030D-6E8A-4147-A177-3AD203B41FA5}">
                      <a16:colId xmlns:a16="http://schemas.microsoft.com/office/drawing/2014/main" val="1541753060"/>
                    </a:ext>
                  </a:extLst>
                </a:gridCol>
                <a:gridCol w="717372">
                  <a:extLst>
                    <a:ext uri="{9D8B030D-6E8A-4147-A177-3AD203B41FA5}">
                      <a16:colId xmlns:a16="http://schemas.microsoft.com/office/drawing/2014/main" val="1115790557"/>
                    </a:ext>
                  </a:extLst>
                </a:gridCol>
                <a:gridCol w="717372">
                  <a:extLst>
                    <a:ext uri="{9D8B030D-6E8A-4147-A177-3AD203B41FA5}">
                      <a16:colId xmlns:a16="http://schemas.microsoft.com/office/drawing/2014/main" val="2175253885"/>
                    </a:ext>
                  </a:extLst>
                </a:gridCol>
                <a:gridCol w="717372">
                  <a:extLst>
                    <a:ext uri="{9D8B030D-6E8A-4147-A177-3AD203B41FA5}">
                      <a16:colId xmlns:a16="http://schemas.microsoft.com/office/drawing/2014/main" val="24123824"/>
                    </a:ext>
                  </a:extLst>
                </a:gridCol>
                <a:gridCol w="653130">
                  <a:extLst>
                    <a:ext uri="{9D8B030D-6E8A-4147-A177-3AD203B41FA5}">
                      <a16:colId xmlns:a16="http://schemas.microsoft.com/office/drawing/2014/main" val="1938639599"/>
                    </a:ext>
                  </a:extLst>
                </a:gridCol>
                <a:gridCol w="642423">
                  <a:extLst>
                    <a:ext uri="{9D8B030D-6E8A-4147-A177-3AD203B41FA5}">
                      <a16:colId xmlns:a16="http://schemas.microsoft.com/office/drawing/2014/main" val="2724513869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607861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3037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4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1.194.974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1.194.974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465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86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454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145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686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 de Transferencia y Licenciamiento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635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Vinculación con la industria y/o formación de capital humano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913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Creación y fortalecimiento de la investigación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0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tecnológico en sectores estratégicos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90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9228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6501117-D9CD-48DD-AC91-9333D33D4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17454"/>
              </p:ext>
            </p:extLst>
          </p:nvPr>
        </p:nvGraphicFramePr>
        <p:xfrm>
          <a:off x="500062" y="1852326"/>
          <a:ext cx="8032380" cy="2331125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641676957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134496486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196172231"/>
                    </a:ext>
                  </a:extLst>
                </a:gridCol>
                <a:gridCol w="3036367">
                  <a:extLst>
                    <a:ext uri="{9D8B030D-6E8A-4147-A177-3AD203B41FA5}">
                      <a16:colId xmlns:a16="http://schemas.microsoft.com/office/drawing/2014/main" val="2742579907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161567422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103123290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588087326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2787672707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1111318135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76115042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03118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015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6.304.533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0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36.180.949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36.180.949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4.749.846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522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4.635.551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23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852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7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617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17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567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3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64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173.621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44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3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8409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75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6146EFA-8D70-4C91-826E-776568D79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72707"/>
              </p:ext>
            </p:extLst>
          </p:nvPr>
        </p:nvGraphicFramePr>
        <p:xfrm>
          <a:off x="570496" y="1888915"/>
          <a:ext cx="8033951" cy="2204261"/>
        </p:xfrm>
        <a:graphic>
          <a:graphicData uri="http://schemas.openxmlformats.org/drawingml/2006/table">
            <a:tbl>
              <a:tblPr/>
              <a:tblGrid>
                <a:gridCol w="269235">
                  <a:extLst>
                    <a:ext uri="{9D8B030D-6E8A-4147-A177-3AD203B41FA5}">
                      <a16:colId xmlns:a16="http://schemas.microsoft.com/office/drawing/2014/main" val="2908747216"/>
                    </a:ext>
                  </a:extLst>
                </a:gridCol>
                <a:gridCol w="269235">
                  <a:extLst>
                    <a:ext uri="{9D8B030D-6E8A-4147-A177-3AD203B41FA5}">
                      <a16:colId xmlns:a16="http://schemas.microsoft.com/office/drawing/2014/main" val="1233628432"/>
                    </a:ext>
                  </a:extLst>
                </a:gridCol>
                <a:gridCol w="269235">
                  <a:extLst>
                    <a:ext uri="{9D8B030D-6E8A-4147-A177-3AD203B41FA5}">
                      <a16:colId xmlns:a16="http://schemas.microsoft.com/office/drawing/2014/main" val="4167798734"/>
                    </a:ext>
                  </a:extLst>
                </a:gridCol>
                <a:gridCol w="3036961">
                  <a:extLst>
                    <a:ext uri="{9D8B030D-6E8A-4147-A177-3AD203B41FA5}">
                      <a16:colId xmlns:a16="http://schemas.microsoft.com/office/drawing/2014/main" val="3847402048"/>
                    </a:ext>
                  </a:extLst>
                </a:gridCol>
                <a:gridCol w="721548">
                  <a:extLst>
                    <a:ext uri="{9D8B030D-6E8A-4147-A177-3AD203B41FA5}">
                      <a16:colId xmlns:a16="http://schemas.microsoft.com/office/drawing/2014/main" val="1498319945"/>
                    </a:ext>
                  </a:extLst>
                </a:gridCol>
                <a:gridCol w="721548">
                  <a:extLst>
                    <a:ext uri="{9D8B030D-6E8A-4147-A177-3AD203B41FA5}">
                      <a16:colId xmlns:a16="http://schemas.microsoft.com/office/drawing/2014/main" val="1989680368"/>
                    </a:ext>
                  </a:extLst>
                </a:gridCol>
                <a:gridCol w="721548">
                  <a:extLst>
                    <a:ext uri="{9D8B030D-6E8A-4147-A177-3AD203B41FA5}">
                      <a16:colId xmlns:a16="http://schemas.microsoft.com/office/drawing/2014/main" val="3352047904"/>
                    </a:ext>
                  </a:extLst>
                </a:gridCol>
                <a:gridCol w="721548">
                  <a:extLst>
                    <a:ext uri="{9D8B030D-6E8A-4147-A177-3AD203B41FA5}">
                      <a16:colId xmlns:a16="http://schemas.microsoft.com/office/drawing/2014/main" val="420929008"/>
                    </a:ext>
                  </a:extLst>
                </a:gridCol>
                <a:gridCol w="656931">
                  <a:extLst>
                    <a:ext uri="{9D8B030D-6E8A-4147-A177-3AD203B41FA5}">
                      <a16:colId xmlns:a16="http://schemas.microsoft.com/office/drawing/2014/main" val="2188316471"/>
                    </a:ext>
                  </a:extLst>
                </a:gridCol>
                <a:gridCol w="646162">
                  <a:extLst>
                    <a:ext uri="{9D8B030D-6E8A-4147-A177-3AD203B41FA5}">
                      <a16:colId xmlns:a16="http://schemas.microsoft.com/office/drawing/2014/main" val="195837448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8471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72085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1.422.871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750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1.458.007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98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36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355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132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67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709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74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975.059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4313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757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7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0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3FF6509-D4E9-44AB-9807-E1EE70841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74129"/>
              </p:ext>
            </p:extLst>
          </p:nvPr>
        </p:nvGraphicFramePr>
        <p:xfrm>
          <a:off x="509463" y="1724216"/>
          <a:ext cx="8022977" cy="1823669"/>
        </p:xfrm>
        <a:graphic>
          <a:graphicData uri="http://schemas.openxmlformats.org/drawingml/2006/table">
            <a:tbl>
              <a:tblPr/>
              <a:tblGrid>
                <a:gridCol w="268867">
                  <a:extLst>
                    <a:ext uri="{9D8B030D-6E8A-4147-A177-3AD203B41FA5}">
                      <a16:colId xmlns:a16="http://schemas.microsoft.com/office/drawing/2014/main" val="3021010815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219212536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2425198532"/>
                    </a:ext>
                  </a:extLst>
                </a:gridCol>
                <a:gridCol w="3032814">
                  <a:extLst>
                    <a:ext uri="{9D8B030D-6E8A-4147-A177-3AD203B41FA5}">
                      <a16:colId xmlns:a16="http://schemas.microsoft.com/office/drawing/2014/main" val="2502653464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3973146563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2379786610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259354249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60377397"/>
                    </a:ext>
                  </a:extLst>
                </a:gridCol>
                <a:gridCol w="656034">
                  <a:extLst>
                    <a:ext uri="{9D8B030D-6E8A-4147-A177-3AD203B41FA5}">
                      <a16:colId xmlns:a16="http://schemas.microsoft.com/office/drawing/2014/main" val="398482238"/>
                    </a:ext>
                  </a:extLst>
                </a:gridCol>
                <a:gridCol w="645280">
                  <a:extLst>
                    <a:ext uri="{9D8B030D-6E8A-4147-A177-3AD203B41FA5}">
                      <a16:colId xmlns:a16="http://schemas.microsoft.com/office/drawing/2014/main" val="278394047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9761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257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1.086.948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9679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5.847.287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5.847.287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914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5301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137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374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781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40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925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558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763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6E25208-8498-44F1-82AA-8505CC86C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66357"/>
              </p:ext>
            </p:extLst>
          </p:nvPr>
        </p:nvGraphicFramePr>
        <p:xfrm>
          <a:off x="518864" y="1737610"/>
          <a:ext cx="8084267" cy="2711717"/>
        </p:xfrm>
        <a:graphic>
          <a:graphicData uri="http://schemas.openxmlformats.org/drawingml/2006/table">
            <a:tbl>
              <a:tblPr/>
              <a:tblGrid>
                <a:gridCol w="270921">
                  <a:extLst>
                    <a:ext uri="{9D8B030D-6E8A-4147-A177-3AD203B41FA5}">
                      <a16:colId xmlns:a16="http://schemas.microsoft.com/office/drawing/2014/main" val="2930094318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1149798738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2317774680"/>
                    </a:ext>
                  </a:extLst>
                </a:gridCol>
                <a:gridCol w="3055981">
                  <a:extLst>
                    <a:ext uri="{9D8B030D-6E8A-4147-A177-3AD203B41FA5}">
                      <a16:colId xmlns:a16="http://schemas.microsoft.com/office/drawing/2014/main" val="637344132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991788552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2965366705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634633270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1272870946"/>
                    </a:ext>
                  </a:extLst>
                </a:gridCol>
                <a:gridCol w="661046">
                  <a:extLst>
                    <a:ext uri="{9D8B030D-6E8A-4147-A177-3AD203B41FA5}">
                      <a16:colId xmlns:a16="http://schemas.microsoft.com/office/drawing/2014/main" val="2626030500"/>
                    </a:ext>
                  </a:extLst>
                </a:gridCol>
                <a:gridCol w="650209">
                  <a:extLst>
                    <a:ext uri="{9D8B030D-6E8A-4147-A177-3AD203B41FA5}">
                      <a16:colId xmlns:a16="http://schemas.microsoft.com/office/drawing/2014/main" val="17699122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7580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674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1.679.778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550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8.878.307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8.878.307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1.194.073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31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2.244.614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2.244.614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11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98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368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762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567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865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002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533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567.103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11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352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30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0414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473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559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197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454751"/>
              </p:ext>
            </p:extLst>
          </p:nvPr>
        </p:nvGraphicFramePr>
        <p:xfrm>
          <a:off x="486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98083"/>
              </p:ext>
            </p:extLst>
          </p:nvPr>
        </p:nvGraphicFramePr>
        <p:xfrm>
          <a:off x="46296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DE128F5-9136-4D29-A09E-F25B73EFF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68089"/>
              </p:ext>
            </p:extLst>
          </p:nvPr>
        </p:nvGraphicFramePr>
        <p:xfrm>
          <a:off x="518864" y="1822010"/>
          <a:ext cx="8072959" cy="1316213"/>
        </p:xfrm>
        <a:graphic>
          <a:graphicData uri="http://schemas.openxmlformats.org/drawingml/2006/table">
            <a:tbl>
              <a:tblPr/>
              <a:tblGrid>
                <a:gridCol w="270542">
                  <a:extLst>
                    <a:ext uri="{9D8B030D-6E8A-4147-A177-3AD203B41FA5}">
                      <a16:colId xmlns:a16="http://schemas.microsoft.com/office/drawing/2014/main" val="1666097997"/>
                    </a:ext>
                  </a:extLst>
                </a:gridCol>
                <a:gridCol w="270542">
                  <a:extLst>
                    <a:ext uri="{9D8B030D-6E8A-4147-A177-3AD203B41FA5}">
                      <a16:colId xmlns:a16="http://schemas.microsoft.com/office/drawing/2014/main" val="3332069000"/>
                    </a:ext>
                  </a:extLst>
                </a:gridCol>
                <a:gridCol w="270542">
                  <a:extLst>
                    <a:ext uri="{9D8B030D-6E8A-4147-A177-3AD203B41FA5}">
                      <a16:colId xmlns:a16="http://schemas.microsoft.com/office/drawing/2014/main" val="1772338994"/>
                    </a:ext>
                  </a:extLst>
                </a:gridCol>
                <a:gridCol w="3051708">
                  <a:extLst>
                    <a:ext uri="{9D8B030D-6E8A-4147-A177-3AD203B41FA5}">
                      <a16:colId xmlns:a16="http://schemas.microsoft.com/office/drawing/2014/main" val="2541162858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3301235519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3766686699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3977957302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3449355523"/>
                    </a:ext>
                  </a:extLst>
                </a:gridCol>
                <a:gridCol w="660121">
                  <a:extLst>
                    <a:ext uri="{9D8B030D-6E8A-4147-A177-3AD203B41FA5}">
                      <a16:colId xmlns:a16="http://schemas.microsoft.com/office/drawing/2014/main" val="3915231548"/>
                    </a:ext>
                  </a:extLst>
                </a:gridCol>
                <a:gridCol w="649300">
                  <a:extLst>
                    <a:ext uri="{9D8B030D-6E8A-4147-A177-3AD203B41FA5}">
                      <a16:colId xmlns:a16="http://schemas.microsoft.com/office/drawing/2014/main" val="242047637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87951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1317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76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814.497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332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8.381.518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8.381.518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80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90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056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26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FB45EEA-7830-48D9-850A-4E28F5EAF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315161"/>
              </p:ext>
            </p:extLst>
          </p:nvPr>
        </p:nvGraphicFramePr>
        <p:xfrm>
          <a:off x="532102" y="1803149"/>
          <a:ext cx="8083723" cy="3599765"/>
        </p:xfrm>
        <a:graphic>
          <a:graphicData uri="http://schemas.openxmlformats.org/drawingml/2006/table">
            <a:tbl>
              <a:tblPr/>
              <a:tblGrid>
                <a:gridCol w="270903">
                  <a:extLst>
                    <a:ext uri="{9D8B030D-6E8A-4147-A177-3AD203B41FA5}">
                      <a16:colId xmlns:a16="http://schemas.microsoft.com/office/drawing/2014/main" val="2506441684"/>
                    </a:ext>
                  </a:extLst>
                </a:gridCol>
                <a:gridCol w="270903">
                  <a:extLst>
                    <a:ext uri="{9D8B030D-6E8A-4147-A177-3AD203B41FA5}">
                      <a16:colId xmlns:a16="http://schemas.microsoft.com/office/drawing/2014/main" val="2780917028"/>
                    </a:ext>
                  </a:extLst>
                </a:gridCol>
                <a:gridCol w="270903">
                  <a:extLst>
                    <a:ext uri="{9D8B030D-6E8A-4147-A177-3AD203B41FA5}">
                      <a16:colId xmlns:a16="http://schemas.microsoft.com/office/drawing/2014/main" val="3937609257"/>
                    </a:ext>
                  </a:extLst>
                </a:gridCol>
                <a:gridCol w="3055776">
                  <a:extLst>
                    <a:ext uri="{9D8B030D-6E8A-4147-A177-3AD203B41FA5}">
                      <a16:colId xmlns:a16="http://schemas.microsoft.com/office/drawing/2014/main" val="3300148568"/>
                    </a:ext>
                  </a:extLst>
                </a:gridCol>
                <a:gridCol w="726018">
                  <a:extLst>
                    <a:ext uri="{9D8B030D-6E8A-4147-A177-3AD203B41FA5}">
                      <a16:colId xmlns:a16="http://schemas.microsoft.com/office/drawing/2014/main" val="3249516953"/>
                    </a:ext>
                  </a:extLst>
                </a:gridCol>
                <a:gridCol w="726018">
                  <a:extLst>
                    <a:ext uri="{9D8B030D-6E8A-4147-A177-3AD203B41FA5}">
                      <a16:colId xmlns:a16="http://schemas.microsoft.com/office/drawing/2014/main" val="464027799"/>
                    </a:ext>
                  </a:extLst>
                </a:gridCol>
                <a:gridCol w="726018">
                  <a:extLst>
                    <a:ext uri="{9D8B030D-6E8A-4147-A177-3AD203B41FA5}">
                      <a16:colId xmlns:a16="http://schemas.microsoft.com/office/drawing/2014/main" val="859884092"/>
                    </a:ext>
                  </a:extLst>
                </a:gridCol>
                <a:gridCol w="726018">
                  <a:extLst>
                    <a:ext uri="{9D8B030D-6E8A-4147-A177-3AD203B41FA5}">
                      <a16:colId xmlns:a16="http://schemas.microsoft.com/office/drawing/2014/main" val="511165139"/>
                    </a:ext>
                  </a:extLst>
                </a:gridCol>
                <a:gridCol w="661001">
                  <a:extLst>
                    <a:ext uri="{9D8B030D-6E8A-4147-A177-3AD203B41FA5}">
                      <a16:colId xmlns:a16="http://schemas.microsoft.com/office/drawing/2014/main" val="2993552374"/>
                    </a:ext>
                  </a:extLst>
                </a:gridCol>
                <a:gridCol w="650165">
                  <a:extLst>
                    <a:ext uri="{9D8B030D-6E8A-4147-A177-3AD203B41FA5}">
                      <a16:colId xmlns:a16="http://schemas.microsoft.com/office/drawing/2014/main" val="9152339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5617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8984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82.913.946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9.033.587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64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94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2.216.812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2.216.812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70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904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686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70.616.391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7.176.374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671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70.616.391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7.176.374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39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773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40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08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1.499.697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78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27.360.860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5.499.971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353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690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451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603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985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541.393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9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211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596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656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865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4779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200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115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E784B78-587E-4397-AEAF-C457275A2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303506"/>
              </p:ext>
            </p:extLst>
          </p:nvPr>
        </p:nvGraphicFramePr>
        <p:xfrm>
          <a:off x="530890" y="1758853"/>
          <a:ext cx="8073558" cy="2838581"/>
        </p:xfrm>
        <a:graphic>
          <a:graphicData uri="http://schemas.openxmlformats.org/drawingml/2006/table">
            <a:tbl>
              <a:tblPr/>
              <a:tblGrid>
                <a:gridCol w="270562">
                  <a:extLst>
                    <a:ext uri="{9D8B030D-6E8A-4147-A177-3AD203B41FA5}">
                      <a16:colId xmlns:a16="http://schemas.microsoft.com/office/drawing/2014/main" val="3152682349"/>
                    </a:ext>
                  </a:extLst>
                </a:gridCol>
                <a:gridCol w="270562">
                  <a:extLst>
                    <a:ext uri="{9D8B030D-6E8A-4147-A177-3AD203B41FA5}">
                      <a16:colId xmlns:a16="http://schemas.microsoft.com/office/drawing/2014/main" val="2644633500"/>
                    </a:ext>
                  </a:extLst>
                </a:gridCol>
                <a:gridCol w="270562">
                  <a:extLst>
                    <a:ext uri="{9D8B030D-6E8A-4147-A177-3AD203B41FA5}">
                      <a16:colId xmlns:a16="http://schemas.microsoft.com/office/drawing/2014/main" val="2370602616"/>
                    </a:ext>
                  </a:extLst>
                </a:gridCol>
                <a:gridCol w="3051934">
                  <a:extLst>
                    <a:ext uri="{9D8B030D-6E8A-4147-A177-3AD203B41FA5}">
                      <a16:colId xmlns:a16="http://schemas.microsoft.com/office/drawing/2014/main" val="322905785"/>
                    </a:ext>
                  </a:extLst>
                </a:gridCol>
                <a:gridCol w="725105">
                  <a:extLst>
                    <a:ext uri="{9D8B030D-6E8A-4147-A177-3AD203B41FA5}">
                      <a16:colId xmlns:a16="http://schemas.microsoft.com/office/drawing/2014/main" val="982537430"/>
                    </a:ext>
                  </a:extLst>
                </a:gridCol>
                <a:gridCol w="725105">
                  <a:extLst>
                    <a:ext uri="{9D8B030D-6E8A-4147-A177-3AD203B41FA5}">
                      <a16:colId xmlns:a16="http://schemas.microsoft.com/office/drawing/2014/main" val="200113553"/>
                    </a:ext>
                  </a:extLst>
                </a:gridCol>
                <a:gridCol w="725105">
                  <a:extLst>
                    <a:ext uri="{9D8B030D-6E8A-4147-A177-3AD203B41FA5}">
                      <a16:colId xmlns:a16="http://schemas.microsoft.com/office/drawing/2014/main" val="2460242644"/>
                    </a:ext>
                  </a:extLst>
                </a:gridCol>
                <a:gridCol w="725105">
                  <a:extLst>
                    <a:ext uri="{9D8B030D-6E8A-4147-A177-3AD203B41FA5}">
                      <a16:colId xmlns:a16="http://schemas.microsoft.com/office/drawing/2014/main" val="2203895606"/>
                    </a:ext>
                  </a:extLst>
                </a:gridCol>
                <a:gridCol w="660170">
                  <a:extLst>
                    <a:ext uri="{9D8B030D-6E8A-4147-A177-3AD203B41FA5}">
                      <a16:colId xmlns:a16="http://schemas.microsoft.com/office/drawing/2014/main" val="365188403"/>
                    </a:ext>
                  </a:extLst>
                </a:gridCol>
                <a:gridCol w="649348">
                  <a:extLst>
                    <a:ext uri="{9D8B030D-6E8A-4147-A177-3AD203B41FA5}">
                      <a16:colId xmlns:a16="http://schemas.microsoft.com/office/drawing/2014/main" val="18506821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4314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4008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45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2.158.535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2.158.535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03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682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237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813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46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9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78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492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93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y Consorcios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381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de Impacto Social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331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57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579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606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76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70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29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68EE42E-9674-42EB-A938-1B8BDD2D3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291917"/>
              </p:ext>
            </p:extLst>
          </p:nvPr>
        </p:nvGraphicFramePr>
        <p:xfrm>
          <a:off x="528279" y="1973420"/>
          <a:ext cx="8004157" cy="1950533"/>
        </p:xfrm>
        <a:graphic>
          <a:graphicData uri="http://schemas.openxmlformats.org/drawingml/2006/table">
            <a:tbl>
              <a:tblPr/>
              <a:tblGrid>
                <a:gridCol w="268236">
                  <a:extLst>
                    <a:ext uri="{9D8B030D-6E8A-4147-A177-3AD203B41FA5}">
                      <a16:colId xmlns:a16="http://schemas.microsoft.com/office/drawing/2014/main" val="2599155043"/>
                    </a:ext>
                  </a:extLst>
                </a:gridCol>
                <a:gridCol w="268236">
                  <a:extLst>
                    <a:ext uri="{9D8B030D-6E8A-4147-A177-3AD203B41FA5}">
                      <a16:colId xmlns:a16="http://schemas.microsoft.com/office/drawing/2014/main" val="4078070231"/>
                    </a:ext>
                  </a:extLst>
                </a:gridCol>
                <a:gridCol w="268236">
                  <a:extLst>
                    <a:ext uri="{9D8B030D-6E8A-4147-A177-3AD203B41FA5}">
                      <a16:colId xmlns:a16="http://schemas.microsoft.com/office/drawing/2014/main" val="2843759782"/>
                    </a:ext>
                  </a:extLst>
                </a:gridCol>
                <a:gridCol w="3025700">
                  <a:extLst>
                    <a:ext uri="{9D8B030D-6E8A-4147-A177-3AD203B41FA5}">
                      <a16:colId xmlns:a16="http://schemas.microsoft.com/office/drawing/2014/main" val="1217907531"/>
                    </a:ext>
                  </a:extLst>
                </a:gridCol>
                <a:gridCol w="718872">
                  <a:extLst>
                    <a:ext uri="{9D8B030D-6E8A-4147-A177-3AD203B41FA5}">
                      <a16:colId xmlns:a16="http://schemas.microsoft.com/office/drawing/2014/main" val="1432457205"/>
                    </a:ext>
                  </a:extLst>
                </a:gridCol>
                <a:gridCol w="718872">
                  <a:extLst>
                    <a:ext uri="{9D8B030D-6E8A-4147-A177-3AD203B41FA5}">
                      <a16:colId xmlns:a16="http://schemas.microsoft.com/office/drawing/2014/main" val="2591302892"/>
                    </a:ext>
                  </a:extLst>
                </a:gridCol>
                <a:gridCol w="718872">
                  <a:extLst>
                    <a:ext uri="{9D8B030D-6E8A-4147-A177-3AD203B41FA5}">
                      <a16:colId xmlns:a16="http://schemas.microsoft.com/office/drawing/2014/main" val="2031026538"/>
                    </a:ext>
                  </a:extLst>
                </a:gridCol>
                <a:gridCol w="718872">
                  <a:extLst>
                    <a:ext uri="{9D8B030D-6E8A-4147-A177-3AD203B41FA5}">
                      <a16:colId xmlns:a16="http://schemas.microsoft.com/office/drawing/2014/main" val="160907267"/>
                    </a:ext>
                  </a:extLst>
                </a:gridCol>
                <a:gridCol w="654495">
                  <a:extLst>
                    <a:ext uri="{9D8B030D-6E8A-4147-A177-3AD203B41FA5}">
                      <a16:colId xmlns:a16="http://schemas.microsoft.com/office/drawing/2014/main" val="3628468175"/>
                    </a:ext>
                  </a:extLst>
                </a:gridCol>
                <a:gridCol w="643766">
                  <a:extLst>
                    <a:ext uri="{9D8B030D-6E8A-4147-A177-3AD203B41FA5}">
                      <a16:colId xmlns:a16="http://schemas.microsoft.com/office/drawing/2014/main" val="11253511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5795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247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357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2.967.785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817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1.325.787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1.325.787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232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23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59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12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041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127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11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26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7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6453" y="1548792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29DB0B0-F0C0-402B-910A-60F2C5661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662399"/>
              </p:ext>
            </p:extLst>
          </p:nvPr>
        </p:nvGraphicFramePr>
        <p:xfrm>
          <a:off x="539552" y="1960947"/>
          <a:ext cx="8087994" cy="2074614"/>
        </p:xfrm>
        <a:graphic>
          <a:graphicData uri="http://schemas.openxmlformats.org/drawingml/2006/table">
            <a:tbl>
              <a:tblPr/>
              <a:tblGrid>
                <a:gridCol w="270683">
                  <a:extLst>
                    <a:ext uri="{9D8B030D-6E8A-4147-A177-3AD203B41FA5}">
                      <a16:colId xmlns:a16="http://schemas.microsoft.com/office/drawing/2014/main" val="811852956"/>
                    </a:ext>
                  </a:extLst>
                </a:gridCol>
                <a:gridCol w="270683">
                  <a:extLst>
                    <a:ext uri="{9D8B030D-6E8A-4147-A177-3AD203B41FA5}">
                      <a16:colId xmlns:a16="http://schemas.microsoft.com/office/drawing/2014/main" val="1989640819"/>
                    </a:ext>
                  </a:extLst>
                </a:gridCol>
                <a:gridCol w="270683">
                  <a:extLst>
                    <a:ext uri="{9D8B030D-6E8A-4147-A177-3AD203B41FA5}">
                      <a16:colId xmlns:a16="http://schemas.microsoft.com/office/drawing/2014/main" val="408420292"/>
                    </a:ext>
                  </a:extLst>
                </a:gridCol>
                <a:gridCol w="3064125">
                  <a:extLst>
                    <a:ext uri="{9D8B030D-6E8A-4147-A177-3AD203B41FA5}">
                      <a16:colId xmlns:a16="http://schemas.microsoft.com/office/drawing/2014/main" val="404204276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3051564040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2152449436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2568301083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1671189222"/>
                    </a:ext>
                  </a:extLst>
                </a:gridCol>
                <a:gridCol w="660466">
                  <a:extLst>
                    <a:ext uri="{9D8B030D-6E8A-4147-A177-3AD203B41FA5}">
                      <a16:colId xmlns:a16="http://schemas.microsoft.com/office/drawing/2014/main" val="2578068277"/>
                    </a:ext>
                  </a:extLst>
                </a:gridCol>
                <a:gridCol w="649638">
                  <a:extLst>
                    <a:ext uri="{9D8B030D-6E8A-4147-A177-3AD203B41FA5}">
                      <a16:colId xmlns:a16="http://schemas.microsoft.com/office/drawing/2014/main" val="3262710453"/>
                    </a:ext>
                  </a:extLst>
                </a:gridCol>
              </a:tblGrid>
              <a:tr h="126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993647"/>
                  </a:ext>
                </a:extLst>
              </a:tr>
              <a:tr h="388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499542"/>
                  </a:ext>
                </a:extLst>
              </a:tr>
              <a:tr h="1662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1.148.937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785511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5.891.147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5.891.147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935.726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576088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940.501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940.501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113.221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321387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850007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260016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150.667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100186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8340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756895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50.884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258874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99.783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99.783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396163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704298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922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124D5B5-3CEE-4791-A4D8-6215EF876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727796"/>
              </p:ext>
            </p:extLst>
          </p:nvPr>
        </p:nvGraphicFramePr>
        <p:xfrm>
          <a:off x="549554" y="1772816"/>
          <a:ext cx="8043649" cy="2711717"/>
        </p:xfrm>
        <a:graphic>
          <a:graphicData uri="http://schemas.openxmlformats.org/drawingml/2006/table">
            <a:tbl>
              <a:tblPr/>
              <a:tblGrid>
                <a:gridCol w="269560">
                  <a:extLst>
                    <a:ext uri="{9D8B030D-6E8A-4147-A177-3AD203B41FA5}">
                      <a16:colId xmlns:a16="http://schemas.microsoft.com/office/drawing/2014/main" val="1068217244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2492415156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2794776282"/>
                    </a:ext>
                  </a:extLst>
                </a:gridCol>
                <a:gridCol w="3040627">
                  <a:extLst>
                    <a:ext uri="{9D8B030D-6E8A-4147-A177-3AD203B41FA5}">
                      <a16:colId xmlns:a16="http://schemas.microsoft.com/office/drawing/2014/main" val="2079157086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065921033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556755253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2220253878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09417182"/>
                    </a:ext>
                  </a:extLst>
                </a:gridCol>
                <a:gridCol w="657724">
                  <a:extLst>
                    <a:ext uri="{9D8B030D-6E8A-4147-A177-3AD203B41FA5}">
                      <a16:colId xmlns:a16="http://schemas.microsoft.com/office/drawing/2014/main" val="4073507256"/>
                    </a:ext>
                  </a:extLst>
                </a:gridCol>
                <a:gridCol w="646942">
                  <a:extLst>
                    <a:ext uri="{9D8B030D-6E8A-4147-A177-3AD203B41FA5}">
                      <a16:colId xmlns:a16="http://schemas.microsoft.com/office/drawing/2014/main" val="23680586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3848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1739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220.881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743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1.245.027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1.245.027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09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1.042.952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653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51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40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008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24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311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067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284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75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246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556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960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de Fomento Agrícola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28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908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39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26473DE-0570-4198-ACF0-56E966CAD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91315"/>
              </p:ext>
            </p:extLst>
          </p:nvPr>
        </p:nvGraphicFramePr>
        <p:xfrm>
          <a:off x="532141" y="2000794"/>
          <a:ext cx="7957014" cy="2711717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3327521437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2302513004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4099370019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404036168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036661316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186619122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73143241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229058099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2167136991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195034907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812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2908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952.746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743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21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64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01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47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37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5510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352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086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119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39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053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877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89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118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637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8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0761F3B-0FCC-4409-8430-9EB080AE3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82912"/>
              </p:ext>
            </p:extLst>
          </p:nvPr>
        </p:nvGraphicFramePr>
        <p:xfrm>
          <a:off x="575423" y="1996114"/>
          <a:ext cx="7957014" cy="2331125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116005583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3770545492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2043458458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429966876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739856727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89974067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4185049047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817924855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864203968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163124219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78514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157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24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1.761.790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1.761.790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171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13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874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0976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637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39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589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79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883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18493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24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FEBRERO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720094"/>
              </p:ext>
            </p:extLst>
          </p:nvPr>
        </p:nvGraphicFramePr>
        <p:xfrm>
          <a:off x="1188000" y="1988840"/>
          <a:ext cx="6768000" cy="37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FEBRERO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/>
              <a:t>Fuente</a:t>
            </a:r>
            <a:r>
              <a:rPr lang="es-CL" sz="1050"/>
              <a:t>: Elaboración propia en base a Informes de ejecución presupuestaria mensual de DIPRES.</a:t>
            </a:r>
            <a:endParaRPr lang="es-CL" sz="1050" dirty="0"/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936098"/>
              </p:ext>
            </p:extLst>
          </p:nvPr>
        </p:nvGraphicFramePr>
        <p:xfrm>
          <a:off x="1188000" y="2037691"/>
          <a:ext cx="6768000" cy="37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9560" y="1461492"/>
            <a:ext cx="818673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ACBC703-2EF4-4CDF-8C8A-1CC0ACC18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35727"/>
              </p:ext>
            </p:extLst>
          </p:nvPr>
        </p:nvGraphicFramePr>
        <p:xfrm>
          <a:off x="514328" y="1887080"/>
          <a:ext cx="7946104" cy="2325269"/>
        </p:xfrm>
        <a:graphic>
          <a:graphicData uri="http://schemas.openxmlformats.org/drawingml/2006/table">
            <a:tbl>
              <a:tblPr/>
              <a:tblGrid>
                <a:gridCol w="285011">
                  <a:extLst>
                    <a:ext uri="{9D8B030D-6E8A-4147-A177-3AD203B41FA5}">
                      <a16:colId xmlns:a16="http://schemas.microsoft.com/office/drawing/2014/main" val="2646794877"/>
                    </a:ext>
                  </a:extLst>
                </a:gridCol>
                <a:gridCol w="3214923">
                  <a:extLst>
                    <a:ext uri="{9D8B030D-6E8A-4147-A177-3AD203B41FA5}">
                      <a16:colId xmlns:a16="http://schemas.microsoft.com/office/drawing/2014/main" val="3009913788"/>
                    </a:ext>
                  </a:extLst>
                </a:gridCol>
                <a:gridCol w="763829">
                  <a:extLst>
                    <a:ext uri="{9D8B030D-6E8A-4147-A177-3AD203B41FA5}">
                      <a16:colId xmlns:a16="http://schemas.microsoft.com/office/drawing/2014/main" val="597887907"/>
                    </a:ext>
                  </a:extLst>
                </a:gridCol>
                <a:gridCol w="763829">
                  <a:extLst>
                    <a:ext uri="{9D8B030D-6E8A-4147-A177-3AD203B41FA5}">
                      <a16:colId xmlns:a16="http://schemas.microsoft.com/office/drawing/2014/main" val="1419498278"/>
                    </a:ext>
                  </a:extLst>
                </a:gridCol>
                <a:gridCol w="763829">
                  <a:extLst>
                    <a:ext uri="{9D8B030D-6E8A-4147-A177-3AD203B41FA5}">
                      <a16:colId xmlns:a16="http://schemas.microsoft.com/office/drawing/2014/main" val="2750908246"/>
                    </a:ext>
                  </a:extLst>
                </a:gridCol>
                <a:gridCol w="763829">
                  <a:extLst>
                    <a:ext uri="{9D8B030D-6E8A-4147-A177-3AD203B41FA5}">
                      <a16:colId xmlns:a16="http://schemas.microsoft.com/office/drawing/2014/main" val="3469913075"/>
                    </a:ext>
                  </a:extLst>
                </a:gridCol>
                <a:gridCol w="695427">
                  <a:extLst>
                    <a:ext uri="{9D8B030D-6E8A-4147-A177-3AD203B41FA5}">
                      <a16:colId xmlns:a16="http://schemas.microsoft.com/office/drawing/2014/main" val="1698300653"/>
                    </a:ext>
                  </a:extLst>
                </a:gridCol>
                <a:gridCol w="695427">
                  <a:extLst>
                    <a:ext uri="{9D8B030D-6E8A-4147-A177-3AD203B41FA5}">
                      <a16:colId xmlns:a16="http://schemas.microsoft.com/office/drawing/2014/main" val="1801094823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555664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80857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1.116.958.491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1.144.088.491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27.130.000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90.641.517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27316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158.981.296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158.981.296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21.545.385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65277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51.012.284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51.012.284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4.359.179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648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182.740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7615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331.063.121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358.193.121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27.130.000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15.097.783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96531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36.634.782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55867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235556,7%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235556,7%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4385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19.903.469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19.903.469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284.974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9835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38.642.991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152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7823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7.262.432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18996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112.875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52488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8.218.247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8.218.247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3.082.491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33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81DAB1-2AC2-4A87-BCEE-EA6958839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53847"/>
              </p:ext>
            </p:extLst>
          </p:nvPr>
        </p:nvGraphicFramePr>
        <p:xfrm>
          <a:off x="611560" y="1669004"/>
          <a:ext cx="7714016" cy="4351332"/>
        </p:xfrm>
        <a:graphic>
          <a:graphicData uri="http://schemas.openxmlformats.org/drawingml/2006/table">
            <a:tbl>
              <a:tblPr/>
              <a:tblGrid>
                <a:gridCol w="255346">
                  <a:extLst>
                    <a:ext uri="{9D8B030D-6E8A-4147-A177-3AD203B41FA5}">
                      <a16:colId xmlns:a16="http://schemas.microsoft.com/office/drawing/2014/main" val="3969315617"/>
                    </a:ext>
                  </a:extLst>
                </a:gridCol>
                <a:gridCol w="255346">
                  <a:extLst>
                    <a:ext uri="{9D8B030D-6E8A-4147-A177-3AD203B41FA5}">
                      <a16:colId xmlns:a16="http://schemas.microsoft.com/office/drawing/2014/main" val="343854593"/>
                    </a:ext>
                  </a:extLst>
                </a:gridCol>
                <a:gridCol w="2880306">
                  <a:extLst>
                    <a:ext uri="{9D8B030D-6E8A-4147-A177-3AD203B41FA5}">
                      <a16:colId xmlns:a16="http://schemas.microsoft.com/office/drawing/2014/main" val="135157337"/>
                    </a:ext>
                  </a:extLst>
                </a:gridCol>
                <a:gridCol w="776254">
                  <a:extLst>
                    <a:ext uri="{9D8B030D-6E8A-4147-A177-3AD203B41FA5}">
                      <a16:colId xmlns:a16="http://schemas.microsoft.com/office/drawing/2014/main" val="1386284650"/>
                    </a:ext>
                  </a:extLst>
                </a:gridCol>
                <a:gridCol w="776254">
                  <a:extLst>
                    <a:ext uri="{9D8B030D-6E8A-4147-A177-3AD203B41FA5}">
                      <a16:colId xmlns:a16="http://schemas.microsoft.com/office/drawing/2014/main" val="1380371075"/>
                    </a:ext>
                  </a:extLst>
                </a:gridCol>
                <a:gridCol w="758378">
                  <a:extLst>
                    <a:ext uri="{9D8B030D-6E8A-4147-A177-3AD203B41FA5}">
                      <a16:colId xmlns:a16="http://schemas.microsoft.com/office/drawing/2014/main" val="1870340032"/>
                    </a:ext>
                  </a:extLst>
                </a:gridCol>
                <a:gridCol w="776254">
                  <a:extLst>
                    <a:ext uri="{9D8B030D-6E8A-4147-A177-3AD203B41FA5}">
                      <a16:colId xmlns:a16="http://schemas.microsoft.com/office/drawing/2014/main" val="3072825578"/>
                    </a:ext>
                  </a:extLst>
                </a:gridCol>
                <a:gridCol w="623046">
                  <a:extLst>
                    <a:ext uri="{9D8B030D-6E8A-4147-A177-3AD203B41FA5}">
                      <a16:colId xmlns:a16="http://schemas.microsoft.com/office/drawing/2014/main" val="3125383848"/>
                    </a:ext>
                  </a:extLst>
                </a:gridCol>
                <a:gridCol w="612832">
                  <a:extLst>
                    <a:ext uri="{9D8B030D-6E8A-4147-A177-3AD203B41FA5}">
                      <a16:colId xmlns:a16="http://schemas.microsoft.com/office/drawing/2014/main" val="608889027"/>
                    </a:ext>
                  </a:extLst>
                </a:gridCol>
              </a:tblGrid>
              <a:tr h="1154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199606"/>
                  </a:ext>
                </a:extLst>
              </a:tr>
              <a:tr h="353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75759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83.270.689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83.270.689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6.400.710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6393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6.390.443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6728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84437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534631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715163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1.799.804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98818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5.580.835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45421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5.580.835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42622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48155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4.445.749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90885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804.673.962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804.673.962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53.570.444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95574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53.606.313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042315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119.605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67484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59.473.866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59.473.866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7.727.404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98214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6.304.533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99464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1.422.871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288805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1.086.948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23164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30.614.563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30.614.563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1.872.341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610706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1.679.778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32976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192.563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43571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82.913.946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27.130.000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9.033.587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920467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350.997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610816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619.007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255271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1.148.937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4009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220.881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350890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952.746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628926"/>
                  </a:ext>
                </a:extLst>
              </a:tr>
              <a:tr h="2597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202.768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383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9771" y="1521023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A92FF21-2394-43D2-861F-799D265EB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532448"/>
              </p:ext>
            </p:extLst>
          </p:nvPr>
        </p:nvGraphicFramePr>
        <p:xfrm>
          <a:off x="584666" y="1817499"/>
          <a:ext cx="7875763" cy="4351326"/>
        </p:xfrm>
        <a:graphic>
          <a:graphicData uri="http://schemas.openxmlformats.org/drawingml/2006/table">
            <a:tbl>
              <a:tblPr/>
              <a:tblGrid>
                <a:gridCol w="263934">
                  <a:extLst>
                    <a:ext uri="{9D8B030D-6E8A-4147-A177-3AD203B41FA5}">
                      <a16:colId xmlns:a16="http://schemas.microsoft.com/office/drawing/2014/main" val="2334900985"/>
                    </a:ext>
                  </a:extLst>
                </a:gridCol>
                <a:gridCol w="263934">
                  <a:extLst>
                    <a:ext uri="{9D8B030D-6E8A-4147-A177-3AD203B41FA5}">
                      <a16:colId xmlns:a16="http://schemas.microsoft.com/office/drawing/2014/main" val="3323868548"/>
                    </a:ext>
                  </a:extLst>
                </a:gridCol>
                <a:gridCol w="263934">
                  <a:extLst>
                    <a:ext uri="{9D8B030D-6E8A-4147-A177-3AD203B41FA5}">
                      <a16:colId xmlns:a16="http://schemas.microsoft.com/office/drawing/2014/main" val="2866442257"/>
                    </a:ext>
                  </a:extLst>
                </a:gridCol>
                <a:gridCol w="2977165">
                  <a:extLst>
                    <a:ext uri="{9D8B030D-6E8A-4147-A177-3AD203B41FA5}">
                      <a16:colId xmlns:a16="http://schemas.microsoft.com/office/drawing/2014/main" val="165197612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256854560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3794092580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157767764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873954100"/>
                    </a:ext>
                  </a:extLst>
                </a:gridCol>
                <a:gridCol w="643997">
                  <a:extLst>
                    <a:ext uri="{9D8B030D-6E8A-4147-A177-3AD203B41FA5}">
                      <a16:colId xmlns:a16="http://schemas.microsoft.com/office/drawing/2014/main" val="3920327243"/>
                    </a:ext>
                  </a:extLst>
                </a:gridCol>
                <a:gridCol w="633439">
                  <a:extLst>
                    <a:ext uri="{9D8B030D-6E8A-4147-A177-3AD203B41FA5}">
                      <a16:colId xmlns:a16="http://schemas.microsoft.com/office/drawing/2014/main" val="1422018232"/>
                    </a:ext>
                  </a:extLst>
                </a:gridCol>
              </a:tblGrid>
              <a:tr h="1162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942113"/>
                  </a:ext>
                </a:extLst>
              </a:tr>
              <a:tr h="355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981427"/>
                  </a:ext>
                </a:extLst>
              </a:tr>
              <a:tr h="1525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6.390.443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49499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8.822.748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8.822.748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1.170.214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1607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228.164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52680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9914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56994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24.856.099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24.856.099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4.406.358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93599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3.316.894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0639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74919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3.316.894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6839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1136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49250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5.709.084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5.709.084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1.089.464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04905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SEGPRES-Escritorio Empresa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772.555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664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64.770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1729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98.553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31818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557645"/>
                  </a:ext>
                </a:extLst>
              </a:tr>
              <a:tr h="123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841.433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841.433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72.078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37868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580.883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580.883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46.308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84150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27.636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9274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81930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36870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295.104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295.104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4612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22.503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22.503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3198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3763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6.977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8443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41.963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41.963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0221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93649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576.035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37656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378.306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37068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35628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197.729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5791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77427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589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1B7978B-1245-4535-8C1D-793BE5A07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27506"/>
              </p:ext>
            </p:extLst>
          </p:nvPr>
        </p:nvGraphicFramePr>
        <p:xfrm>
          <a:off x="574068" y="1988840"/>
          <a:ext cx="8027313" cy="2711717"/>
        </p:xfrm>
        <a:graphic>
          <a:graphicData uri="http://schemas.openxmlformats.org/drawingml/2006/table">
            <a:tbl>
              <a:tblPr/>
              <a:tblGrid>
                <a:gridCol w="269012">
                  <a:extLst>
                    <a:ext uri="{9D8B030D-6E8A-4147-A177-3AD203B41FA5}">
                      <a16:colId xmlns:a16="http://schemas.microsoft.com/office/drawing/2014/main" val="1302267975"/>
                    </a:ext>
                  </a:extLst>
                </a:gridCol>
                <a:gridCol w="269012">
                  <a:extLst>
                    <a:ext uri="{9D8B030D-6E8A-4147-A177-3AD203B41FA5}">
                      <a16:colId xmlns:a16="http://schemas.microsoft.com/office/drawing/2014/main" val="4062772812"/>
                    </a:ext>
                  </a:extLst>
                </a:gridCol>
                <a:gridCol w="269012">
                  <a:extLst>
                    <a:ext uri="{9D8B030D-6E8A-4147-A177-3AD203B41FA5}">
                      <a16:colId xmlns:a16="http://schemas.microsoft.com/office/drawing/2014/main" val="933536640"/>
                    </a:ext>
                  </a:extLst>
                </a:gridCol>
                <a:gridCol w="3034452">
                  <a:extLst>
                    <a:ext uri="{9D8B030D-6E8A-4147-A177-3AD203B41FA5}">
                      <a16:colId xmlns:a16="http://schemas.microsoft.com/office/drawing/2014/main" val="1862551136"/>
                    </a:ext>
                  </a:extLst>
                </a:gridCol>
                <a:gridCol w="720952">
                  <a:extLst>
                    <a:ext uri="{9D8B030D-6E8A-4147-A177-3AD203B41FA5}">
                      <a16:colId xmlns:a16="http://schemas.microsoft.com/office/drawing/2014/main" val="192467441"/>
                    </a:ext>
                  </a:extLst>
                </a:gridCol>
                <a:gridCol w="720952">
                  <a:extLst>
                    <a:ext uri="{9D8B030D-6E8A-4147-A177-3AD203B41FA5}">
                      <a16:colId xmlns:a16="http://schemas.microsoft.com/office/drawing/2014/main" val="694282143"/>
                    </a:ext>
                  </a:extLst>
                </a:gridCol>
                <a:gridCol w="720952">
                  <a:extLst>
                    <a:ext uri="{9D8B030D-6E8A-4147-A177-3AD203B41FA5}">
                      <a16:colId xmlns:a16="http://schemas.microsoft.com/office/drawing/2014/main" val="3503071787"/>
                    </a:ext>
                  </a:extLst>
                </a:gridCol>
                <a:gridCol w="720952">
                  <a:extLst>
                    <a:ext uri="{9D8B030D-6E8A-4147-A177-3AD203B41FA5}">
                      <a16:colId xmlns:a16="http://schemas.microsoft.com/office/drawing/2014/main" val="1034281212"/>
                    </a:ext>
                  </a:extLst>
                </a:gridCol>
                <a:gridCol w="656389">
                  <a:extLst>
                    <a:ext uri="{9D8B030D-6E8A-4147-A177-3AD203B41FA5}">
                      <a16:colId xmlns:a16="http://schemas.microsoft.com/office/drawing/2014/main" val="2190206768"/>
                    </a:ext>
                  </a:extLst>
                </a:gridCol>
                <a:gridCol w="645628">
                  <a:extLst>
                    <a:ext uri="{9D8B030D-6E8A-4147-A177-3AD203B41FA5}">
                      <a16:colId xmlns:a16="http://schemas.microsoft.com/office/drawing/2014/main" val="12735718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8652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32205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737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083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131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436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65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338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469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25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504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854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707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174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Consorcios Tecnológicos - INNOVA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4415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4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946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76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470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265" y="148705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2EFF51-D884-4C28-AB57-EFCB86039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797728"/>
              </p:ext>
            </p:extLst>
          </p:nvPr>
        </p:nvGraphicFramePr>
        <p:xfrm>
          <a:off x="528265" y="1882072"/>
          <a:ext cx="8031395" cy="3599765"/>
        </p:xfrm>
        <a:graphic>
          <a:graphicData uri="http://schemas.openxmlformats.org/drawingml/2006/table">
            <a:tbl>
              <a:tblPr/>
              <a:tblGrid>
                <a:gridCol w="269149">
                  <a:extLst>
                    <a:ext uri="{9D8B030D-6E8A-4147-A177-3AD203B41FA5}">
                      <a16:colId xmlns:a16="http://schemas.microsoft.com/office/drawing/2014/main" val="3064355178"/>
                    </a:ext>
                  </a:extLst>
                </a:gridCol>
                <a:gridCol w="269149">
                  <a:extLst>
                    <a:ext uri="{9D8B030D-6E8A-4147-A177-3AD203B41FA5}">
                      <a16:colId xmlns:a16="http://schemas.microsoft.com/office/drawing/2014/main" val="2778972656"/>
                    </a:ext>
                  </a:extLst>
                </a:gridCol>
                <a:gridCol w="269149">
                  <a:extLst>
                    <a:ext uri="{9D8B030D-6E8A-4147-A177-3AD203B41FA5}">
                      <a16:colId xmlns:a16="http://schemas.microsoft.com/office/drawing/2014/main" val="335358083"/>
                    </a:ext>
                  </a:extLst>
                </a:gridCol>
                <a:gridCol w="3035996">
                  <a:extLst>
                    <a:ext uri="{9D8B030D-6E8A-4147-A177-3AD203B41FA5}">
                      <a16:colId xmlns:a16="http://schemas.microsoft.com/office/drawing/2014/main" val="2051688383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1053331184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989244412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3632756537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2767211156"/>
                    </a:ext>
                  </a:extLst>
                </a:gridCol>
                <a:gridCol w="656723">
                  <a:extLst>
                    <a:ext uri="{9D8B030D-6E8A-4147-A177-3AD203B41FA5}">
                      <a16:colId xmlns:a16="http://schemas.microsoft.com/office/drawing/2014/main" val="3293534809"/>
                    </a:ext>
                  </a:extLst>
                </a:gridCol>
                <a:gridCol w="645957">
                  <a:extLst>
                    <a:ext uri="{9D8B030D-6E8A-4147-A177-3AD203B41FA5}">
                      <a16:colId xmlns:a16="http://schemas.microsoft.com/office/drawing/2014/main" val="90299952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003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12456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80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10.172.878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10.172.878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1.480.567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263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2.972.644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425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8436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139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474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15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858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330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96518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98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356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169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26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43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882.476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882.476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2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9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80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395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047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709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635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940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4981</TotalTime>
  <Words>7812</Words>
  <Application>Microsoft Office PowerPoint</Application>
  <PresentationFormat>Presentación en pantalla (4:3)</PresentationFormat>
  <Paragraphs>4531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FEBRERO DE 2020 PARTIDA 07: MINISTERIO DE ECONOMÍA, FOMENTO Y TURISMO</vt:lpstr>
      <vt:lpstr>EJECUCIÓN ACUMULADA DE GASTOS A FEBRERO DE 2020  PARTIDA 07 MINISTERIO DE ECONOMÍA, FOMENTO Y TURISMO</vt:lpstr>
      <vt:lpstr>Presentación de PowerPoint</vt:lpstr>
      <vt:lpstr>Presentación de PowerPoint</vt:lpstr>
      <vt:lpstr>EJECUCIÓN ACUMULADA DE GASTOS A FEBRERO DE 2020  PARTIDA 07 MINISTERIO DE ECONOMÍA, FOMENTO Y TURISMO</vt:lpstr>
      <vt:lpstr>EJECUCIÓN ACUMULADA DE GASTOS A FEBRERO DE 2020  PARTIDA 07 RESUMEN POR CAPÍTULOS</vt:lpstr>
      <vt:lpstr>EJECUCIÓN ACUMULADA DE GASTOS A FEBRERO DE 2020  PARTIDA 07. CAPÍTULO 01. PROGRAMA 01: SUBSECRETARÍA DE ECONOMÍA Y EMPRESAS DE MENOR TAMAÑO</vt:lpstr>
      <vt:lpstr>EJECUCIÓN ACUMULADA DE GASTOS A FEBRERO DE 2020  PARTIDA 07. CAPÍTULO 01. PROGRAMA 07: PROGRAMA FONDO DE INNOVACIÓN PARA LA COMPETITIVIDAD</vt:lpstr>
      <vt:lpstr>EJECUCIÓN ACUMULADA DE GASTOS A FEBRERO DE 2020  PARTIDA 07. CAPÍTULO 02. PROGRAMA 01: SERVICIO NACIONAL DEL CONSUMIDOR</vt:lpstr>
      <vt:lpstr>EJECUCIÓN ACUMULADA DE GASTOS A FEBRERO DE 2020  PARTIDA 07. CAPÍTULO 03. PROGRAMA 01: SUBSECRETARÍA DE PESCA Y ACUICULTURA</vt:lpstr>
      <vt:lpstr>EJECUCIÓN ACUMULADA DE GASTOS A FEBRERO DE 2020  PARTIDA 07. CAPÍTULO 04. PROGRAMA 01: SERVICIO NACIONAL DE PESCA Y ACUICULTURA</vt:lpstr>
      <vt:lpstr>EJECUCIÓN ACUMULADA DE GASTOS A FEBRERO DE 2020  PARTIDA 07. CAPÍTULO 06. PROGRAMA 01: CORPORACIÓN DE FOMENTO DE LA PRODUCCIÓN</vt:lpstr>
      <vt:lpstr>EJECUCIÓN ACUMULADA DE GASTOS A FEBRERO DE 2020  PARTIDA 07. CAPÍTULO 06. PROGRAMA 01: CORPORACIÓN DE FOMENTO DE LA PRODUCCIÓN</vt:lpstr>
      <vt:lpstr>EJECUCIÓN ACUMULADA DE GASTOS A FEBRERO DE 2020  PARTIDA 07. CAPÍTULO 06. PROGRAMA 01: CORPORACIÓN DE FOMENTO DE LA PRODUCCIÓN</vt:lpstr>
      <vt:lpstr>EJECUCIÓN ACUMULADA DE GASTOS A FEBRERO DE 2020  PARTIDA 07. CAPÍTULO 06. PROGRAMA 05: CIENCIA Y TECNOLOGÍA</vt:lpstr>
      <vt:lpstr>EJECUCIÓN ACUMULADA DE GASTOS A FEBRERO DE 2020  PARTIDA 07. CAPÍTULO 07. PROGRAMA 01: INSTITUTO NACIONAL DE ESTADÍSTICAS</vt:lpstr>
      <vt:lpstr>EJECUCIÓN ACUMULADA DE GASTOS A FEBRERO DE 2020  PARTIDA 07. CAPÍTULO 07. PROGRAMA 02: PROGRAMA CENSOS</vt:lpstr>
      <vt:lpstr>EJECUCIÓN ACUMULADA DE GASTOS A FEBRERO DE 2020  PARTIDA 07. CAPÍTULO 07. PROGRAMA 08: FISCALÍA NACIONAL ECONÓMICA</vt:lpstr>
      <vt:lpstr>EJECUCIÓN ACUMULADA DE GASTOS A FEBRERO DE 2020  PARTIDA 07. CAPÍTULO 09. PROGRAMA 01: SERVICIO NACIONAL DE TURISMO</vt:lpstr>
      <vt:lpstr>EJECUCIÓN ACUMULADA DE GASTOS A FEBRERO DE 2020  PARTIDA 07. CAPÍTULO 09. PROGRAMA 03: PROGRAMA DE PROMOCIÓN INTERNACIONAL</vt:lpstr>
      <vt:lpstr>EJECUCIÓN ACUMULADA DE GASTOS A FEBRERO DE 2020  PARTIDA 07. CAPÍTULO 16. PROGRAMA 01: SERVICIO DE COOPERACIÓN TÉCNICA</vt:lpstr>
      <vt:lpstr>EJECUCIÓN ACUMULADA DE GASTOS A FEBRERO DE 2020  PARTIDA 07. CAPÍTULO 19. PROGRAMA 01: COMITÉ INNOVA CHILE</vt:lpstr>
      <vt:lpstr>EJECUCIÓN ACUMULADA DE GASTOS A FEBRERO DE 2020  PARTIDA 07. CAPÍTULO 21. PROGRAMA 01: AGENCIA DE PROMOCIÓN DE LA INVERSIÓN EXTRANJERA</vt:lpstr>
      <vt:lpstr>EJECUCIÓN ACUMULADA DE GASTOS A FEBRERO DE 2020  PARTIDA 07. CAPÍTULO 23. PROGRAMA 01: INSTITUTO NACIONAL DE PROPIEDAD INDUSTRIAL</vt:lpstr>
      <vt:lpstr>EJECUCIÓN ACUMULADA DE GASTOS A FEBRERO DE 2020  PARTIDA 07. CAPÍTULO 24. PROGRAMA 01: SUBSECRETARÍA DE TURISMO</vt:lpstr>
      <vt:lpstr>EJECUCIÓN ACUMULADA DE GASTOS A FEBRERO DE 2020  PARTIDA 07. CAPÍTULO 25. PROGRAMA 01: SUPERINTENDENCIA DE INSOLVENCIA Y REEMPRENDIMIENTO</vt:lpstr>
      <vt:lpstr>EJECUCIÓN ACUMULADA DE GASTOS A FEBRERO DE 2020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354</cp:revision>
  <cp:lastPrinted>2019-10-14T18:23:01Z</cp:lastPrinted>
  <dcterms:created xsi:type="dcterms:W3CDTF">2016-06-23T13:38:47Z</dcterms:created>
  <dcterms:modified xsi:type="dcterms:W3CDTF">2020-07-08T17:18:18Z</dcterms:modified>
</cp:coreProperties>
</file>