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1320108965807E-2"/>
          <c:y val="0.18328176072968663"/>
          <c:w val="0.55589830948246854"/>
          <c:h val="0.6685730324547594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dLbl>
              <c:idx val="0"/>
              <c:layout>
                <c:manualLayout>
                  <c:x val="-0.13252958378220117"/>
                  <c:y val="-0.11731173753850027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5047648"/>
        <c:axId val="435042160"/>
      </c:barChart>
      <c:catAx>
        <c:axId val="43504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5042160"/>
        <c:crosses val="autoZero"/>
        <c:auto val="1"/>
        <c:lblAlgn val="ctr"/>
        <c:lblOffset val="100"/>
        <c:noMultiLvlLbl val="0"/>
      </c:catAx>
      <c:valAx>
        <c:axId val="435042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3504764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75494798968348E-2"/>
          <c:y val="0.16302827891580468"/>
          <c:w val="0.52636583008703852"/>
          <c:h val="0.6607606300069391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0A-48DD-89A8-7CF238A8B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0A-48DD-89A8-7CF238A8B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0A-48DD-89A8-7CF238A8B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0A-48DD-89A8-7CF238A8BE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20A-48DD-89A8-7CF238A8BE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0A-48DD-89A8-7CF238A8BE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20A-48DD-89A8-7CF238A8BE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20A-48DD-89A8-7CF238A8BE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20A-48DD-89A8-7CF238A8BE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20A-48DD-89A8-7CF238A8BEC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 US$'!$B$54:$C$63</c:f>
              <c:multiLvlStrCache>
                <c:ptCount val="10"/>
                <c:lvl>
                  <c:pt idx="0">
                    <c:v>GASTOS EN PERSONAL 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OTROS GASTOS CORRIENTES</c:v>
                  </c:pt>
                  <c:pt idx="5">
                    <c:v>ADQUISICIÓN DE ACTIVOS NO FINANCIEROS</c:v>
                  </c:pt>
                  <c:pt idx="6">
                    <c:v>INICIATIVAS DE INVERSIÓN</c:v>
                  </c:pt>
                  <c:pt idx="7">
                    <c:v>PRÉSTAMOS</c:v>
                  </c:pt>
                  <c:pt idx="8">
                    <c:v>TRANSFERENCIAS DE CAPITAL</c:v>
                  </c:pt>
                  <c:pt idx="9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26</c:v>
                  </c:pt>
                  <c:pt idx="5">
                    <c:v>29</c:v>
                  </c:pt>
                  <c:pt idx="6">
                    <c:v>31</c:v>
                  </c:pt>
                  <c:pt idx="7">
                    <c:v>32</c:v>
                  </c:pt>
                  <c:pt idx="8">
                    <c:v>33</c:v>
                  </c:pt>
                  <c:pt idx="9">
                    <c:v>34</c:v>
                  </c:pt>
                </c:lvl>
              </c:multiLvlStrCache>
            </c:multiLvlStrRef>
          </c:cat>
          <c:val>
            <c:numRef>
              <c:f>'[06.xlsx]Partida 06 US$'!$D$54:$D$63</c:f>
              <c:numCache>
                <c:formatCode>0.0%</c:formatCode>
                <c:ptCount val="10"/>
                <c:pt idx="0">
                  <c:v>0.53798308510745285</c:v>
                </c:pt>
                <c:pt idx="1">
                  <c:v>0.20649845634006778</c:v>
                </c:pt>
                <c:pt idx="2">
                  <c:v>1.508462474481843E-3</c:v>
                </c:pt>
                <c:pt idx="3">
                  <c:v>0.22223171994891341</c:v>
                </c:pt>
                <c:pt idx="4">
                  <c:v>1.508462474481843E-3</c:v>
                </c:pt>
                <c:pt idx="5">
                  <c:v>2.1319602972676717E-2</c:v>
                </c:pt>
                <c:pt idx="6">
                  <c:v>4.9930107905349005E-3</c:v>
                </c:pt>
                <c:pt idx="7">
                  <c:v>1.2570520620682026E-3</c:v>
                </c:pt>
                <c:pt idx="8">
                  <c:v>1.2067699795854745E-3</c:v>
                </c:pt>
                <c:pt idx="9">
                  <c:v>1.4933778497370246E-3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20A-48DD-89A8-7CF238A8B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1583949169474382"/>
          <c:w val="0.33958398950131241"/>
          <c:h val="0.841609550579227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06'!$D$24:$E$24</c:f>
              <c:numCache>
                <c:formatCode>0.0%</c:formatCode>
                <c:ptCount val="2"/>
                <c:pt idx="0">
                  <c:v>5.4462743608583788E-2</c:v>
                </c:pt>
                <c:pt idx="1">
                  <c:v>4.8904152220822415E-2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172600"/>
        <c:axId val="478172992"/>
      </c:barChart>
      <c:catAx>
        <c:axId val="478172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172992"/>
        <c:crosses val="autoZero"/>
        <c:auto val="1"/>
        <c:lblAlgn val="ctr"/>
        <c:lblOffset val="100"/>
        <c:noMultiLvlLbl val="0"/>
      </c:catAx>
      <c:valAx>
        <c:axId val="47817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1726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291797900262473"/>
          <c:y val="0.36805664916885389"/>
          <c:w val="0.31458398950131228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5.5555555555555297E-3"/>
                  <c:y val="-8.4875562720133283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06'!$D$18:$E$18</c:f>
              <c:numCache>
                <c:formatCode>0.0%</c:formatCode>
                <c:ptCount val="2"/>
                <c:pt idx="0">
                  <c:v>5.4462743608583788E-2</c:v>
                </c:pt>
                <c:pt idx="1">
                  <c:v>0.10299116080658458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9720264"/>
        <c:axId val="479723008"/>
      </c:lineChart>
      <c:catAx>
        <c:axId val="47972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9723008"/>
        <c:crosses val="autoZero"/>
        <c:auto val="1"/>
        <c:lblAlgn val="ctr"/>
        <c:lblOffset val="100"/>
        <c:noMultiLvlLbl val="0"/>
      </c:catAx>
      <c:valAx>
        <c:axId val="47972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9720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750131233595801"/>
          <c:y val="0.36805664916885389"/>
          <c:w val="0.29791732283464567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 2018 - 2019  - 2020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 US$'!$C$27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US$'!$D$27:$E$27</c:f>
              <c:numCache>
                <c:formatCode>0.0%</c:formatCode>
                <c:ptCount val="2"/>
                <c:pt idx="0">
                  <c:v>3.4367803376944658E-2</c:v>
                </c:pt>
                <c:pt idx="1">
                  <c:v>3.7062922998018888E-2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79-47ED-AD73-19FE0AF98480}"/>
            </c:ext>
          </c:extLst>
        </c:ser>
        <c:ser>
          <c:idx val="1"/>
          <c:order val="1"/>
          <c:tx>
            <c:strRef>
              <c:f>'[06.xlsx]Partida 06 US$'!$C$28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US$'!$D$28:$O$28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  <c:pt idx="8">
                  <c:v>5.1229223055619146E-2</c:v>
                </c:pt>
                <c:pt idx="9">
                  <c:v>0.20616923194319137</c:v>
                </c:pt>
                <c:pt idx="10">
                  <c:v>4.5048682125263598E-2</c:v>
                </c:pt>
                <c:pt idx="11">
                  <c:v>0.28600764993455469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79-47ED-AD73-19FE0AF98480}"/>
            </c:ext>
          </c:extLst>
        </c:ser>
        <c:ser>
          <c:idx val="2"/>
          <c:order val="2"/>
          <c:tx>
            <c:strRef>
              <c:f>'[06.xlsx]Partida 06 US$'!$C$29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US$'!$D$29:$O$29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79-47ED-AD73-19FE0AF9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748752"/>
        <c:axId val="473739736"/>
      </c:barChart>
      <c:catAx>
        <c:axId val="47374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3739736"/>
        <c:crosses val="autoZero"/>
        <c:auto val="1"/>
        <c:lblAlgn val="ctr"/>
        <c:lblOffset val="100"/>
        <c:noMultiLvlLbl val="0"/>
      </c:catAx>
      <c:valAx>
        <c:axId val="473739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37487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654976086980088"/>
          <c:y val="0.30677911405392716"/>
          <c:w val="0.21095218626104476"/>
          <c:h val="0.4223898172938094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 2018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 US$'!$C$21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1016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534030166545921E-2"/>
                  <c:y val="-0.13214698287578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61971812749649E-2"/>
                  <c:y val="-0.10904344477666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US$'!$D$21:$E$21</c:f>
              <c:numCache>
                <c:formatCode>0.0%</c:formatCode>
                <c:ptCount val="2"/>
                <c:pt idx="0">
                  <c:v>3.4367803376944658E-2</c:v>
                </c:pt>
                <c:pt idx="1">
                  <c:v>7.1430726374963546E-2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33F-4EAF-B163-663C1C9A9C25}"/>
            </c:ext>
          </c:extLst>
        </c:ser>
        <c:ser>
          <c:idx val="1"/>
          <c:order val="1"/>
          <c:tx>
            <c:strRef>
              <c:f>'[06.xlsx]Partida 06 US$'!$C$22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US$'!$D$22:$O$22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  <c:pt idx="8">
                  <c:v>0.34825817050672625</c:v>
                </c:pt>
                <c:pt idx="9">
                  <c:v>0.55442740244991762</c:v>
                </c:pt>
                <c:pt idx="10">
                  <c:v>0.57553567517190141</c:v>
                </c:pt>
                <c:pt idx="11">
                  <c:v>0.88134647405607314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3F-4EAF-B163-663C1C9A9C25}"/>
            </c:ext>
          </c:extLst>
        </c:ser>
        <c:ser>
          <c:idx val="2"/>
          <c:order val="2"/>
          <c:tx>
            <c:strRef>
              <c:f>'[06.xlsx]Partida 06 US$'!$C$23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25400">
                <a:solidFill>
                  <a:schemeClr val="accent3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US$'!$D$23:$O$23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33F-4EAF-B163-663C1C9A9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8179656"/>
        <c:axId val="478182008"/>
      </c:lineChart>
      <c:catAx>
        <c:axId val="478179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182008"/>
        <c:crosses val="autoZero"/>
        <c:auto val="1"/>
        <c:lblAlgn val="ctr"/>
        <c:lblOffset val="100"/>
        <c:noMultiLvlLbl val="0"/>
      </c:catAx>
      <c:valAx>
        <c:axId val="478182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179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750131233595801"/>
          <c:y val="0.36805664916885389"/>
          <c:w val="0.29791732283464567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34969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81404"/>
              </p:ext>
            </p:extLst>
          </p:nvPr>
        </p:nvGraphicFramePr>
        <p:xfrm>
          <a:off x="405027" y="1988840"/>
          <a:ext cx="8210796" cy="3240359"/>
        </p:xfrm>
        <a:graphic>
          <a:graphicData uri="http://schemas.openxmlformats.org/drawingml/2006/table">
            <a:tbl>
              <a:tblPr/>
              <a:tblGrid>
                <a:gridCol w="810275"/>
                <a:gridCol w="2444334"/>
                <a:gridCol w="850790"/>
                <a:gridCol w="850790"/>
                <a:gridCol w="850790"/>
                <a:gridCol w="783267"/>
                <a:gridCol w="810275"/>
                <a:gridCol w="810275"/>
              </a:tblGrid>
              <a:tr h="18921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48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68801" y="494116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08620"/>
              </p:ext>
            </p:extLst>
          </p:nvPr>
        </p:nvGraphicFramePr>
        <p:xfrm>
          <a:off x="378500" y="1931325"/>
          <a:ext cx="8237325" cy="2577797"/>
        </p:xfrm>
        <a:graphic>
          <a:graphicData uri="http://schemas.openxmlformats.org/drawingml/2006/table">
            <a:tbl>
              <a:tblPr/>
              <a:tblGrid>
                <a:gridCol w="271135"/>
                <a:gridCol w="3085769"/>
                <a:gridCol w="865048"/>
                <a:gridCol w="839226"/>
                <a:gridCol w="787581"/>
                <a:gridCol w="839226"/>
                <a:gridCol w="774670"/>
                <a:gridCol w="774670"/>
              </a:tblGrid>
              <a:tr h="8663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35.243.936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4.235.717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7.563.997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733.318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6.837.175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1.175.035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813.048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1.497.898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1.997.257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03171"/>
              </p:ext>
            </p:extLst>
          </p:nvPr>
        </p:nvGraphicFramePr>
        <p:xfrm>
          <a:off x="546099" y="1643856"/>
          <a:ext cx="8051801" cy="4687522"/>
        </p:xfrm>
        <a:graphic>
          <a:graphicData uri="http://schemas.openxmlformats.org/drawingml/2006/table">
            <a:tbl>
              <a:tblPr/>
              <a:tblGrid>
                <a:gridCol w="582198"/>
                <a:gridCol w="267811"/>
                <a:gridCol w="270722"/>
                <a:gridCol w="2646090"/>
                <a:gridCol w="733570"/>
                <a:gridCol w="733570"/>
                <a:gridCol w="733570"/>
                <a:gridCol w="686994"/>
                <a:gridCol w="698638"/>
                <a:gridCol w="698638"/>
              </a:tblGrid>
              <a:tr h="1609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8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35.243.936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748570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64147"/>
              </p:ext>
            </p:extLst>
          </p:nvPr>
        </p:nvGraphicFramePr>
        <p:xfrm>
          <a:off x="405026" y="2095490"/>
          <a:ext cx="8210798" cy="2269617"/>
        </p:xfrm>
        <a:graphic>
          <a:graphicData uri="http://schemas.openxmlformats.org/drawingml/2006/table">
            <a:tbl>
              <a:tblPr/>
              <a:tblGrid>
                <a:gridCol w="773995"/>
                <a:gridCol w="296698"/>
                <a:gridCol w="299923"/>
                <a:gridCol w="2467109"/>
                <a:gridCol w="773995"/>
                <a:gridCol w="683696"/>
                <a:gridCol w="683696"/>
                <a:gridCol w="683696"/>
                <a:gridCol w="773995"/>
                <a:gridCol w="773995"/>
              </a:tblGrid>
              <a:tr h="1871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2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6663" y="635634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264391"/>
              </p:ext>
            </p:extLst>
          </p:nvPr>
        </p:nvGraphicFramePr>
        <p:xfrm>
          <a:off x="376663" y="1700798"/>
          <a:ext cx="8239162" cy="4655544"/>
        </p:xfrm>
        <a:graphic>
          <a:graphicData uri="http://schemas.openxmlformats.org/drawingml/2006/table">
            <a:tbl>
              <a:tblPr/>
              <a:tblGrid>
                <a:gridCol w="641180"/>
                <a:gridCol w="294943"/>
                <a:gridCol w="298148"/>
                <a:gridCol w="2337101"/>
                <a:gridCol w="807887"/>
                <a:gridCol w="807887"/>
                <a:gridCol w="756592"/>
                <a:gridCol w="756592"/>
                <a:gridCol w="769416"/>
                <a:gridCol w="769416"/>
              </a:tblGrid>
              <a:tr h="171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56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1.997.257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8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4869160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32317"/>
              </p:ext>
            </p:extLst>
          </p:nvPr>
        </p:nvGraphicFramePr>
        <p:xfrm>
          <a:off x="404936" y="1704667"/>
          <a:ext cx="8210888" cy="3020478"/>
        </p:xfrm>
        <a:graphic>
          <a:graphicData uri="http://schemas.openxmlformats.org/drawingml/2006/table">
            <a:tbl>
              <a:tblPr/>
              <a:tblGrid>
                <a:gridCol w="637987"/>
                <a:gridCol w="293474"/>
                <a:gridCol w="296664"/>
                <a:gridCol w="2411590"/>
                <a:gridCol w="803863"/>
                <a:gridCol w="803863"/>
                <a:gridCol w="752824"/>
                <a:gridCol w="679455"/>
                <a:gridCol w="765584"/>
                <a:gridCol w="765584"/>
              </a:tblGrid>
              <a:tr h="175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1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8697" y="635634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36581"/>
              </p:ext>
            </p:extLst>
          </p:nvPr>
        </p:nvGraphicFramePr>
        <p:xfrm>
          <a:off x="398699" y="1643856"/>
          <a:ext cx="8288103" cy="4712487"/>
        </p:xfrm>
        <a:graphic>
          <a:graphicData uri="http://schemas.openxmlformats.org/drawingml/2006/table">
            <a:tbl>
              <a:tblPr/>
              <a:tblGrid>
                <a:gridCol w="733731"/>
                <a:gridCol w="305722"/>
                <a:gridCol w="284321"/>
                <a:gridCol w="2668946"/>
                <a:gridCol w="733731"/>
                <a:gridCol w="721502"/>
                <a:gridCol w="721502"/>
                <a:gridCol w="651186"/>
                <a:gridCol w="733731"/>
                <a:gridCol w="733731"/>
              </a:tblGrid>
              <a:tr h="161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563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3703"/>
              </p:ext>
            </p:extLst>
          </p:nvPr>
        </p:nvGraphicFramePr>
        <p:xfrm>
          <a:off x="386226" y="2059079"/>
          <a:ext cx="8229600" cy="3062349"/>
        </p:xfrm>
        <a:graphic>
          <a:graphicData uri="http://schemas.openxmlformats.org/drawingml/2006/table">
            <a:tbl>
              <a:tblPr/>
              <a:tblGrid>
                <a:gridCol w="636228"/>
                <a:gridCol w="292665"/>
                <a:gridCol w="295845"/>
                <a:gridCol w="2548090"/>
                <a:gridCol w="750748"/>
                <a:gridCol w="750748"/>
                <a:gridCol w="750748"/>
                <a:gridCol w="677582"/>
                <a:gridCol w="763473"/>
                <a:gridCol w="763473"/>
              </a:tblGrid>
              <a:tr h="1899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0730" y="6007514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573679"/>
              </p:ext>
            </p:extLst>
          </p:nvPr>
        </p:nvGraphicFramePr>
        <p:xfrm>
          <a:off x="414336" y="2217744"/>
          <a:ext cx="8193763" cy="348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125946"/>
              </p:ext>
            </p:extLst>
          </p:nvPr>
        </p:nvGraphicFramePr>
        <p:xfrm>
          <a:off x="414337" y="2132856"/>
          <a:ext cx="819376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99" y="6228349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1AD3151-E795-4BD7-9766-F3AEEAE0C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257698"/>
              </p:ext>
            </p:extLst>
          </p:nvPr>
        </p:nvGraphicFramePr>
        <p:xfrm>
          <a:off x="414336" y="1956694"/>
          <a:ext cx="8046096" cy="4190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214077"/>
              </p:ext>
            </p:extLst>
          </p:nvPr>
        </p:nvGraphicFramePr>
        <p:xfrm>
          <a:off x="414337" y="2142779"/>
          <a:ext cx="8209212" cy="336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509922"/>
              </p:ext>
            </p:extLst>
          </p:nvPr>
        </p:nvGraphicFramePr>
        <p:xfrm>
          <a:off x="438384" y="1905798"/>
          <a:ext cx="8186751" cy="353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A5D74C6-EA5D-4805-B8B1-8E7B5BD87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717827"/>
              </p:ext>
            </p:extLst>
          </p:nvPr>
        </p:nvGraphicFramePr>
        <p:xfrm>
          <a:off x="414336" y="1988840"/>
          <a:ext cx="8210799" cy="352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AC1A576-0950-4098-A7B4-2E829467E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537961"/>
              </p:ext>
            </p:extLst>
          </p:nvPr>
        </p:nvGraphicFramePr>
        <p:xfrm>
          <a:off x="438383" y="2057400"/>
          <a:ext cx="8186751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86685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66020"/>
              </p:ext>
            </p:extLst>
          </p:nvPr>
        </p:nvGraphicFramePr>
        <p:xfrm>
          <a:off x="405025" y="2175532"/>
          <a:ext cx="8203074" cy="2549617"/>
        </p:xfrm>
        <a:graphic>
          <a:graphicData uri="http://schemas.openxmlformats.org/drawingml/2006/table">
            <a:tbl>
              <a:tblPr/>
              <a:tblGrid>
                <a:gridCol w="823050"/>
                <a:gridCol w="2482870"/>
                <a:gridCol w="864204"/>
                <a:gridCol w="864204"/>
                <a:gridCol w="864204"/>
                <a:gridCol w="795616"/>
                <a:gridCol w="754463"/>
                <a:gridCol w="754463"/>
              </a:tblGrid>
              <a:tr h="18050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79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101.487.088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7.265.973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2556</Words>
  <Application>Microsoft Office PowerPoint</Application>
  <PresentationFormat>Presentación en pantalla (4:3)</PresentationFormat>
  <Paragraphs>1420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FEBRERO DE 2020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2020-01-02T15:44:23Z</dcterms:created>
  <dcterms:modified xsi:type="dcterms:W3CDTF">2020-07-29T23:19:08Z</dcterms:modified>
</cp:coreProperties>
</file>