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181320108965807E-2"/>
          <c:y val="0.18328176072968663"/>
          <c:w val="0.55589830948246854"/>
          <c:h val="0.6685730324547594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CC0-40E4-B9B3-B5863F65B1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C0-40E4-B9B3-B5863F65B1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CC0-40E4-B9B3-B5863F65B1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C0-40E4-B9B3-B5863F65B1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CC0-40E4-B9B3-B5863F65B1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CC0-40E4-B9B3-B5863F65B1A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CC0-40E4-B9B3-B5863F65B1A3}"/>
              </c:ext>
            </c:extLst>
          </c:dPt>
          <c:dLbls>
            <c:dLbl>
              <c:idx val="0"/>
              <c:layout>
                <c:manualLayout>
                  <c:x val="-0.13252958378220117"/>
                  <c:y val="-0.11731173753850027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chemeClr val="bg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 i="0" u="none" strike="noStrike" baseline="0">
                      <a:solidFill>
                        <a:schemeClr val="bg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'[06.xlsx]Partida 06'!$B$50:$C$56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'[06.xlsx]Partida 06'!$D$50:$D$56</c:f>
              <c:numCache>
                <c:formatCode>0.00%</c:formatCode>
                <c:ptCount val="7"/>
                <c:pt idx="0">
                  <c:v>0.52950270786585585</c:v>
                </c:pt>
                <c:pt idx="1">
                  <c:v>9.9930660655570089E-2</c:v>
                </c:pt>
                <c:pt idx="2">
                  <c:v>0.30943097932286562</c:v>
                </c:pt>
                <c:pt idx="3">
                  <c:v>2.0202598680076938E-2</c:v>
                </c:pt>
                <c:pt idx="4">
                  <c:v>3.4951186877545191E-2</c:v>
                </c:pt>
                <c:pt idx="5">
                  <c:v>5.5989399816553601E-3</c:v>
                </c:pt>
                <c:pt idx="6">
                  <c:v>3.8292661643098879E-4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CC0-40E4-B9B3-B5863F65B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Capítulo (millones de $)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'[06.xlsx]Información de tendencia'!$AE$14:$AE$19</c:f>
              <c:numCache>
                <c:formatCode>#,##0_ ;[Red]\-#,##0\ </c:formatCode>
                <c:ptCount val="6"/>
                <c:pt idx="0">
                  <c:v>35024593000</c:v>
                </c:pt>
                <c:pt idx="1">
                  <c:v>7494121000</c:v>
                </c:pt>
                <c:pt idx="2">
                  <c:v>6426241000</c:v>
                </c:pt>
                <c:pt idx="3">
                  <c:v>8946265000</c:v>
                </c:pt>
                <c:pt idx="4">
                  <c:v>11139399000</c:v>
                </c:pt>
                <c:pt idx="5">
                  <c:v>31706316000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C1-4290-9193-CB1E30EB686A}"/>
            </c:ext>
            <c:ext xmlns:c15="http://schemas.microsoft.com/office/drawing/2012/chart" uri="{02D57815-91ED-43cb-92C2-25804820EDAC}">
              <c15:filteredCategoryTitle>
                <c15:cat>
                  <c:multiLvlStrRef>
                    <c:extLst xmlns:c16="http://schemas.microsoft.com/office/drawing/2014/chart" xmlns:c16r2="http://schemas.microsoft.com/office/drawing/2015/06/chart">
                      <c:ext uri="{02D57815-91ED-43cb-92C2-25804820EDAC}">
                        <c15:formulaRef>
                          <c15:sqref>'Información de tendencia'!#REF!</c15:sqref>
                        </c15:formulaRef>
                      </c:ext>
                    </c:extLst>
                  </c:multiLvl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5047648"/>
        <c:axId val="435042160"/>
      </c:barChart>
      <c:catAx>
        <c:axId val="43504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5042160"/>
        <c:crosses val="autoZero"/>
        <c:auto val="1"/>
        <c:lblAlgn val="ctr"/>
        <c:lblOffset val="100"/>
        <c:noMultiLvlLbl val="0"/>
      </c:catAx>
      <c:valAx>
        <c:axId val="4350421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435047648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175494798968348E-2"/>
          <c:y val="0.16302827891580468"/>
          <c:w val="0.52636583008703852"/>
          <c:h val="0.6607606300069391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20A-48DD-89A8-7CF238A8BE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0A-48DD-89A8-7CF238A8BE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20A-48DD-89A8-7CF238A8BEC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20A-48DD-89A8-7CF238A8BEC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20A-48DD-89A8-7CF238A8BEC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20A-48DD-89A8-7CF238A8BEC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20A-48DD-89A8-7CF238A8BEC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20A-48DD-89A8-7CF238A8BEC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20A-48DD-89A8-7CF238A8BEC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20A-48DD-89A8-7CF238A8BEC2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'[06.xlsx]Partida 06 US$'!$B$54:$C$63</c:f>
              <c:multiLvlStrCache>
                <c:ptCount val="10"/>
                <c:lvl>
                  <c:pt idx="0">
                    <c:v>GASTOS EN PERSONAL 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OTROS GASTOS CORRIENTES</c:v>
                  </c:pt>
                  <c:pt idx="5">
                    <c:v>ADQUISICIÓN DE ACTIVOS NO FINANCIEROS</c:v>
                  </c:pt>
                  <c:pt idx="6">
                    <c:v>INICIATIVAS DE INVERSIÓN</c:v>
                  </c:pt>
                  <c:pt idx="7">
                    <c:v>PRÉSTAMOS</c:v>
                  </c:pt>
                  <c:pt idx="8">
                    <c:v>TRANSFERENCIAS DE CAPITAL</c:v>
                  </c:pt>
                  <c:pt idx="9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26</c:v>
                  </c:pt>
                  <c:pt idx="5">
                    <c:v>29</c:v>
                  </c:pt>
                  <c:pt idx="6">
                    <c:v>31</c:v>
                  </c:pt>
                  <c:pt idx="7">
                    <c:v>32</c:v>
                  </c:pt>
                  <c:pt idx="8">
                    <c:v>33</c:v>
                  </c:pt>
                  <c:pt idx="9">
                    <c:v>34</c:v>
                  </c:pt>
                </c:lvl>
              </c:multiLvlStrCache>
            </c:multiLvlStrRef>
          </c:cat>
          <c:val>
            <c:numRef>
              <c:f>'[06.xlsx]Partida 06 US$'!$D$54:$D$63</c:f>
              <c:numCache>
                <c:formatCode>0.0%</c:formatCode>
                <c:ptCount val="10"/>
                <c:pt idx="0">
                  <c:v>0.53798308510745285</c:v>
                </c:pt>
                <c:pt idx="1">
                  <c:v>0.20649845634006778</c:v>
                </c:pt>
                <c:pt idx="2">
                  <c:v>1.508462474481843E-3</c:v>
                </c:pt>
                <c:pt idx="3">
                  <c:v>0.22223171994891341</c:v>
                </c:pt>
                <c:pt idx="4">
                  <c:v>1.508462474481843E-3</c:v>
                </c:pt>
                <c:pt idx="5">
                  <c:v>2.1319602972676717E-2</c:v>
                </c:pt>
                <c:pt idx="6">
                  <c:v>4.9930107905349005E-3</c:v>
                </c:pt>
                <c:pt idx="7">
                  <c:v>1.2570520620682026E-3</c:v>
                </c:pt>
                <c:pt idx="8">
                  <c:v>1.2067699795854745E-3</c:v>
                </c:pt>
                <c:pt idx="9">
                  <c:v>1.4933778497370246E-3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20A-48DD-89A8-7CF238A8B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1583949169474382"/>
          <c:w val="0.33958398950131241"/>
          <c:h val="0.8416095505792271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06'!$D$26:$O$26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5.0425788887009541E-2</c:v>
                </c:pt>
                <c:pt idx="2">
                  <c:v>8.7166864770953201E-2</c:v>
                </c:pt>
                <c:pt idx="3">
                  <c:v>0.12389634781469246</c:v>
                </c:pt>
                <c:pt idx="4">
                  <c:v>6.9975134160390889E-2</c:v>
                </c:pt>
                <c:pt idx="5">
                  <c:v>7.3272498877404099E-2</c:v>
                </c:pt>
                <c:pt idx="6">
                  <c:v>5.5377261104157055E-2</c:v>
                </c:pt>
                <c:pt idx="7">
                  <c:v>7.8542991645181512E-2</c:v>
                </c:pt>
                <c:pt idx="8">
                  <c:v>7.3524766874465478E-2</c:v>
                </c:pt>
                <c:pt idx="9">
                  <c:v>9.7206929015016111E-2</c:v>
                </c:pt>
                <c:pt idx="10">
                  <c:v>6.0968047492984824E-2</c:v>
                </c:pt>
                <c:pt idx="11">
                  <c:v>0.12861638491361149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B5-4975-9F9C-054008B77C9A}"/>
            </c:ext>
          </c:extLst>
        </c:ser>
        <c:ser>
          <c:idx val="1"/>
          <c:order val="1"/>
          <c:tx>
            <c:strRef>
              <c:f>'[06.xlsx]Partida 06'!$C$25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06'!$D$25:$O$25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B5-4975-9F9C-054008B77C9A}"/>
            </c:ext>
          </c:extLst>
        </c:ser>
        <c:ser>
          <c:idx val="2"/>
          <c:order val="2"/>
          <c:tx>
            <c:strRef>
              <c:f>'[06.xlsx]Partida 06'!$C$24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06'!$D$24:$E$24</c:f>
              <c:numCache>
                <c:formatCode>0.0%</c:formatCode>
                <c:ptCount val="2"/>
                <c:pt idx="0">
                  <c:v>5.4462743608583788E-2</c:v>
                </c:pt>
                <c:pt idx="1">
                  <c:v>4.8904152220822415E-2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B5-4975-9F9C-054008B77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8172600"/>
        <c:axId val="478172992"/>
      </c:barChart>
      <c:catAx>
        <c:axId val="478172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8172992"/>
        <c:crosses val="autoZero"/>
        <c:auto val="1"/>
        <c:lblAlgn val="ctr"/>
        <c:lblOffset val="100"/>
        <c:noMultiLvlLbl val="0"/>
      </c:catAx>
      <c:valAx>
        <c:axId val="478172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81726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291797900262473"/>
          <c:y val="0.36805664916885389"/>
          <c:w val="0.31458398950131228"/>
          <c:h val="0.3611122047244094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'[06.xlsx]Partida 06'!$C$20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06'!$D$20:$O$20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0.10536013133296421</c:v>
                </c:pt>
                <c:pt idx="2">
                  <c:v>0.19161340018174242</c:v>
                </c:pt>
                <c:pt idx="3">
                  <c:v>0.31480646973331167</c:v>
                </c:pt>
                <c:pt idx="4">
                  <c:v>0.38478160389370258</c:v>
                </c:pt>
                <c:pt idx="5">
                  <c:v>0.4513485605422396</c:v>
                </c:pt>
                <c:pt idx="6">
                  <c:v>0.51337254364050833</c:v>
                </c:pt>
                <c:pt idx="7">
                  <c:v>0.5868217600079263</c:v>
                </c:pt>
                <c:pt idx="8">
                  <c:v>0.65960569242568212</c:v>
                </c:pt>
                <c:pt idx="9">
                  <c:v>0.75681262144069816</c:v>
                </c:pt>
                <c:pt idx="10">
                  <c:v>0.81615673305035752</c:v>
                </c:pt>
                <c:pt idx="11">
                  <c:v>0.93942113643526182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CD-4040-8BDA-11402F8FFAA7}"/>
            </c:ext>
          </c:extLst>
        </c:ser>
        <c:ser>
          <c:idx val="1"/>
          <c:order val="1"/>
          <c:tx>
            <c:strRef>
              <c:f>'[06.xlsx]Partida 06'!$C$19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06'!$D$19:$O$19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CD-4040-8BDA-11402F8FFAA7}"/>
            </c:ext>
          </c:extLst>
        </c:ser>
        <c:ser>
          <c:idx val="2"/>
          <c:order val="2"/>
          <c:tx>
            <c:strRef>
              <c:f>'[06.xlsx]Partida 06'!$C$18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5.5555555555555297E-3"/>
                  <c:y val="-8.4875562720133283E-1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CCD-4040-8BDA-11402F8FFA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06'!$D$18:$E$18</c:f>
              <c:numCache>
                <c:formatCode>0.0%</c:formatCode>
                <c:ptCount val="2"/>
                <c:pt idx="0">
                  <c:v>5.4462743608583788E-2</c:v>
                </c:pt>
                <c:pt idx="1">
                  <c:v>0.10299116080658458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CCD-4040-8BDA-11402F8F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9720264"/>
        <c:axId val="479723008"/>
      </c:lineChart>
      <c:catAx>
        <c:axId val="479720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9723008"/>
        <c:crosses val="autoZero"/>
        <c:auto val="1"/>
        <c:lblAlgn val="ctr"/>
        <c:lblOffset val="100"/>
        <c:noMultiLvlLbl val="0"/>
      </c:catAx>
      <c:valAx>
        <c:axId val="479723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97202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750131233595801"/>
          <c:y val="0.36805664916885389"/>
          <c:w val="0.29791732283464567"/>
          <c:h val="0.3611122047244094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 2018 - 2019  - 2020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 US$'!$C$27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 US$'!$D$26:$O$26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US$'!$D$27:$E$27</c:f>
              <c:numCache>
                <c:formatCode>0.0%</c:formatCode>
                <c:ptCount val="2"/>
                <c:pt idx="0">
                  <c:v>3.4367803376944658E-2</c:v>
                </c:pt>
                <c:pt idx="1">
                  <c:v>3.7062922998018888E-2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79-47ED-AD73-19FE0AF98480}"/>
            </c:ext>
          </c:extLst>
        </c:ser>
        <c:ser>
          <c:idx val="1"/>
          <c:order val="1"/>
          <c:tx>
            <c:strRef>
              <c:f>'[06.xlsx]Partida 06 US$'!$C$28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'[06.xlsx]Partida 06 US$'!$D$26:$O$26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US$'!$D$28:$O$28</c:f>
              <c:numCache>
                <c:formatCode>0.0%</c:formatCode>
                <c:ptCount val="12"/>
                <c:pt idx="0">
                  <c:v>3.367081230834694E-2</c:v>
                </c:pt>
                <c:pt idx="1">
                  <c:v>3.6973141977050199E-2</c:v>
                </c:pt>
                <c:pt idx="2">
                  <c:v>3.6945391307565294E-2</c:v>
                </c:pt>
                <c:pt idx="3">
                  <c:v>3.551623182909288E-2</c:v>
                </c:pt>
                <c:pt idx="4">
                  <c:v>3.6107360204213755E-2</c:v>
                </c:pt>
                <c:pt idx="5">
                  <c:v>3.7138317135360852E-2</c:v>
                </c:pt>
                <c:pt idx="6">
                  <c:v>3.2343847767676397E-2</c:v>
                </c:pt>
                <c:pt idx="7">
                  <c:v>5.5453064192510199E-2</c:v>
                </c:pt>
                <c:pt idx="8">
                  <c:v>5.1229223055619146E-2</c:v>
                </c:pt>
                <c:pt idx="9">
                  <c:v>0.20616923194319137</c:v>
                </c:pt>
                <c:pt idx="10">
                  <c:v>4.5048682125263598E-2</c:v>
                </c:pt>
                <c:pt idx="11">
                  <c:v>0.28600764993455469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579-47ED-AD73-19FE0AF98480}"/>
            </c:ext>
          </c:extLst>
        </c:ser>
        <c:ser>
          <c:idx val="2"/>
          <c:order val="2"/>
          <c:tx>
            <c:strRef>
              <c:f>'[06.xlsx]Partida 06 US$'!$C$29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strRef>
              <c:f>'[06.xlsx]Partida 06 US$'!$D$26:$O$26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US$'!$D$29:$O$29</c:f>
              <c:numCache>
                <c:formatCode>0.0%</c:formatCode>
                <c:ptCount val="12"/>
                <c:pt idx="0">
                  <c:v>3.4686650224498829E-2</c:v>
                </c:pt>
                <c:pt idx="1">
                  <c:v>3.4528552456839307E-2</c:v>
                </c:pt>
                <c:pt idx="2">
                  <c:v>4.4511297214769041E-2</c:v>
                </c:pt>
                <c:pt idx="3">
                  <c:v>3.5088670262261611E-2</c:v>
                </c:pt>
                <c:pt idx="4">
                  <c:v>3.5224182634541197E-2</c:v>
                </c:pt>
                <c:pt idx="5">
                  <c:v>3.6778057836680492E-2</c:v>
                </c:pt>
                <c:pt idx="6">
                  <c:v>4.4941631534276688E-2</c:v>
                </c:pt>
                <c:pt idx="7">
                  <c:v>3.8765098934410325E-2</c:v>
                </c:pt>
                <c:pt idx="8">
                  <c:v>7.9004383999556518E-2</c:v>
                </c:pt>
                <c:pt idx="9">
                  <c:v>0.17873228961190749</c:v>
                </c:pt>
                <c:pt idx="10">
                  <c:v>6.6078745686449336E-2</c:v>
                </c:pt>
                <c:pt idx="11">
                  <c:v>0.32469216106097154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579-47ED-AD73-19FE0AF98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3748752"/>
        <c:axId val="473739736"/>
      </c:barChart>
      <c:catAx>
        <c:axId val="47374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3739736"/>
        <c:crosses val="autoZero"/>
        <c:auto val="1"/>
        <c:lblAlgn val="ctr"/>
        <c:lblOffset val="100"/>
        <c:noMultiLvlLbl val="0"/>
      </c:catAx>
      <c:valAx>
        <c:axId val="473739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37487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654976086980088"/>
          <c:y val="0.30677911405392716"/>
          <c:w val="0.21095218626104476"/>
          <c:h val="0.42238981729380948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 2018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'[06.xlsx]Partida 06 US$'!$C$21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1016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8534030166545921E-2"/>
                  <c:y val="-0.132146982875781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61971812749649E-2"/>
                  <c:y val="-0.109043444776660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'[06.xlsx]Partida 06 US$'!$D$20:$O$20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US$'!$D$21:$E$21</c:f>
              <c:numCache>
                <c:formatCode>0.0%</c:formatCode>
                <c:ptCount val="2"/>
                <c:pt idx="0">
                  <c:v>3.4367803376944658E-2</c:v>
                </c:pt>
                <c:pt idx="1">
                  <c:v>7.1430726374963546E-2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33F-4EAF-B163-663C1C9A9C25}"/>
            </c:ext>
          </c:extLst>
        </c:ser>
        <c:ser>
          <c:idx val="1"/>
          <c:order val="1"/>
          <c:tx>
            <c:strRef>
              <c:f>'[06.xlsx]Partida 06 US$'!$C$22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'[06.xlsx]Partida 06 US$'!$D$20:$O$20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US$'!$D$22:$O$22</c:f>
              <c:numCache>
                <c:formatCode>0.0%</c:formatCode>
                <c:ptCount val="12"/>
                <c:pt idx="0">
                  <c:v>3.367081230834694E-2</c:v>
                </c:pt>
                <c:pt idx="1">
                  <c:v>7.0643954285397131E-2</c:v>
                </c:pt>
                <c:pt idx="2">
                  <c:v>0.10758934559296243</c:v>
                </c:pt>
                <c:pt idx="3">
                  <c:v>0.14310557742205532</c:v>
                </c:pt>
                <c:pt idx="4">
                  <c:v>0.17919109894378574</c:v>
                </c:pt>
                <c:pt idx="5">
                  <c:v>0.21612745279184065</c:v>
                </c:pt>
                <c:pt idx="6">
                  <c:v>0.24761216828002502</c:v>
                </c:pt>
                <c:pt idx="7">
                  <c:v>0.29702894745110714</c:v>
                </c:pt>
                <c:pt idx="8">
                  <c:v>0.34825817050672625</c:v>
                </c:pt>
                <c:pt idx="9">
                  <c:v>0.55442740244991762</c:v>
                </c:pt>
                <c:pt idx="10">
                  <c:v>0.57553567517190141</c:v>
                </c:pt>
                <c:pt idx="11">
                  <c:v>0.88134647405607314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33F-4EAF-B163-663C1C9A9C25}"/>
            </c:ext>
          </c:extLst>
        </c:ser>
        <c:ser>
          <c:idx val="2"/>
          <c:order val="2"/>
          <c:tx>
            <c:strRef>
              <c:f>'[06.xlsx]Partida 06 US$'!$C$23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25400">
                <a:solidFill>
                  <a:schemeClr val="accent3"/>
                </a:solidFill>
              </a:ln>
              <a:effectLst/>
            </c:spPr>
          </c:marker>
          <c:cat>
            <c:strRef>
              <c:f>'[06.xlsx]Partida 06 US$'!$D$20:$O$20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US$'!$D$23:$O$23</c:f>
              <c:numCache>
                <c:formatCode>0.0%</c:formatCode>
                <c:ptCount val="12"/>
                <c:pt idx="0">
                  <c:v>3.4686650224498829E-2</c:v>
                </c:pt>
                <c:pt idx="1">
                  <c:v>6.9215202681338142E-2</c:v>
                </c:pt>
                <c:pt idx="2">
                  <c:v>0.11372649989610718</c:v>
                </c:pt>
                <c:pt idx="3">
                  <c:v>0.14881517015836879</c:v>
                </c:pt>
                <c:pt idx="4">
                  <c:v>0.18403935279291</c:v>
                </c:pt>
                <c:pt idx="5">
                  <c:v>0.22081741062959048</c:v>
                </c:pt>
                <c:pt idx="6">
                  <c:v>0.27166729278846824</c:v>
                </c:pt>
                <c:pt idx="7">
                  <c:v>0.3094368917682504</c:v>
                </c:pt>
                <c:pt idx="8">
                  <c:v>0.38835121888122548</c:v>
                </c:pt>
                <c:pt idx="9">
                  <c:v>0.56708350849313294</c:v>
                </c:pt>
                <c:pt idx="10">
                  <c:v>0.63316225417958227</c:v>
                </c:pt>
                <c:pt idx="11">
                  <c:v>0.96042748793380828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33F-4EAF-B163-663C1C9A9C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8179656"/>
        <c:axId val="478182008"/>
      </c:lineChart>
      <c:catAx>
        <c:axId val="478179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8182008"/>
        <c:crosses val="autoZero"/>
        <c:auto val="1"/>
        <c:lblAlgn val="ctr"/>
        <c:lblOffset val="100"/>
        <c:noMultiLvlLbl val="0"/>
      </c:catAx>
      <c:valAx>
        <c:axId val="478182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81796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750131233595801"/>
          <c:y val="0.36805664916885389"/>
          <c:w val="0.29791732283464567"/>
          <c:h val="0.3611122047244094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071B3-D47D-4BEA-96EC-712FD4768D59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CF2B0-1394-47CF-9443-4FC383C036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716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729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14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4824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8150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727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36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8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19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222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652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137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0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169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FEBRERO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marzo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95" name="Picture 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296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34969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681404"/>
              </p:ext>
            </p:extLst>
          </p:nvPr>
        </p:nvGraphicFramePr>
        <p:xfrm>
          <a:off x="405027" y="1988840"/>
          <a:ext cx="8210796" cy="3240359"/>
        </p:xfrm>
        <a:graphic>
          <a:graphicData uri="http://schemas.openxmlformats.org/drawingml/2006/table">
            <a:tbl>
              <a:tblPr/>
              <a:tblGrid>
                <a:gridCol w="810275"/>
                <a:gridCol w="2444334"/>
                <a:gridCol w="850790"/>
                <a:gridCol w="850790"/>
                <a:gridCol w="850790"/>
                <a:gridCol w="783267"/>
                <a:gridCol w="810275"/>
                <a:gridCol w="810275"/>
              </a:tblGrid>
              <a:tr h="18921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948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1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094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68801" y="494116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208620"/>
              </p:ext>
            </p:extLst>
          </p:nvPr>
        </p:nvGraphicFramePr>
        <p:xfrm>
          <a:off x="378500" y="1931325"/>
          <a:ext cx="8237325" cy="2577797"/>
        </p:xfrm>
        <a:graphic>
          <a:graphicData uri="http://schemas.openxmlformats.org/drawingml/2006/table">
            <a:tbl>
              <a:tblPr/>
              <a:tblGrid>
                <a:gridCol w="271135"/>
                <a:gridCol w="3085769"/>
                <a:gridCol w="865048"/>
                <a:gridCol w="839226"/>
                <a:gridCol w="787581"/>
                <a:gridCol w="839226"/>
                <a:gridCol w="774670"/>
                <a:gridCol w="774670"/>
              </a:tblGrid>
              <a:tr h="8663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7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35.243.936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4.235.717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7.563.997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733.318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6.837.175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1.175.035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8.946.265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813.048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11.189.399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1.497.898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31.706.316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1.997.257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679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813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603171"/>
              </p:ext>
            </p:extLst>
          </p:nvPr>
        </p:nvGraphicFramePr>
        <p:xfrm>
          <a:off x="546099" y="1643856"/>
          <a:ext cx="8051801" cy="4687522"/>
        </p:xfrm>
        <a:graphic>
          <a:graphicData uri="http://schemas.openxmlformats.org/drawingml/2006/table">
            <a:tbl>
              <a:tblPr/>
              <a:tblGrid>
                <a:gridCol w="582198"/>
                <a:gridCol w="267811"/>
                <a:gridCol w="270722"/>
                <a:gridCol w="2646090"/>
                <a:gridCol w="733570"/>
                <a:gridCol w="733570"/>
                <a:gridCol w="733570"/>
                <a:gridCol w="686994"/>
                <a:gridCol w="698638"/>
                <a:gridCol w="698638"/>
              </a:tblGrid>
              <a:tr h="1609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28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35.243.936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4.235.717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25.082.027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25.082.027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3.471.670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5.518.996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5.518.996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914.248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Chileno para las Relaciones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2.945.022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862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748570"/>
            <a:ext cx="8406135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964147"/>
              </p:ext>
            </p:extLst>
          </p:nvPr>
        </p:nvGraphicFramePr>
        <p:xfrm>
          <a:off x="405026" y="2095490"/>
          <a:ext cx="8210798" cy="2269617"/>
        </p:xfrm>
        <a:graphic>
          <a:graphicData uri="http://schemas.openxmlformats.org/drawingml/2006/table">
            <a:tbl>
              <a:tblPr/>
              <a:tblGrid>
                <a:gridCol w="773995"/>
                <a:gridCol w="296698"/>
                <a:gridCol w="299923"/>
                <a:gridCol w="2467109"/>
                <a:gridCol w="773995"/>
                <a:gridCol w="683696"/>
                <a:gridCol w="683696"/>
                <a:gridCol w="683696"/>
                <a:gridCol w="773995"/>
                <a:gridCol w="773995"/>
              </a:tblGrid>
              <a:tr h="1871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32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8.310.016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8.310.016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1.126.082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1.388.297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469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6663" y="635634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264391"/>
              </p:ext>
            </p:extLst>
          </p:nvPr>
        </p:nvGraphicFramePr>
        <p:xfrm>
          <a:off x="376663" y="1700798"/>
          <a:ext cx="8239162" cy="4655544"/>
        </p:xfrm>
        <a:graphic>
          <a:graphicData uri="http://schemas.openxmlformats.org/drawingml/2006/table">
            <a:tbl>
              <a:tblPr/>
              <a:tblGrid>
                <a:gridCol w="641180"/>
                <a:gridCol w="294943"/>
                <a:gridCol w="298148"/>
                <a:gridCol w="2337101"/>
                <a:gridCol w="807887"/>
                <a:gridCol w="807887"/>
                <a:gridCol w="756592"/>
                <a:gridCol w="756592"/>
                <a:gridCol w="769416"/>
                <a:gridCol w="769416"/>
              </a:tblGrid>
              <a:tr h="1716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56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2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1.997.257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11.824.372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11.824.372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1.649.678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15.608.174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15.608.174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10.706.940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10.706.940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82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4869160"/>
            <a:ext cx="8406135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532317"/>
              </p:ext>
            </p:extLst>
          </p:nvPr>
        </p:nvGraphicFramePr>
        <p:xfrm>
          <a:off x="404936" y="1704667"/>
          <a:ext cx="8210888" cy="3020478"/>
        </p:xfrm>
        <a:graphic>
          <a:graphicData uri="http://schemas.openxmlformats.org/drawingml/2006/table">
            <a:tbl>
              <a:tblPr/>
              <a:tblGrid>
                <a:gridCol w="637987"/>
                <a:gridCol w="293474"/>
                <a:gridCol w="296664"/>
                <a:gridCol w="2411590"/>
                <a:gridCol w="803863"/>
                <a:gridCol w="803863"/>
                <a:gridCol w="752824"/>
                <a:gridCol w="679455"/>
                <a:gridCol w="765584"/>
                <a:gridCol w="765584"/>
              </a:tblGrid>
              <a:tr h="1757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81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7.563.997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81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8697" y="635634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136581"/>
              </p:ext>
            </p:extLst>
          </p:nvPr>
        </p:nvGraphicFramePr>
        <p:xfrm>
          <a:off x="398699" y="1643856"/>
          <a:ext cx="8288103" cy="4712487"/>
        </p:xfrm>
        <a:graphic>
          <a:graphicData uri="http://schemas.openxmlformats.org/drawingml/2006/table">
            <a:tbl>
              <a:tblPr/>
              <a:tblGrid>
                <a:gridCol w="733731"/>
                <a:gridCol w="305722"/>
                <a:gridCol w="284321"/>
                <a:gridCol w="2668946"/>
                <a:gridCol w="733731"/>
                <a:gridCol w="721502"/>
                <a:gridCol w="721502"/>
                <a:gridCol w="651186"/>
                <a:gridCol w="733731"/>
                <a:gridCol w="733731"/>
              </a:tblGrid>
              <a:tr h="1618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55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6.837.175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2.456.061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2.456.061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Aligamiento Científico Internacional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506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56327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3594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625" y="572014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03703"/>
              </p:ext>
            </p:extLst>
          </p:nvPr>
        </p:nvGraphicFramePr>
        <p:xfrm>
          <a:off x="386226" y="2059079"/>
          <a:ext cx="8229600" cy="3062349"/>
        </p:xfrm>
        <a:graphic>
          <a:graphicData uri="http://schemas.openxmlformats.org/drawingml/2006/table">
            <a:tbl>
              <a:tblPr/>
              <a:tblGrid>
                <a:gridCol w="636228"/>
                <a:gridCol w="292665"/>
                <a:gridCol w="295845"/>
                <a:gridCol w="2548090"/>
                <a:gridCol w="750748"/>
                <a:gridCol w="750748"/>
                <a:gridCol w="750748"/>
                <a:gridCol w="677582"/>
                <a:gridCol w="763473"/>
                <a:gridCol w="763473"/>
              </a:tblGrid>
              <a:tr h="1899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16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1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3.024.828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85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porcentajes de gasto, del presupuesto en miles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0730" y="6007514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</a:t>
            </a:r>
            <a:r>
              <a:rPr lang="es-CL" sz="1050" dirty="0" smtClean="0">
                <a:solidFill>
                  <a:prstClr val="black"/>
                </a:solidFill>
              </a:rPr>
              <a:t>2020</a:t>
            </a:r>
            <a:endParaRPr lang="es-CL" sz="1050" dirty="0">
              <a:solidFill>
                <a:prstClr val="black"/>
              </a:solidFill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573679"/>
              </p:ext>
            </p:extLst>
          </p:nvPr>
        </p:nvGraphicFramePr>
        <p:xfrm>
          <a:off x="414336" y="2217744"/>
          <a:ext cx="8193763" cy="348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58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millones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944195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DE58294A-50BC-4AA4-A459-F3F393A3B7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125946"/>
              </p:ext>
            </p:extLst>
          </p:nvPr>
        </p:nvGraphicFramePr>
        <p:xfrm>
          <a:off x="414337" y="2132856"/>
          <a:ext cx="819376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033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en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miles de dólares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499" y="6228349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</a:t>
            </a:r>
            <a:r>
              <a:rPr lang="es-CL" sz="1050" dirty="0" smtClean="0">
                <a:solidFill>
                  <a:prstClr val="black"/>
                </a:solidFill>
              </a:rPr>
              <a:t>2020</a:t>
            </a:r>
            <a:endParaRPr lang="es-CL" sz="1050" dirty="0">
              <a:solidFill>
                <a:prstClr val="black"/>
              </a:solidFill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21AD3151-E795-4BD7-9766-F3AEEAE0C3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257698"/>
              </p:ext>
            </p:extLst>
          </p:nvPr>
        </p:nvGraphicFramePr>
        <p:xfrm>
          <a:off x="414336" y="1956694"/>
          <a:ext cx="8046096" cy="4190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606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3679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BBC771A-9A76-43BA-8515-F12F2BAA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214077"/>
              </p:ext>
            </p:extLst>
          </p:nvPr>
        </p:nvGraphicFramePr>
        <p:xfrm>
          <a:off x="414337" y="2142779"/>
          <a:ext cx="8209212" cy="3369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5580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8614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509922"/>
              </p:ext>
            </p:extLst>
          </p:nvPr>
        </p:nvGraphicFramePr>
        <p:xfrm>
          <a:off x="438384" y="1905798"/>
          <a:ext cx="8186751" cy="3539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2954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728171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1A5D74C6-EA5D-4805-B8B1-8E7B5BD874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717827"/>
              </p:ext>
            </p:extLst>
          </p:nvPr>
        </p:nvGraphicFramePr>
        <p:xfrm>
          <a:off x="414336" y="1988840"/>
          <a:ext cx="8210799" cy="352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464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AAC1A576-0950-4098-A7B4-2E829467E2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537961"/>
              </p:ext>
            </p:extLst>
          </p:nvPr>
        </p:nvGraphicFramePr>
        <p:xfrm>
          <a:off x="438383" y="2057400"/>
          <a:ext cx="8186751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2906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866853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866020"/>
              </p:ext>
            </p:extLst>
          </p:nvPr>
        </p:nvGraphicFramePr>
        <p:xfrm>
          <a:off x="405025" y="2175532"/>
          <a:ext cx="8203074" cy="2549617"/>
        </p:xfrm>
        <a:graphic>
          <a:graphicData uri="http://schemas.openxmlformats.org/drawingml/2006/table">
            <a:tbl>
              <a:tblPr/>
              <a:tblGrid>
                <a:gridCol w="823050"/>
                <a:gridCol w="2482870"/>
                <a:gridCol w="864204"/>
                <a:gridCol w="864204"/>
                <a:gridCol w="864204"/>
                <a:gridCol w="795616"/>
                <a:gridCol w="754463"/>
                <a:gridCol w="754463"/>
              </a:tblGrid>
              <a:tr h="18050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279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1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100.786.935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101.487.088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10.452.273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53.366.955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53.366.955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7.265.973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10.071.705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10.071.705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31.186.600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31.186.600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3.522.623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3.522.623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884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2556</Words>
  <Application>Microsoft Office PowerPoint</Application>
  <PresentationFormat>Presentación en pantalla (4:3)</PresentationFormat>
  <Paragraphs>1420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Verdana</vt:lpstr>
      <vt:lpstr>Tema de Office</vt:lpstr>
      <vt:lpstr>EJECUCIÓN ACUMULADA DE GASTOS PRESUPUESTARIOS AL MES DE FEBRERO DE 2020 PARTIDA 06: MINISTERIO DE RELACIONES EXTERIORES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8</cp:revision>
  <dcterms:created xsi:type="dcterms:W3CDTF">2020-01-02T15:44:23Z</dcterms:created>
  <dcterms:modified xsi:type="dcterms:W3CDTF">2020-07-29T23:19:08Z</dcterms:modified>
</cp:coreProperties>
</file>