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9" r:id="rId3"/>
    <p:sldId id="300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pradenaso\Desktop\2020\Ejecuci&#243;n%202020\27%202020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Distribución Presupuesto Inicial por Subtítulos de Gasto</a:t>
            </a:r>
            <a:endParaRPr lang="es-CL" sz="9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27'!$D$60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B98-473A-84F4-0B9C06F9D70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B98-473A-84F4-0B9C06F9D70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B98-473A-84F4-0B9C06F9D70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B98-473A-84F4-0B9C06F9D700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B98-473A-84F4-0B9C06F9D700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27'!$C$61:$C$63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ADQUISICIÓN DE ACTIVOS NO FINANCIEROS                                           </c:v>
                </c:pt>
              </c:strCache>
            </c:strRef>
          </c:cat>
          <c:val>
            <c:numRef>
              <c:f>'Partida 27'!$D$61:$D$63</c:f>
              <c:numCache>
                <c:formatCode>#,##0</c:formatCode>
                <c:ptCount val="3"/>
                <c:pt idx="0">
                  <c:v>16967207</c:v>
                </c:pt>
                <c:pt idx="1">
                  <c:v>4514919</c:v>
                </c:pt>
                <c:pt idx="2">
                  <c:v>365294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B98-473A-84F4-0B9C06F9D70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9917873169079663E-2"/>
          <c:y val="0.82284113060428854"/>
          <c:w val="0.95478164422995515"/>
          <c:h val="0.12343607862248213"/>
        </c:manualLayout>
      </c:layout>
      <c:overlay val="0"/>
      <c:spPr>
        <a:noFill/>
        <a:ln w="12700">
          <a:solidFill>
            <a:srgbClr val="4F81BD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Distribución Presupuesto Inicial por Capítulo</a:t>
            </a:r>
            <a:endParaRPr lang="es-CL" sz="900">
              <a:effectLst/>
            </a:endParaRPr>
          </a:p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(en Millones de $)</a:t>
            </a:r>
            <a:endParaRPr lang="es-CL" sz="900">
              <a:effectLst/>
            </a:endParaRPr>
          </a:p>
        </c:rich>
      </c:tx>
      <c:layout>
        <c:manualLayout>
          <c:xMode val="edge"/>
          <c:yMode val="edge"/>
          <c:x val="0.21709896070908219"/>
          <c:y val="2.168021680216802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27'!$L$60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3925438596491228E-2"/>
                  <c:y val="8.52692495126705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362694931773879"/>
                      <c:h val="6.29483430799220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D4F-480A-B6D7-D96777FB16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27'!$K$61:$K$62</c:f>
              <c:strCache>
                <c:ptCount val="2"/>
                <c:pt idx="0">
                  <c:v>Subsecretaría de la Mujer y la Equidad de Género</c:v>
                </c:pt>
                <c:pt idx="1">
                  <c:v>Servicio Nacional de la Mujer y la Equidad de Género</c:v>
                </c:pt>
              </c:strCache>
            </c:strRef>
          </c:cat>
          <c:val>
            <c:numRef>
              <c:f>'Partida 27'!$L$61:$L$62</c:f>
              <c:numCache>
                <c:formatCode>#,##0</c:formatCode>
                <c:ptCount val="2"/>
                <c:pt idx="0">
                  <c:v>7289.4960000000001</c:v>
                </c:pt>
                <c:pt idx="1">
                  <c:v>52726.317999999999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4F-480A-B6D7-D96777FB169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3853824"/>
        <c:axId val="203856512"/>
      </c:barChart>
      <c:catAx>
        <c:axId val="20385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856512"/>
        <c:crosses val="autoZero"/>
        <c:auto val="1"/>
        <c:lblAlgn val="ctr"/>
        <c:lblOffset val="100"/>
        <c:noMultiLvlLbl val="0"/>
      </c:catAx>
      <c:valAx>
        <c:axId val="20385651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03853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Mensual 2018- 2019 - 2020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27'!$C$29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27'!$D$29:$O$29</c:f>
              <c:numCache>
                <c:formatCode>0.0%</c:formatCode>
                <c:ptCount val="12"/>
                <c:pt idx="0">
                  <c:v>0.15360596450369882</c:v>
                </c:pt>
                <c:pt idx="1">
                  <c:v>0.15888913438594801</c:v>
                </c:pt>
                <c:pt idx="2">
                  <c:v>0.12404580556801138</c:v>
                </c:pt>
                <c:pt idx="3">
                  <c:v>3.4709504314649538E-2</c:v>
                </c:pt>
                <c:pt idx="4">
                  <c:v>2.7963796045611326E-2</c:v>
                </c:pt>
                <c:pt idx="5">
                  <c:v>3.8988517869914557E-2</c:v>
                </c:pt>
                <c:pt idx="6">
                  <c:v>0.20968324254398185</c:v>
                </c:pt>
                <c:pt idx="7">
                  <c:v>4.8419705658904799E-2</c:v>
                </c:pt>
                <c:pt idx="8">
                  <c:v>5.1558391495771377E-2</c:v>
                </c:pt>
                <c:pt idx="9">
                  <c:v>3.687268127749898E-2</c:v>
                </c:pt>
                <c:pt idx="10">
                  <c:v>2.9093170434927072E-2</c:v>
                </c:pt>
                <c:pt idx="11">
                  <c:v>7.3521249536150871E-2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1F-4D0D-8A3C-F377219D4612}"/>
            </c:ext>
          </c:extLst>
        </c:ser>
        <c:ser>
          <c:idx val="0"/>
          <c:order val="1"/>
          <c:tx>
            <c:strRef>
              <c:f>'Partida 27'!$C$30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27'!$D$30:$O$30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0.13910705662052311</c:v>
                </c:pt>
                <c:pt idx="2">
                  <c:v>0.14451880934360486</c:v>
                </c:pt>
                <c:pt idx="3">
                  <c:v>4.8016900545309195E-2</c:v>
                </c:pt>
                <c:pt idx="4">
                  <c:v>3.2973417277518229E-2</c:v>
                </c:pt>
                <c:pt idx="5">
                  <c:v>4.4355073037236174E-2</c:v>
                </c:pt>
                <c:pt idx="6">
                  <c:v>0.21890397524898214</c:v>
                </c:pt>
                <c:pt idx="7">
                  <c:v>3.7707780695883826E-2</c:v>
                </c:pt>
                <c:pt idx="8">
                  <c:v>4.8168830893868447E-2</c:v>
                </c:pt>
                <c:pt idx="9">
                  <c:v>3.3107463511092346E-2</c:v>
                </c:pt>
                <c:pt idx="10">
                  <c:v>3.7837460512755439E-2</c:v>
                </c:pt>
                <c:pt idx="11">
                  <c:v>7.6306340838476178E-2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1F-4D0D-8A3C-F377219D4612}"/>
            </c:ext>
          </c:extLst>
        </c:ser>
        <c:ser>
          <c:idx val="1"/>
          <c:order val="2"/>
          <c:tx>
            <c:strRef>
              <c:f>'Partida 27'!$C$31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D1F-4D0D-8A3C-F377219D4612}"/>
                </c:ext>
              </c:extLst>
            </c:dLbl>
            <c:dLbl>
              <c:idx val="1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D1F-4D0D-8A3C-F377219D4612}"/>
                </c:ext>
              </c:extLst>
            </c:dLbl>
            <c:dLbl>
              <c:idx val="2"/>
              <c:layout>
                <c:manualLayout>
                  <c:x val="1.075268635125114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D1F-4D0D-8A3C-F377219D4612}"/>
                </c:ext>
              </c:extLst>
            </c:dLbl>
            <c:dLbl>
              <c:idx val="3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D1F-4D0D-8A3C-F377219D4612}"/>
                </c:ext>
              </c:extLst>
            </c:dLbl>
            <c:dLbl>
              <c:idx val="4"/>
              <c:layout>
                <c:manualLayout>
                  <c:x val="6.4516118107506883E-3"/>
                  <c:y val="-1.2933422673331555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D1F-4D0D-8A3C-F377219D4612}"/>
                </c:ext>
              </c:extLst>
            </c:dLbl>
            <c:dLbl>
              <c:idx val="5"/>
              <c:layout>
                <c:manualLayout>
                  <c:x val="8.602149081000917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D1F-4D0D-8A3C-F377219D4612}"/>
                </c:ext>
              </c:extLst>
            </c:dLbl>
            <c:dLbl>
              <c:idx val="6"/>
              <c:layout>
                <c:manualLayout>
                  <c:x val="1.290322362150129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D1F-4D0D-8A3C-F377219D4612}"/>
                </c:ext>
              </c:extLst>
            </c:dLbl>
            <c:dLbl>
              <c:idx val="7"/>
              <c:layout>
                <c:manualLayout>
                  <c:x val="8.6021490810008396E-3"/>
                  <c:y val="-3.52733784036379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D1F-4D0D-8A3C-F377219D46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27'!$D$31:$O$31</c:f>
              <c:numCache>
                <c:formatCode>0.0%</c:formatCode>
                <c:ptCount val="12"/>
                <c:pt idx="0">
                  <c:v>0.13935926954185776</c:v>
                </c:pt>
                <c:pt idx="1">
                  <c:v>7.5977208273805968E-2</c:v>
                </c:pt>
                <c:pt idx="2">
                  <c:v>0.13107225372299375</c:v>
                </c:pt>
                <c:pt idx="3">
                  <c:v>0.10496860396712053</c:v>
                </c:pt>
                <c:pt idx="4">
                  <c:v>7.2331944942251786E-2</c:v>
                </c:pt>
                <c:pt idx="5">
                  <c:v>6.6202971054020496E-2</c:v>
                </c:pt>
                <c:pt idx="6">
                  <c:v>0.10660461419854986</c:v>
                </c:pt>
                <c:pt idx="7">
                  <c:v>9.3139578518506391E-2</c:v>
                </c:pt>
                <c:pt idx="8">
                  <c:v>8.2850508351231478E-2</c:v>
                </c:pt>
                <c:pt idx="9">
                  <c:v>1.3153789061479033E-2</c:v>
                </c:pt>
                <c:pt idx="10">
                  <c:v>2.6379234309340485E-2</c:v>
                </c:pt>
                <c:pt idx="11">
                  <c:v>7.0227015088667646E-2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D1F-4D0D-8A3C-F377219D46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83296"/>
        <c:axId val="14584832"/>
      </c:barChart>
      <c:catAx>
        <c:axId val="1458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4832"/>
        <c:crosses val="autoZero"/>
        <c:auto val="1"/>
        <c:lblAlgn val="ctr"/>
        <c:lblOffset val="100"/>
        <c:noMultiLvlLbl val="0"/>
      </c:catAx>
      <c:valAx>
        <c:axId val="145848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329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Acumulada  2018 - 2019 - 2020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27875141970890005"/>
          <c:y val="4.24242626696552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27'!$C$23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27'!$D$23:$O$23</c:f>
              <c:numCache>
                <c:formatCode>0.0%</c:formatCode>
                <c:ptCount val="12"/>
                <c:pt idx="0">
                  <c:v>0.15360596450369882</c:v>
                </c:pt>
                <c:pt idx="1">
                  <c:v>0.31249509888964683</c:v>
                </c:pt>
                <c:pt idx="2">
                  <c:v>0.43628123790157508</c:v>
                </c:pt>
                <c:pt idx="3">
                  <c:v>0.47099074221622461</c:v>
                </c:pt>
                <c:pt idx="4">
                  <c:v>0.49745571640040975</c:v>
                </c:pt>
                <c:pt idx="5">
                  <c:v>0.53565703216300098</c:v>
                </c:pt>
                <c:pt idx="6">
                  <c:v>0.74714112383594034</c:v>
                </c:pt>
                <c:pt idx="7">
                  <c:v>0.79556082949484508</c:v>
                </c:pt>
                <c:pt idx="8">
                  <c:v>0.8464844237633764</c:v>
                </c:pt>
                <c:pt idx="9">
                  <c:v>0.88335710504087539</c:v>
                </c:pt>
                <c:pt idx="10">
                  <c:v>0.91245027547580249</c:v>
                </c:pt>
                <c:pt idx="11">
                  <c:v>0.98211611162166168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FE0-43F9-A084-26F47DDC7B90}"/>
            </c:ext>
          </c:extLst>
        </c:ser>
        <c:ser>
          <c:idx val="0"/>
          <c:order val="1"/>
          <c:tx>
            <c:strRef>
              <c:f>'Partida 27'!$C$24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27'!$D$24:$O$24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0.26866657306647068</c:v>
                </c:pt>
                <c:pt idx="2">
                  <c:v>0.41318538241007557</c:v>
                </c:pt>
                <c:pt idx="3">
                  <c:v>0.46120228295538473</c:v>
                </c:pt>
                <c:pt idx="4">
                  <c:v>0.49417570023290297</c:v>
                </c:pt>
                <c:pt idx="5">
                  <c:v>0.5385307732701391</c:v>
                </c:pt>
                <c:pt idx="6">
                  <c:v>0.75018648830053092</c:v>
                </c:pt>
                <c:pt idx="7">
                  <c:v>0.78608378001678392</c:v>
                </c:pt>
                <c:pt idx="8">
                  <c:v>0.83257181212536946</c:v>
                </c:pt>
                <c:pt idx="9">
                  <c:v>0.86567927563646185</c:v>
                </c:pt>
                <c:pt idx="10">
                  <c:v>0.90351673614921724</c:v>
                </c:pt>
                <c:pt idx="11">
                  <c:v>0.97930620108109878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FE0-43F9-A084-26F47DDC7B90}"/>
            </c:ext>
          </c:extLst>
        </c:ser>
        <c:ser>
          <c:idx val="1"/>
          <c:order val="2"/>
          <c:tx>
            <c:strRef>
              <c:f>'Partida 27'!$C$25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Pt>
            <c:idx val="0"/>
            <c:marker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9FE0-43F9-A084-26F47DDC7B90}"/>
              </c:ext>
            </c:extLst>
          </c:dPt>
          <c:dLbls>
            <c:dLbl>
              <c:idx val="0"/>
              <c:layout>
                <c:manualLayout>
                  <c:x val="-3.6213507292171002E-2"/>
                  <c:y val="4.3141864200449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FE0-43F9-A084-26F47DDC7B90}"/>
                </c:ext>
              </c:extLst>
            </c:dLbl>
            <c:dLbl>
              <c:idx val="1"/>
              <c:layout>
                <c:manualLayout>
                  <c:x val="-2.1574973031283712E-2"/>
                  <c:y val="2.455133742651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FE0-43F9-A084-26F47DDC7B90}"/>
                </c:ext>
              </c:extLst>
            </c:dLbl>
            <c:dLbl>
              <c:idx val="2"/>
              <c:layout>
                <c:manualLayout>
                  <c:x val="-3.2362459546925564E-2"/>
                  <c:y val="5.2610008771096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FE0-43F9-A084-26F47DDC7B90}"/>
                </c:ext>
              </c:extLst>
            </c:dLbl>
            <c:dLbl>
              <c:idx val="3"/>
              <c:layout>
                <c:manualLayout>
                  <c:x val="-3.2362459546925564E-2"/>
                  <c:y val="4.5595340934950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FE0-43F9-A084-26F47DDC7B90}"/>
                </c:ext>
              </c:extLst>
            </c:dLbl>
            <c:dLbl>
              <c:idx val="4"/>
              <c:layout>
                <c:manualLayout>
                  <c:x val="-5.3937432578209279E-2"/>
                  <c:y val="-3.8580673098804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FE0-43F9-A084-26F47DDC7B90}"/>
                </c:ext>
              </c:extLst>
            </c:dLbl>
            <c:dLbl>
              <c:idx val="5"/>
              <c:layout>
                <c:manualLayout>
                  <c:x val="-5.3937432578209356E-2"/>
                  <c:y val="-3.5073339180730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FE0-43F9-A084-26F47DDC7B90}"/>
                </c:ext>
              </c:extLst>
            </c:dLbl>
            <c:dLbl>
              <c:idx val="6"/>
              <c:layout>
                <c:manualLayout>
                  <c:x val="-4.3149946062567418E-3"/>
                  <c:y val="3.1566005262657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FE0-43F9-A084-26F47DDC7B90}"/>
                </c:ext>
              </c:extLst>
            </c:dLbl>
            <c:dLbl>
              <c:idx val="8"/>
              <c:layout>
                <c:manualLayout>
                  <c:x val="-2.1574973031283789E-2"/>
                  <c:y val="-2.10440035084385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FE0-43F9-A084-26F47DDC7B90}"/>
                </c:ext>
              </c:extLst>
            </c:dLbl>
            <c:dLbl>
              <c:idx val="9"/>
              <c:layout>
                <c:manualLayout>
                  <c:x val="-3.2362459546925564E-2"/>
                  <c:y val="-3.1566005262657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FE0-43F9-A084-26F47DDC7B90}"/>
                </c:ext>
              </c:extLst>
            </c:dLbl>
            <c:dLbl>
              <c:idx val="10"/>
              <c:layout>
                <c:manualLayout>
                  <c:x val="-1.2944983818770227E-2"/>
                  <c:y val="1.40293356722923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FE0-43F9-A084-26F47DDC7B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27'!$D$22:$O$22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27'!$D$25:$O$25</c:f>
              <c:numCache>
                <c:formatCode>0.0%</c:formatCode>
                <c:ptCount val="12"/>
                <c:pt idx="0">
                  <c:v>0.13935926954185776</c:v>
                </c:pt>
                <c:pt idx="1">
                  <c:v>0.21533647781566373</c:v>
                </c:pt>
                <c:pt idx="2">
                  <c:v>0.34640873153865748</c:v>
                </c:pt>
                <c:pt idx="3">
                  <c:v>0.45401585030276698</c:v>
                </c:pt>
                <c:pt idx="4">
                  <c:v>0.53453912953707594</c:v>
                </c:pt>
                <c:pt idx="5">
                  <c:v>0.59421247554726875</c:v>
                </c:pt>
                <c:pt idx="6">
                  <c:v>0.70081708974581858</c:v>
                </c:pt>
                <c:pt idx="7">
                  <c:v>0.79293763248141014</c:v>
                </c:pt>
                <c:pt idx="8">
                  <c:v>0.86510596304029275</c:v>
                </c:pt>
                <c:pt idx="9">
                  <c:v>0.87634128623518348</c:v>
                </c:pt>
                <c:pt idx="10">
                  <c:v>0.90272052054452401</c:v>
                </c:pt>
                <c:pt idx="11">
                  <c:v>0.81185075613754654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9FE0-43F9-A084-26F47DDC7B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0919808"/>
        <c:axId val="150925696"/>
      </c:lineChart>
      <c:catAx>
        <c:axId val="15091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25696"/>
        <c:crosses val="autoZero"/>
        <c:auto val="1"/>
        <c:lblAlgn val="ctr"/>
        <c:lblOffset val="100"/>
        <c:noMultiLvlLbl val="0"/>
      </c:catAx>
      <c:valAx>
        <c:axId val="1509256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198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033075962592047E-2"/>
          <c:y val="0.86584364912962886"/>
          <c:w val="0.96761885346855914"/>
          <c:h val="0.113112347361932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05-03-2021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9545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61213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601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09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41921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241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05-03-2021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17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05-03-2021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137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05-03-2021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607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05-03-2021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586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05-03-2021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751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05-03-2021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77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67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DICIEMBRE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</a:t>
            </a:r>
            <a:r>
              <a:rPr lang="es-CL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marzo </a:t>
            </a: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1633" y="681243"/>
            <a:ext cx="808764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4905" y="1554167"/>
            <a:ext cx="807419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F1572ED5-3C61-448E-B688-8B762A7664EB}"/>
              </a:ext>
            </a:extLst>
          </p:cNvPr>
          <p:cNvSpPr txBox="1">
            <a:spLocks/>
          </p:cNvSpPr>
          <p:nvPr/>
        </p:nvSpPr>
        <p:spPr>
          <a:xfrm>
            <a:off x="544197" y="4352939"/>
            <a:ext cx="8064898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1176490-DBB7-4AFB-81B8-6E28E3CD38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82763"/>
              </p:ext>
            </p:extLst>
          </p:nvPr>
        </p:nvGraphicFramePr>
        <p:xfrm>
          <a:off x="534905" y="1954902"/>
          <a:ext cx="8060734" cy="2362427"/>
        </p:xfrm>
        <a:graphic>
          <a:graphicData uri="http://schemas.openxmlformats.org/drawingml/2006/table">
            <a:tbl>
              <a:tblPr/>
              <a:tblGrid>
                <a:gridCol w="259689">
                  <a:extLst>
                    <a:ext uri="{9D8B030D-6E8A-4147-A177-3AD203B41FA5}">
                      <a16:colId xmlns:a16="http://schemas.microsoft.com/office/drawing/2014/main" val="1240217117"/>
                    </a:ext>
                  </a:extLst>
                </a:gridCol>
                <a:gridCol w="259689">
                  <a:extLst>
                    <a:ext uri="{9D8B030D-6E8A-4147-A177-3AD203B41FA5}">
                      <a16:colId xmlns:a16="http://schemas.microsoft.com/office/drawing/2014/main" val="416653415"/>
                    </a:ext>
                  </a:extLst>
                </a:gridCol>
                <a:gridCol w="259689">
                  <a:extLst>
                    <a:ext uri="{9D8B030D-6E8A-4147-A177-3AD203B41FA5}">
                      <a16:colId xmlns:a16="http://schemas.microsoft.com/office/drawing/2014/main" val="4230715359"/>
                    </a:ext>
                  </a:extLst>
                </a:gridCol>
                <a:gridCol w="3240914">
                  <a:extLst>
                    <a:ext uri="{9D8B030D-6E8A-4147-A177-3AD203B41FA5}">
                      <a16:colId xmlns:a16="http://schemas.microsoft.com/office/drawing/2014/main" val="981867223"/>
                    </a:ext>
                  </a:extLst>
                </a:gridCol>
                <a:gridCol w="695965">
                  <a:extLst>
                    <a:ext uri="{9D8B030D-6E8A-4147-A177-3AD203B41FA5}">
                      <a16:colId xmlns:a16="http://schemas.microsoft.com/office/drawing/2014/main" val="3364619192"/>
                    </a:ext>
                  </a:extLst>
                </a:gridCol>
                <a:gridCol w="695965">
                  <a:extLst>
                    <a:ext uri="{9D8B030D-6E8A-4147-A177-3AD203B41FA5}">
                      <a16:colId xmlns:a16="http://schemas.microsoft.com/office/drawing/2014/main" val="595142797"/>
                    </a:ext>
                  </a:extLst>
                </a:gridCol>
                <a:gridCol w="695965">
                  <a:extLst>
                    <a:ext uri="{9D8B030D-6E8A-4147-A177-3AD203B41FA5}">
                      <a16:colId xmlns:a16="http://schemas.microsoft.com/office/drawing/2014/main" val="2427084321"/>
                    </a:ext>
                  </a:extLst>
                </a:gridCol>
                <a:gridCol w="695965">
                  <a:extLst>
                    <a:ext uri="{9D8B030D-6E8A-4147-A177-3AD203B41FA5}">
                      <a16:colId xmlns:a16="http://schemas.microsoft.com/office/drawing/2014/main" val="1890079203"/>
                    </a:ext>
                  </a:extLst>
                </a:gridCol>
                <a:gridCol w="633641">
                  <a:extLst>
                    <a:ext uri="{9D8B030D-6E8A-4147-A177-3AD203B41FA5}">
                      <a16:colId xmlns:a16="http://schemas.microsoft.com/office/drawing/2014/main" val="871307187"/>
                    </a:ext>
                  </a:extLst>
                </a:gridCol>
                <a:gridCol w="623252">
                  <a:extLst>
                    <a:ext uri="{9D8B030D-6E8A-4147-A177-3AD203B41FA5}">
                      <a16:colId xmlns:a16="http://schemas.microsoft.com/office/drawing/2014/main" val="3211571474"/>
                    </a:ext>
                  </a:extLst>
                </a:gridCol>
              </a:tblGrid>
              <a:tr h="1295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581446"/>
                  </a:ext>
                </a:extLst>
              </a:tr>
              <a:tr h="3734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754063"/>
                  </a:ext>
                </a:extLst>
              </a:tr>
              <a:tr h="1600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17.488.834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27.821.346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10.332.512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18.334.135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104,8%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413254"/>
                  </a:ext>
                </a:extLst>
              </a:tr>
              <a:tr h="129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20.124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20.693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15.916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110475"/>
                  </a:ext>
                </a:extLst>
              </a:tr>
              <a:tr h="129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96.969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139.020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42.051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82.609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620852"/>
                  </a:ext>
                </a:extLst>
              </a:tr>
              <a:tr h="129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17.371.241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18.458.786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1.087.545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18.202.810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104,8%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13344"/>
                  </a:ext>
                </a:extLst>
              </a:tr>
              <a:tr h="129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16.443.421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17.530.966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1.087.545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17.274.994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063277"/>
                  </a:ext>
                </a:extLst>
              </a:tr>
              <a:tr h="14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Atención, Protección y Reparación Integral de Violencias contra las Mujeres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15.259.310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16.296.855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1.037.545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16.120.953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572774"/>
                  </a:ext>
                </a:extLst>
              </a:tr>
              <a:tr h="129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de Violencia contra las Mujeres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1.184.111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1.234.111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1.154.041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056841"/>
                  </a:ext>
                </a:extLst>
              </a:tr>
              <a:tr h="129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927.820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927.820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927.816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867118"/>
                  </a:ext>
                </a:extLst>
              </a:tr>
              <a:tr h="129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 - Programa 01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907.300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907.300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907.296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776227"/>
                  </a:ext>
                </a:extLst>
              </a:tr>
              <a:tr h="129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Policia de Investigaciones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209058"/>
                  </a:ext>
                </a:extLst>
              </a:tr>
              <a:tr h="129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9.169.748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9.169.748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9.169.748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68960"/>
                  </a:ext>
                </a:extLst>
              </a:tr>
              <a:tr h="129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33.098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32.598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32.800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875664"/>
                  </a:ext>
                </a:extLst>
              </a:tr>
              <a:tr h="129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33.098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32.598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32.800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531490"/>
                  </a:ext>
                </a:extLst>
              </a:tr>
              <a:tr h="129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680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06488" y="79792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27047A9E-6B9D-4C00-ADA1-AF10AF318F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0318316"/>
              </p:ext>
            </p:extLst>
          </p:nvPr>
        </p:nvGraphicFramePr>
        <p:xfrm>
          <a:off x="395993" y="1974712"/>
          <a:ext cx="4104000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A6393A1B-BFAB-4F51-B4F6-7247A7EF7B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2461957"/>
              </p:ext>
            </p:extLst>
          </p:nvPr>
        </p:nvGraphicFramePr>
        <p:xfrm>
          <a:off x="4644009" y="1974712"/>
          <a:ext cx="4104000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1" y="789483"/>
            <a:ext cx="803237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F7E30FD-1ED3-4177-B725-3D90409AD3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8455943"/>
              </p:ext>
            </p:extLst>
          </p:nvPr>
        </p:nvGraphicFramePr>
        <p:xfrm>
          <a:off x="611561" y="1844824"/>
          <a:ext cx="8032377" cy="3822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976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84910"/>
            <a:ext cx="799288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71290F1-B5A3-4227-A4BF-51A0D88167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0667102"/>
              </p:ext>
            </p:extLst>
          </p:nvPr>
        </p:nvGraphicFramePr>
        <p:xfrm>
          <a:off x="539551" y="1916832"/>
          <a:ext cx="7992889" cy="3692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8641" y="755123"/>
            <a:ext cx="80442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48640" y="1439858"/>
            <a:ext cx="8090869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0C7C59F-73CB-4A64-B81A-3A23F09359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956069"/>
              </p:ext>
            </p:extLst>
          </p:nvPr>
        </p:nvGraphicFramePr>
        <p:xfrm>
          <a:off x="548640" y="1772816"/>
          <a:ext cx="8025905" cy="1917853"/>
        </p:xfrm>
        <a:graphic>
          <a:graphicData uri="http://schemas.openxmlformats.org/drawingml/2006/table">
            <a:tbl>
              <a:tblPr/>
              <a:tblGrid>
                <a:gridCol w="287873">
                  <a:extLst>
                    <a:ext uri="{9D8B030D-6E8A-4147-A177-3AD203B41FA5}">
                      <a16:colId xmlns:a16="http://schemas.microsoft.com/office/drawing/2014/main" val="3016066722"/>
                    </a:ext>
                  </a:extLst>
                </a:gridCol>
                <a:gridCol w="3247210">
                  <a:extLst>
                    <a:ext uri="{9D8B030D-6E8A-4147-A177-3AD203B41FA5}">
                      <a16:colId xmlns:a16="http://schemas.microsoft.com/office/drawing/2014/main" val="4064603310"/>
                    </a:ext>
                  </a:extLst>
                </a:gridCol>
                <a:gridCol w="771500">
                  <a:extLst>
                    <a:ext uri="{9D8B030D-6E8A-4147-A177-3AD203B41FA5}">
                      <a16:colId xmlns:a16="http://schemas.microsoft.com/office/drawing/2014/main" val="2832064933"/>
                    </a:ext>
                  </a:extLst>
                </a:gridCol>
                <a:gridCol w="771500">
                  <a:extLst>
                    <a:ext uri="{9D8B030D-6E8A-4147-A177-3AD203B41FA5}">
                      <a16:colId xmlns:a16="http://schemas.microsoft.com/office/drawing/2014/main" val="3534502363"/>
                    </a:ext>
                  </a:extLst>
                </a:gridCol>
                <a:gridCol w="771500">
                  <a:extLst>
                    <a:ext uri="{9D8B030D-6E8A-4147-A177-3AD203B41FA5}">
                      <a16:colId xmlns:a16="http://schemas.microsoft.com/office/drawing/2014/main" val="3911201168"/>
                    </a:ext>
                  </a:extLst>
                </a:gridCol>
                <a:gridCol w="771500">
                  <a:extLst>
                    <a:ext uri="{9D8B030D-6E8A-4147-A177-3AD203B41FA5}">
                      <a16:colId xmlns:a16="http://schemas.microsoft.com/office/drawing/2014/main" val="1582446849"/>
                    </a:ext>
                  </a:extLst>
                </a:gridCol>
                <a:gridCol w="702411">
                  <a:extLst>
                    <a:ext uri="{9D8B030D-6E8A-4147-A177-3AD203B41FA5}">
                      <a16:colId xmlns:a16="http://schemas.microsoft.com/office/drawing/2014/main" val="680955562"/>
                    </a:ext>
                  </a:extLst>
                </a:gridCol>
                <a:gridCol w="702411">
                  <a:extLst>
                    <a:ext uri="{9D8B030D-6E8A-4147-A177-3AD203B41FA5}">
                      <a16:colId xmlns:a16="http://schemas.microsoft.com/office/drawing/2014/main" val="2441926144"/>
                    </a:ext>
                  </a:extLst>
                </a:gridCol>
              </a:tblGrid>
              <a:tr h="1357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4890659"/>
                  </a:ext>
                </a:extLst>
              </a:tr>
              <a:tr h="4158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650328"/>
                  </a:ext>
                </a:extLst>
              </a:tr>
              <a:tr h="144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60.015.814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73.349.750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13.333.936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59.549.050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991533"/>
                  </a:ext>
                </a:extLst>
              </a:tr>
              <a:tr h="135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16.967.207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17.033.168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16.952.438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039968"/>
                  </a:ext>
                </a:extLst>
              </a:tr>
              <a:tr h="135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4.514.919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3.967.890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-547.029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3.731.022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922336"/>
                  </a:ext>
                </a:extLst>
              </a:tr>
              <a:tr h="135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653826"/>
                  </a:ext>
                </a:extLst>
              </a:tr>
              <a:tr h="135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38.165.394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37.742.791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-422.603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37.295.732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900822"/>
                  </a:ext>
                </a:extLst>
              </a:tr>
              <a:tr h="135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13.002.463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13.002.463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13.002.462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007960"/>
                  </a:ext>
                </a:extLst>
              </a:tr>
              <a:tr h="135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87.312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87.312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87.312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723971"/>
                  </a:ext>
                </a:extLst>
              </a:tr>
              <a:tr h="135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365.294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262.470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-102.824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229.291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967703"/>
                  </a:ext>
                </a:extLst>
              </a:tr>
              <a:tr h="135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1.082.791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1.079.791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1.082.391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36079,7%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825843"/>
                  </a:ext>
                </a:extLst>
              </a:tr>
              <a:tr h="135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249158"/>
                  </a:ext>
                </a:extLst>
              </a:tr>
            </a:tbl>
          </a:graphicData>
        </a:graphic>
      </p:graphicFrame>
      <p:sp>
        <p:nvSpPr>
          <p:cNvPr id="8" name="1 Título">
            <a:extLst>
              <a:ext uri="{FF2B5EF4-FFF2-40B4-BE49-F238E27FC236}">
                <a16:creationId xmlns:a16="http://schemas.microsoft.com/office/drawing/2014/main" id="{8F657F6C-0A8A-4063-AF22-1696DF20C717}"/>
              </a:ext>
            </a:extLst>
          </p:cNvPr>
          <p:cNvSpPr txBox="1">
            <a:spLocks/>
          </p:cNvSpPr>
          <p:nvPr/>
        </p:nvSpPr>
        <p:spPr>
          <a:xfrm>
            <a:off x="539775" y="3690669"/>
            <a:ext cx="7886701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3" y="777919"/>
            <a:ext cx="80929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11524" y="1454291"/>
            <a:ext cx="8120952" cy="3236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1454371-9AA0-4790-B723-F8D5B5F80E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573363"/>
              </p:ext>
            </p:extLst>
          </p:nvPr>
        </p:nvGraphicFramePr>
        <p:xfrm>
          <a:off x="525276" y="1812353"/>
          <a:ext cx="8092926" cy="1230589"/>
        </p:xfrm>
        <a:graphic>
          <a:graphicData uri="http://schemas.openxmlformats.org/drawingml/2006/table">
            <a:tbl>
              <a:tblPr/>
              <a:tblGrid>
                <a:gridCol w="280615">
                  <a:extLst>
                    <a:ext uri="{9D8B030D-6E8A-4147-A177-3AD203B41FA5}">
                      <a16:colId xmlns:a16="http://schemas.microsoft.com/office/drawing/2014/main" val="497565811"/>
                    </a:ext>
                  </a:extLst>
                </a:gridCol>
                <a:gridCol w="280615">
                  <a:extLst>
                    <a:ext uri="{9D8B030D-6E8A-4147-A177-3AD203B41FA5}">
                      <a16:colId xmlns:a16="http://schemas.microsoft.com/office/drawing/2014/main" val="1866092376"/>
                    </a:ext>
                  </a:extLst>
                </a:gridCol>
                <a:gridCol w="3165333">
                  <a:extLst>
                    <a:ext uri="{9D8B030D-6E8A-4147-A177-3AD203B41FA5}">
                      <a16:colId xmlns:a16="http://schemas.microsoft.com/office/drawing/2014/main" val="2799021452"/>
                    </a:ext>
                  </a:extLst>
                </a:gridCol>
                <a:gridCol w="752047">
                  <a:extLst>
                    <a:ext uri="{9D8B030D-6E8A-4147-A177-3AD203B41FA5}">
                      <a16:colId xmlns:a16="http://schemas.microsoft.com/office/drawing/2014/main" val="453422972"/>
                    </a:ext>
                  </a:extLst>
                </a:gridCol>
                <a:gridCol w="752047">
                  <a:extLst>
                    <a:ext uri="{9D8B030D-6E8A-4147-A177-3AD203B41FA5}">
                      <a16:colId xmlns:a16="http://schemas.microsoft.com/office/drawing/2014/main" val="1583549987"/>
                    </a:ext>
                  </a:extLst>
                </a:gridCol>
                <a:gridCol w="752047">
                  <a:extLst>
                    <a:ext uri="{9D8B030D-6E8A-4147-A177-3AD203B41FA5}">
                      <a16:colId xmlns:a16="http://schemas.microsoft.com/office/drawing/2014/main" val="3728335863"/>
                    </a:ext>
                  </a:extLst>
                </a:gridCol>
                <a:gridCol w="752047">
                  <a:extLst>
                    <a:ext uri="{9D8B030D-6E8A-4147-A177-3AD203B41FA5}">
                      <a16:colId xmlns:a16="http://schemas.microsoft.com/office/drawing/2014/main" val="349285408"/>
                    </a:ext>
                  </a:extLst>
                </a:gridCol>
                <a:gridCol w="684700">
                  <a:extLst>
                    <a:ext uri="{9D8B030D-6E8A-4147-A177-3AD203B41FA5}">
                      <a16:colId xmlns:a16="http://schemas.microsoft.com/office/drawing/2014/main" val="3925617518"/>
                    </a:ext>
                  </a:extLst>
                </a:gridCol>
                <a:gridCol w="673475">
                  <a:extLst>
                    <a:ext uri="{9D8B030D-6E8A-4147-A177-3AD203B41FA5}">
                      <a16:colId xmlns:a16="http://schemas.microsoft.com/office/drawing/2014/main" val="727555157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980226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917056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7.289.496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8.239.813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950.317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7.380.872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05913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52.726.318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65.109.937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12.383.619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52.168.178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389907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27.360.657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28.800.119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1.439.462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27.172.376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502455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8.784.127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9.395.772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611.645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7.568.963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619899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y Atención de Violencia contra las Mujeres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17.488.834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27.821.346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10.332.512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18.334.135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740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690613"/>
            <a:ext cx="811264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0750" y="1590185"/>
            <a:ext cx="8155706" cy="3385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CC7A3E3-076C-4698-86AC-6C84A3FE25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709127"/>
              </p:ext>
            </p:extLst>
          </p:nvPr>
        </p:nvGraphicFramePr>
        <p:xfrm>
          <a:off x="539552" y="1980992"/>
          <a:ext cx="8093839" cy="2896016"/>
        </p:xfrm>
        <a:graphic>
          <a:graphicData uri="http://schemas.openxmlformats.org/drawingml/2006/table">
            <a:tbl>
              <a:tblPr/>
              <a:tblGrid>
                <a:gridCol w="271242">
                  <a:extLst>
                    <a:ext uri="{9D8B030D-6E8A-4147-A177-3AD203B41FA5}">
                      <a16:colId xmlns:a16="http://schemas.microsoft.com/office/drawing/2014/main" val="1664632432"/>
                    </a:ext>
                  </a:extLst>
                </a:gridCol>
                <a:gridCol w="271242">
                  <a:extLst>
                    <a:ext uri="{9D8B030D-6E8A-4147-A177-3AD203B41FA5}">
                      <a16:colId xmlns:a16="http://schemas.microsoft.com/office/drawing/2014/main" val="825554720"/>
                    </a:ext>
                  </a:extLst>
                </a:gridCol>
                <a:gridCol w="271242">
                  <a:extLst>
                    <a:ext uri="{9D8B030D-6E8A-4147-A177-3AD203B41FA5}">
                      <a16:colId xmlns:a16="http://schemas.microsoft.com/office/drawing/2014/main" val="2958145476"/>
                    </a:ext>
                  </a:extLst>
                </a:gridCol>
                <a:gridCol w="3059601">
                  <a:extLst>
                    <a:ext uri="{9D8B030D-6E8A-4147-A177-3AD203B41FA5}">
                      <a16:colId xmlns:a16="http://schemas.microsoft.com/office/drawing/2014/main" val="3713304270"/>
                    </a:ext>
                  </a:extLst>
                </a:gridCol>
                <a:gridCol w="726926">
                  <a:extLst>
                    <a:ext uri="{9D8B030D-6E8A-4147-A177-3AD203B41FA5}">
                      <a16:colId xmlns:a16="http://schemas.microsoft.com/office/drawing/2014/main" val="2748907262"/>
                    </a:ext>
                  </a:extLst>
                </a:gridCol>
                <a:gridCol w="726926">
                  <a:extLst>
                    <a:ext uri="{9D8B030D-6E8A-4147-A177-3AD203B41FA5}">
                      <a16:colId xmlns:a16="http://schemas.microsoft.com/office/drawing/2014/main" val="2864645847"/>
                    </a:ext>
                  </a:extLst>
                </a:gridCol>
                <a:gridCol w="726926">
                  <a:extLst>
                    <a:ext uri="{9D8B030D-6E8A-4147-A177-3AD203B41FA5}">
                      <a16:colId xmlns:a16="http://schemas.microsoft.com/office/drawing/2014/main" val="1885419664"/>
                    </a:ext>
                  </a:extLst>
                </a:gridCol>
                <a:gridCol w="726926">
                  <a:extLst>
                    <a:ext uri="{9D8B030D-6E8A-4147-A177-3AD203B41FA5}">
                      <a16:colId xmlns:a16="http://schemas.microsoft.com/office/drawing/2014/main" val="873196421"/>
                    </a:ext>
                  </a:extLst>
                </a:gridCol>
                <a:gridCol w="661829">
                  <a:extLst>
                    <a:ext uri="{9D8B030D-6E8A-4147-A177-3AD203B41FA5}">
                      <a16:colId xmlns:a16="http://schemas.microsoft.com/office/drawing/2014/main" val="4264492484"/>
                    </a:ext>
                  </a:extLst>
                </a:gridCol>
                <a:gridCol w="650979">
                  <a:extLst>
                    <a:ext uri="{9D8B030D-6E8A-4147-A177-3AD203B41FA5}">
                      <a16:colId xmlns:a16="http://schemas.microsoft.com/office/drawing/2014/main" val="2822957870"/>
                    </a:ext>
                  </a:extLst>
                </a:gridCol>
              </a:tblGrid>
              <a:tr h="1302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156022"/>
                  </a:ext>
                </a:extLst>
              </a:tr>
              <a:tr h="3863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444903"/>
                  </a:ext>
                </a:extLst>
              </a:tr>
              <a:tr h="1655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7.289.496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8.239.813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950.317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7.380.872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743820"/>
                  </a:ext>
                </a:extLst>
              </a:tr>
              <a:tr h="130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5.082.572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5.170.092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87.520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5.129.621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01138"/>
                  </a:ext>
                </a:extLst>
              </a:tr>
              <a:tr h="130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1.999.434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1.761.305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-238.129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1.728.227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049986"/>
                  </a:ext>
                </a:extLst>
              </a:tr>
              <a:tr h="130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95.884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-13.291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573168"/>
                  </a:ext>
                </a:extLst>
              </a:tr>
              <a:tr h="130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-13.291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33790"/>
                  </a:ext>
                </a:extLst>
              </a:tr>
              <a:tr h="130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ONG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-13.291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174696"/>
                  </a:ext>
                </a:extLst>
              </a:tr>
              <a:tr h="130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82.593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566433"/>
                  </a:ext>
                </a:extLst>
              </a:tr>
              <a:tr h="130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ONU Mujeres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70204"/>
                  </a:ext>
                </a:extLst>
              </a:tr>
              <a:tr h="130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Internacional de Mujeres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286876"/>
                  </a:ext>
                </a:extLst>
              </a:tr>
              <a:tr h="130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784.364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784.364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784.364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382960"/>
                  </a:ext>
                </a:extLst>
              </a:tr>
              <a:tr h="130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784.364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784.364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784.364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78365"/>
                  </a:ext>
                </a:extLst>
              </a:tr>
              <a:tr h="130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110.606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-26.418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741926"/>
                  </a:ext>
                </a:extLst>
              </a:tr>
              <a:tr h="130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697054"/>
                  </a:ext>
                </a:extLst>
              </a:tr>
              <a:tr h="130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24300"/>
                  </a:ext>
                </a:extLst>
              </a:tr>
              <a:tr h="130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813535"/>
                  </a:ext>
                </a:extLst>
              </a:tr>
              <a:tr h="130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95.880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357687"/>
                  </a:ext>
                </a:extLst>
              </a:tr>
              <a:tr h="130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357.271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356.271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357.271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35727,1%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605846"/>
                  </a:ext>
                </a:extLst>
              </a:tr>
              <a:tr h="130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357.271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356.271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357.271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35727,1%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620996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421BC445-C4BA-41D2-85A4-9AEFC9E75455}"/>
              </a:ext>
            </a:extLst>
          </p:cNvPr>
          <p:cNvSpPr txBox="1">
            <a:spLocks/>
          </p:cNvSpPr>
          <p:nvPr/>
        </p:nvSpPr>
        <p:spPr>
          <a:xfrm>
            <a:off x="520750" y="4877009"/>
            <a:ext cx="8112641" cy="429034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84100" y="749922"/>
            <a:ext cx="803018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4100" y="1628800"/>
            <a:ext cx="7975799" cy="2933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7F5B8DE-430F-4718-A037-674505F132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363234"/>
              </p:ext>
            </p:extLst>
          </p:nvPr>
        </p:nvGraphicFramePr>
        <p:xfrm>
          <a:off x="593276" y="1963715"/>
          <a:ext cx="8021011" cy="3671405"/>
        </p:xfrm>
        <a:graphic>
          <a:graphicData uri="http://schemas.openxmlformats.org/drawingml/2006/table">
            <a:tbl>
              <a:tblPr/>
              <a:tblGrid>
                <a:gridCol w="268801">
                  <a:extLst>
                    <a:ext uri="{9D8B030D-6E8A-4147-A177-3AD203B41FA5}">
                      <a16:colId xmlns:a16="http://schemas.microsoft.com/office/drawing/2014/main" val="338891661"/>
                    </a:ext>
                  </a:extLst>
                </a:gridCol>
                <a:gridCol w="268801">
                  <a:extLst>
                    <a:ext uri="{9D8B030D-6E8A-4147-A177-3AD203B41FA5}">
                      <a16:colId xmlns:a16="http://schemas.microsoft.com/office/drawing/2014/main" val="2168334299"/>
                    </a:ext>
                  </a:extLst>
                </a:gridCol>
                <a:gridCol w="268801">
                  <a:extLst>
                    <a:ext uri="{9D8B030D-6E8A-4147-A177-3AD203B41FA5}">
                      <a16:colId xmlns:a16="http://schemas.microsoft.com/office/drawing/2014/main" val="859307758"/>
                    </a:ext>
                  </a:extLst>
                </a:gridCol>
                <a:gridCol w="3032070">
                  <a:extLst>
                    <a:ext uri="{9D8B030D-6E8A-4147-A177-3AD203B41FA5}">
                      <a16:colId xmlns:a16="http://schemas.microsoft.com/office/drawing/2014/main" val="4059006371"/>
                    </a:ext>
                  </a:extLst>
                </a:gridCol>
                <a:gridCol w="720386">
                  <a:extLst>
                    <a:ext uri="{9D8B030D-6E8A-4147-A177-3AD203B41FA5}">
                      <a16:colId xmlns:a16="http://schemas.microsoft.com/office/drawing/2014/main" val="816873768"/>
                    </a:ext>
                  </a:extLst>
                </a:gridCol>
                <a:gridCol w="720386">
                  <a:extLst>
                    <a:ext uri="{9D8B030D-6E8A-4147-A177-3AD203B41FA5}">
                      <a16:colId xmlns:a16="http://schemas.microsoft.com/office/drawing/2014/main" val="279021825"/>
                    </a:ext>
                  </a:extLst>
                </a:gridCol>
                <a:gridCol w="720386">
                  <a:extLst>
                    <a:ext uri="{9D8B030D-6E8A-4147-A177-3AD203B41FA5}">
                      <a16:colId xmlns:a16="http://schemas.microsoft.com/office/drawing/2014/main" val="3136714454"/>
                    </a:ext>
                  </a:extLst>
                </a:gridCol>
                <a:gridCol w="720386">
                  <a:extLst>
                    <a:ext uri="{9D8B030D-6E8A-4147-A177-3AD203B41FA5}">
                      <a16:colId xmlns:a16="http://schemas.microsoft.com/office/drawing/2014/main" val="2120644399"/>
                    </a:ext>
                  </a:extLst>
                </a:gridCol>
                <a:gridCol w="655873">
                  <a:extLst>
                    <a:ext uri="{9D8B030D-6E8A-4147-A177-3AD203B41FA5}">
                      <a16:colId xmlns:a16="http://schemas.microsoft.com/office/drawing/2014/main" val="2531495734"/>
                    </a:ext>
                  </a:extLst>
                </a:gridCol>
                <a:gridCol w="645121">
                  <a:extLst>
                    <a:ext uri="{9D8B030D-6E8A-4147-A177-3AD203B41FA5}">
                      <a16:colId xmlns:a16="http://schemas.microsoft.com/office/drawing/2014/main" val="309240025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40197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63766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27.360.657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28.800.119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1.439.462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27.172.376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9038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11.679.192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11.717.973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11.689.331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0913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2.138.127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1.963.201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-174.926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1.851.683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5497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1190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5445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13.287.650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12.548.763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-738.887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12.539.588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4054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13.287.650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12.548.763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-738.887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12.539.588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1345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9.845.086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9.845.086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9.845.086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7278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1.920.748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1.767.088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-153.660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1.767.038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7689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Equidad de Genero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-84.542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7032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Mujer, Sexualidad y Maternidad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941.308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898.724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-42.584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898.722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0744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 y Participación Política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495.966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-458.101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046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1.446.169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1.446.169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1.446.168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0884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1.446.169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1.446.169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1.446.168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3444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87.312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87.312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87.312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1936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87.312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87.312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87.312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558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254.688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178.282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-76.406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146.131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8121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2862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4458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0925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5761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166.918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116.843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115.016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7382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687.555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686.555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687.467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68746,7%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9295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687.555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686.555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687.467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68746,7%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821841"/>
                  </a:ext>
                </a:extLst>
              </a:tr>
            </a:tbl>
          </a:graphicData>
        </a:graphic>
      </p:graphicFrame>
      <p:sp>
        <p:nvSpPr>
          <p:cNvPr id="9" name="1 Título">
            <a:extLst>
              <a:ext uri="{FF2B5EF4-FFF2-40B4-BE49-F238E27FC236}">
                <a16:creationId xmlns:a16="http://schemas.microsoft.com/office/drawing/2014/main" id="{A2CB8751-FF06-4D45-B4DD-D4434A2D8B26}"/>
              </a:ext>
            </a:extLst>
          </p:cNvPr>
          <p:cNvSpPr txBox="1">
            <a:spLocks/>
          </p:cNvSpPr>
          <p:nvPr/>
        </p:nvSpPr>
        <p:spPr>
          <a:xfrm>
            <a:off x="593275" y="5635120"/>
            <a:ext cx="8021010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60573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35940"/>
            <a:ext cx="812444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E8DEB28F-593F-458D-B68E-77DD40AD7002}"/>
              </a:ext>
            </a:extLst>
          </p:cNvPr>
          <p:cNvSpPr txBox="1">
            <a:spLocks/>
          </p:cNvSpPr>
          <p:nvPr/>
        </p:nvSpPr>
        <p:spPr>
          <a:xfrm>
            <a:off x="527086" y="3869252"/>
            <a:ext cx="8064898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B9A1643-0B12-4457-A842-9B9A49EAD8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661418"/>
              </p:ext>
            </p:extLst>
          </p:nvPr>
        </p:nvGraphicFramePr>
        <p:xfrm>
          <a:off x="539553" y="1728780"/>
          <a:ext cx="8052433" cy="2109984"/>
        </p:xfrm>
        <a:graphic>
          <a:graphicData uri="http://schemas.openxmlformats.org/drawingml/2006/table">
            <a:tbl>
              <a:tblPr/>
              <a:tblGrid>
                <a:gridCol w="269854">
                  <a:extLst>
                    <a:ext uri="{9D8B030D-6E8A-4147-A177-3AD203B41FA5}">
                      <a16:colId xmlns:a16="http://schemas.microsoft.com/office/drawing/2014/main" val="3889524655"/>
                    </a:ext>
                  </a:extLst>
                </a:gridCol>
                <a:gridCol w="269854">
                  <a:extLst>
                    <a:ext uri="{9D8B030D-6E8A-4147-A177-3AD203B41FA5}">
                      <a16:colId xmlns:a16="http://schemas.microsoft.com/office/drawing/2014/main" val="2618903889"/>
                    </a:ext>
                  </a:extLst>
                </a:gridCol>
                <a:gridCol w="269854">
                  <a:extLst>
                    <a:ext uri="{9D8B030D-6E8A-4147-A177-3AD203B41FA5}">
                      <a16:colId xmlns:a16="http://schemas.microsoft.com/office/drawing/2014/main" val="478266900"/>
                    </a:ext>
                  </a:extLst>
                </a:gridCol>
                <a:gridCol w="3043948">
                  <a:extLst>
                    <a:ext uri="{9D8B030D-6E8A-4147-A177-3AD203B41FA5}">
                      <a16:colId xmlns:a16="http://schemas.microsoft.com/office/drawing/2014/main" val="2328416439"/>
                    </a:ext>
                  </a:extLst>
                </a:gridCol>
                <a:gridCol w="723208">
                  <a:extLst>
                    <a:ext uri="{9D8B030D-6E8A-4147-A177-3AD203B41FA5}">
                      <a16:colId xmlns:a16="http://schemas.microsoft.com/office/drawing/2014/main" val="2237666215"/>
                    </a:ext>
                  </a:extLst>
                </a:gridCol>
                <a:gridCol w="723208">
                  <a:extLst>
                    <a:ext uri="{9D8B030D-6E8A-4147-A177-3AD203B41FA5}">
                      <a16:colId xmlns:a16="http://schemas.microsoft.com/office/drawing/2014/main" val="1212476828"/>
                    </a:ext>
                  </a:extLst>
                </a:gridCol>
                <a:gridCol w="723208">
                  <a:extLst>
                    <a:ext uri="{9D8B030D-6E8A-4147-A177-3AD203B41FA5}">
                      <a16:colId xmlns:a16="http://schemas.microsoft.com/office/drawing/2014/main" val="207776880"/>
                    </a:ext>
                  </a:extLst>
                </a:gridCol>
                <a:gridCol w="723208">
                  <a:extLst>
                    <a:ext uri="{9D8B030D-6E8A-4147-A177-3AD203B41FA5}">
                      <a16:colId xmlns:a16="http://schemas.microsoft.com/office/drawing/2014/main" val="2388295994"/>
                    </a:ext>
                  </a:extLst>
                </a:gridCol>
                <a:gridCol w="658442">
                  <a:extLst>
                    <a:ext uri="{9D8B030D-6E8A-4147-A177-3AD203B41FA5}">
                      <a16:colId xmlns:a16="http://schemas.microsoft.com/office/drawing/2014/main" val="1440241771"/>
                    </a:ext>
                  </a:extLst>
                </a:gridCol>
                <a:gridCol w="647649">
                  <a:extLst>
                    <a:ext uri="{9D8B030D-6E8A-4147-A177-3AD203B41FA5}">
                      <a16:colId xmlns:a16="http://schemas.microsoft.com/office/drawing/2014/main" val="1185769531"/>
                    </a:ext>
                  </a:extLst>
                </a:gridCol>
              </a:tblGrid>
              <a:tr h="1290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386666"/>
                  </a:ext>
                </a:extLst>
              </a:tr>
              <a:tr h="3862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84371"/>
                  </a:ext>
                </a:extLst>
              </a:tr>
              <a:tr h="1655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8.784.127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9.395.772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611.645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7.568.963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27424"/>
                  </a:ext>
                </a:extLst>
              </a:tr>
              <a:tr h="129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185.319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-60.909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117.570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038794"/>
                  </a:ext>
                </a:extLst>
              </a:tr>
              <a:tr h="129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280.389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104.364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-176.025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713811"/>
                  </a:ext>
                </a:extLst>
              </a:tr>
              <a:tr h="129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8.317.919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7.559.949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-757.970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7.378.037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606109"/>
                  </a:ext>
                </a:extLst>
              </a:tr>
              <a:tr h="129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4.384.644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3.330.591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-1.054.053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3.182.958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905145"/>
                  </a:ext>
                </a:extLst>
              </a:tr>
              <a:tr h="129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4 a 7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4.108.096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3.134.940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-973.156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2.987.307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831768"/>
                  </a:ext>
                </a:extLst>
              </a:tr>
              <a:tr h="129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Mujer, Asociatividad y Emprendimiento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276.548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195.651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-80.897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195.651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38029"/>
                  </a:ext>
                </a:extLst>
              </a:tr>
              <a:tr h="129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4.229.358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4.195.079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998113"/>
                  </a:ext>
                </a:extLst>
              </a:tr>
              <a:tr h="129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Mujeres Jefas de Hogar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4.229.358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4.195.079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018682"/>
                  </a:ext>
                </a:extLst>
              </a:tr>
              <a:tr h="129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1.602.182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1.602.182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1.602.182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077546"/>
                  </a:ext>
                </a:extLst>
              </a:tr>
              <a:tr h="129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084628"/>
                  </a:ext>
                </a:extLst>
              </a:tr>
              <a:tr h="129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209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3327</TotalTime>
  <Words>1959</Words>
  <Application>Microsoft Office PowerPoint</Application>
  <PresentationFormat>Presentación en pantalla (4:3)</PresentationFormat>
  <Paragraphs>935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2_Tema de Office</vt:lpstr>
      <vt:lpstr>EJECUCIÓN ACUMULADA DE GASTOS PRESUPUESTARIOS AL MES DE DICIEMBRE DE 2020 PARTIDA 27: MINISTERIO DE LA MUJER Y LA EQUIDAD DE GÉNERO</vt:lpstr>
      <vt:lpstr>EJECUCIÓN ACUMULADA DE GASTOS A DICIEMBRE DE 2020  PARTIDA 27 MINISTERIO DE LA MUJER Y EQUIDAD DE GÉNERO</vt:lpstr>
      <vt:lpstr>Presentación de PowerPoint</vt:lpstr>
      <vt:lpstr>Presentación de PowerPoint</vt:lpstr>
      <vt:lpstr>EJECUCIÓN ACUMULADA DE GASTOS A DICIEMBRE DE 2020  PARTIDA 27 MINISTERIO DE LA MUJER Y EQUIDAD DE GÉNERO</vt:lpstr>
      <vt:lpstr>EJECUCIÓN ACUMULADA DE GASTOS A DICIEMBRE DE 2020  PARTIDA 27 RESUMEN POR CAPÍTULOS</vt:lpstr>
      <vt:lpstr>EJECUCIÓN ACUMULADA DE GASTOS A DICIEMBRE DE 2020  PARTIDA 27. CAPÍTULO 01. PROGRAMA 01:  SUBSECRETARÍA DE LA MUJER Y LA EQUIDAD DE GÉNERO</vt:lpstr>
      <vt:lpstr>EJECUCIÓN ACUMULADA DE GASTOS A DICIEMBRE DE 2020  PARTIDA 27. CAPÍTULO 02. PROGRAMA 01:  SERVICIO NACIONAL DE LA MUJER Y LA EQUIDAD DE GÉNERO</vt:lpstr>
      <vt:lpstr>EJECUCIÓN ACUMULADA DE GASTOS A DICIEMBRE DE 2020  PARTIDA 27. CAPÍTULO 02. PROGRAMA 02:  MUJER Y TRABAJO </vt:lpstr>
      <vt:lpstr>EJECUCIÓN ACUMULADA DE GASTOS A DICIEMBRE DE 2020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244</cp:revision>
  <cp:lastPrinted>2019-10-06T20:09:36Z</cp:lastPrinted>
  <dcterms:created xsi:type="dcterms:W3CDTF">2016-06-23T13:38:47Z</dcterms:created>
  <dcterms:modified xsi:type="dcterms:W3CDTF">2021-03-05T15:11:18Z</dcterms:modified>
</cp:coreProperties>
</file>