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B528-419F-905D-54F121D7F2F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528-419F-905D-54F121D7F2F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528-419F-905D-54F121D7F2F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528-419F-905D-54F121D7F2F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528-419F-905D-54F121D7F2F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528-419F-905D-54F121D7F2F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B528-419F-905D-54F121D7F2FA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'[23.xlsx]P. 23 Ministerio Público (1)'!$E$69:$E$75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'[23.xlsx]P. 23 Ministerio Público (1)'!$F$69:$F$75</c:f>
              <c:numCache>
                <c:formatCode>0.0%</c:formatCode>
                <c:ptCount val="7"/>
                <c:pt idx="0">
                  <c:v>0.75247764044461363</c:v>
                </c:pt>
                <c:pt idx="1">
                  <c:v>0.18928743415124985</c:v>
                </c:pt>
                <c:pt idx="2">
                  <c:v>2.2224453791295411E-3</c:v>
                </c:pt>
                <c:pt idx="3">
                  <c:v>4.4288266301805617E-3</c:v>
                </c:pt>
                <c:pt idx="4">
                  <c:v>7.5594548161758901E-3</c:v>
                </c:pt>
                <c:pt idx="5">
                  <c:v>4.4024198578650503E-2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528-419F-905D-54F121D7F2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753199090622366"/>
          <c:y val="0.15438227148475867"/>
          <c:w val="0.26163672742752592"/>
          <c:h val="0.7877397462599509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Mensual 2018 - 2019 - 2020</a:t>
            </a:r>
            <a:endParaRPr lang="es-CL" sz="11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'[23.xlsx]P. 23 Ministerio Público (1)'!$E$45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'[23.xlsx]P. 23 Ministerio Público (1)'!$F$42:$Q$42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(1)'!$F$45:$Q$45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6.7364727434768359E-2</c:v>
                </c:pt>
                <c:pt idx="2">
                  <c:v>0.14902196026552617</c:v>
                </c:pt>
                <c:pt idx="3">
                  <c:v>7.1526200076358085E-2</c:v>
                </c:pt>
                <c:pt idx="4">
                  <c:v>7.3452690734784859E-2</c:v>
                </c:pt>
                <c:pt idx="5">
                  <c:v>6.8181497811347178E-2</c:v>
                </c:pt>
                <c:pt idx="6">
                  <c:v>6.7491604533494426E-2</c:v>
                </c:pt>
                <c:pt idx="7">
                  <c:v>6.9758225042677105E-2</c:v>
                </c:pt>
                <c:pt idx="8">
                  <c:v>7.026763413392495E-2</c:v>
                </c:pt>
                <c:pt idx="9">
                  <c:v>7.2931900330579627E-2</c:v>
                </c:pt>
                <c:pt idx="10">
                  <c:v>7.7466464243997404E-2</c:v>
                </c:pt>
                <c:pt idx="11">
                  <c:v>0.1114600743198903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50D-4EA6-9E2E-42417F91C17D}"/>
            </c:ext>
          </c:extLst>
        </c:ser>
        <c:ser>
          <c:idx val="1"/>
          <c:order val="1"/>
          <c:tx>
            <c:strRef>
              <c:f>'[23.xlsx]P. 23 Ministerio Público (1)'!$E$44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'[23.xlsx]P. 23 Ministerio Público (1)'!$F$42:$Q$42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(1)'!$F$44:$Q$44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50D-4EA6-9E2E-42417F91C17D}"/>
            </c:ext>
          </c:extLst>
        </c:ser>
        <c:ser>
          <c:idx val="2"/>
          <c:order val="2"/>
          <c:tx>
            <c:strRef>
              <c:f>'[23.xlsx]P. 23 Ministerio Público (1)'!$E$43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2"/>
            </a:solidFill>
            <a:ln w="25400">
              <a:solidFill>
                <a:schemeClr val="accent2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'[23.xlsx]P. 23 Ministerio Público (1)'!$F$42:$Q$42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(1)'!$F$43:$Q$43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  <c:pt idx="4">
                  <c:v>7.7792151053091382E-2</c:v>
                </c:pt>
                <c:pt idx="5">
                  <c:v>7.9053870723753847E-2</c:v>
                </c:pt>
                <c:pt idx="6">
                  <c:v>7.9015902773532321E-2</c:v>
                </c:pt>
                <c:pt idx="7">
                  <c:v>7.6498087097141662E-2</c:v>
                </c:pt>
                <c:pt idx="8">
                  <c:v>7.3037348468107915E-2</c:v>
                </c:pt>
                <c:pt idx="9">
                  <c:v>7.2714746798532126E-2</c:v>
                </c:pt>
                <c:pt idx="10">
                  <c:v>7.9875838243070776E-2</c:v>
                </c:pt>
                <c:pt idx="11">
                  <c:v>0.10657764758081355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50D-4EA6-9E2E-42417F91C1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8266680"/>
        <c:axId val="418265112"/>
      </c:barChart>
      <c:catAx>
        <c:axId val="418266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18265112"/>
        <c:crosses val="autoZero"/>
        <c:auto val="1"/>
        <c:lblAlgn val="ctr"/>
        <c:lblOffset val="100"/>
        <c:noMultiLvlLbl val="0"/>
      </c:catAx>
      <c:valAx>
        <c:axId val="418265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1826668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Acumulada 2018 - 2019 - 2020</a:t>
            </a:r>
            <a:endParaRPr lang="es-CL" sz="11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435892388451443"/>
          <c:y val="0.13263888888888889"/>
          <c:w val="0.85341885389326333"/>
          <c:h val="0.6262806211723535"/>
        </c:manualLayout>
      </c:layout>
      <c:lineChart>
        <c:grouping val="standard"/>
        <c:varyColors val="0"/>
        <c:ser>
          <c:idx val="0"/>
          <c:order val="0"/>
          <c:tx>
            <c:strRef>
              <c:f>'[23.xlsx]P. 23 Ministerio Público (1)'!$E$37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05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EAB-4FAE-9384-0E68DF4C40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2777777777777778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9EAB-4FAE-9384-0E68DF4C40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2777777777777778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EAB-4FAE-9384-0E68DF4C40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2777777777777826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EAB-4FAE-9384-0E68DF4C40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833333333333333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EAB-4FAE-9384-0E68DF4C40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2777777777777778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EAB-4FAE-9384-0E68DF4C40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888888888888899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EAB-4FAE-9384-0E68DF4C403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1666557305336936E-2"/>
                  <c:y val="-1.38888888888889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894-4E87-9B18-3265A5EF4FA1}"/>
                </c:ext>
                <c:ext xmlns:c15="http://schemas.microsoft.com/office/drawing/2012/chart" uri="{CE6537A1-D6FC-4f65-9D91-7224C49458BB}">
                  <c15:layout>
                    <c:manualLayout>
                      <c:w val="6.4999999999999988E-2"/>
                      <c:h val="5.8078885972586758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3.888888888888889E-2"/>
                  <c:y val="-2.314814814814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894-4E87-9B18-3265A5EF4FA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7222222222222325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894-4E87-9B18-3265A5EF4FA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4271003527640778E-2"/>
                  <c:y val="-3.95310482743296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'[23.xlsx]P.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(1)'!$F$37:$Q$37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  <c:pt idx="4">
                  <c:v>0.46360997466219267</c:v>
                </c:pt>
                <c:pt idx="5">
                  <c:v>0.54266384538594659</c:v>
                </c:pt>
                <c:pt idx="6">
                  <c:v>0.62129973092499058</c:v>
                </c:pt>
                <c:pt idx="7">
                  <c:v>0.69779781802213225</c:v>
                </c:pt>
                <c:pt idx="8">
                  <c:v>0.7242039290468264</c:v>
                </c:pt>
                <c:pt idx="9">
                  <c:v>0.79691867584535858</c:v>
                </c:pt>
                <c:pt idx="10">
                  <c:v>0.87679451408842934</c:v>
                </c:pt>
                <c:pt idx="11">
                  <c:v>0.98542327409681396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48F-4BD9-906C-B5A7182B6C39}"/>
            </c:ext>
          </c:extLst>
        </c:ser>
        <c:ser>
          <c:idx val="1"/>
          <c:order val="1"/>
          <c:tx>
            <c:strRef>
              <c:f>'[23.xlsx]P. 23 Ministerio Público (1)'!$E$38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'[23.xlsx]P.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(1)'!$F$38:$Q$38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48F-4BD9-906C-B5A7182B6C39}"/>
            </c:ext>
          </c:extLst>
        </c:ser>
        <c:ser>
          <c:idx val="2"/>
          <c:order val="2"/>
          <c:tx>
            <c:strRef>
              <c:f>'[23.xlsx]P. 23 Ministerio Público (1)'!$E$39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'[23.xlsx]P.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'[23.xlsx]P. 23 Ministerio Público (1)'!$F$39:$Q$39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0.13496328407830949</c:v>
                </c:pt>
                <c:pt idx="2">
                  <c:v>0.28318890146025893</c:v>
                </c:pt>
                <c:pt idx="3">
                  <c:v>0.35471510153661701</c:v>
                </c:pt>
                <c:pt idx="4">
                  <c:v>0.42816779227140184</c:v>
                </c:pt>
                <c:pt idx="5">
                  <c:v>0.47129598144860579</c:v>
                </c:pt>
                <c:pt idx="6">
                  <c:v>0.54700765940741247</c:v>
                </c:pt>
                <c:pt idx="7">
                  <c:v>0.61632958399784377</c:v>
                </c:pt>
                <c:pt idx="8">
                  <c:v>0.68659721813176866</c:v>
                </c:pt>
                <c:pt idx="9">
                  <c:v>0.75952911846234827</c:v>
                </c:pt>
                <c:pt idx="10">
                  <c:v>0.83699558270634578</c:v>
                </c:pt>
                <c:pt idx="11">
                  <c:v>0.9729885187327989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48F-4BD9-906C-B5A7182B6C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8268248"/>
        <c:axId val="418272952"/>
      </c:lineChart>
      <c:catAx>
        <c:axId val="418268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18272952"/>
        <c:crosses val="autoZero"/>
        <c:auto val="1"/>
        <c:lblAlgn val="ctr"/>
        <c:lblOffset val="100"/>
        <c:noMultiLvlLbl val="0"/>
      </c:catAx>
      <c:valAx>
        <c:axId val="418272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182682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=""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04-03-2021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04-03-2021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DICIEMBRE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400" dirty="0">
                <a:latin typeface="Calibri" panose="020F0502020204030204" pitchFamily="34" charset="0"/>
                <a:cs typeface="Calibri" panose="020F0502020204030204" pitchFamily="34" charset="0"/>
              </a:rPr>
              <a:t>Valparaíso, </a:t>
            </a:r>
            <a:r>
              <a:rPr lang="es-C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enero 2021</a:t>
            </a:r>
            <a:endParaRPr lang="es-CL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517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693762"/>
              </p:ext>
            </p:extLst>
          </p:nvPr>
        </p:nvGraphicFramePr>
        <p:xfrm>
          <a:off x="755576" y="1947862"/>
          <a:ext cx="7615758" cy="4001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743754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7283335"/>
              </p:ext>
            </p:extLst>
          </p:nvPr>
        </p:nvGraphicFramePr>
        <p:xfrm>
          <a:off x="539552" y="1628800"/>
          <a:ext cx="799288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70565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2916599"/>
              </p:ext>
            </p:extLst>
          </p:nvPr>
        </p:nvGraphicFramePr>
        <p:xfrm>
          <a:off x="611560" y="1628800"/>
          <a:ext cx="784887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16581" y="672584"/>
            <a:ext cx="802694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24021" y="1263677"/>
            <a:ext cx="7711866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63447" y="6063642"/>
            <a:ext cx="802694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562063"/>
              </p:ext>
            </p:extLst>
          </p:nvPr>
        </p:nvGraphicFramePr>
        <p:xfrm>
          <a:off x="524020" y="1537274"/>
          <a:ext cx="7966372" cy="4526369"/>
        </p:xfrm>
        <a:graphic>
          <a:graphicData uri="http://schemas.openxmlformats.org/drawingml/2006/table">
            <a:tbl>
              <a:tblPr/>
              <a:tblGrid>
                <a:gridCol w="748017"/>
                <a:gridCol w="311673"/>
                <a:gridCol w="311673"/>
                <a:gridCol w="2318849"/>
                <a:gridCol w="748017"/>
                <a:gridCol w="685681"/>
                <a:gridCol w="685681"/>
                <a:gridCol w="660747"/>
                <a:gridCol w="748017"/>
                <a:gridCol w="748017"/>
              </a:tblGrid>
              <a:tr h="2382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61" marR="9161" marT="9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61" marR="9161" marT="91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9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201.940.621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213.736.337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11.795.716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210.620.761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104,3%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151.955.802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165.412.421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13.456.619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163.173.020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38.224.822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35.649.394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-2.575.428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35.504.009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156.932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440.802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148.984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881.459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833.539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833.539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1.526.561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1.547.529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1.523.678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67.064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173.439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110.932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-62.507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428.689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211.774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-216.915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208.299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132.414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251.804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119.390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243.564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183,9%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724.303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884.303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876.329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19.437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8.488.163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8.488.163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61" marR="9161" marT="91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893.039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61" marR="9161" marT="916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499</Words>
  <Application>Microsoft Office PowerPoint</Application>
  <PresentationFormat>Presentación en pantalla (4:3)</PresentationFormat>
  <Paragraphs>275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1_Tema de Office</vt:lpstr>
      <vt:lpstr>EJECUCIÓN PRESUPUESTARIA DE GASTOS ACUMULADA AL MES DE DICIEMBRE DE 2020 PARTIDA 23: MINISTERIO PÚBLICO</vt:lpstr>
      <vt:lpstr>EJECUCIÓN PRESUPUESTARIA DE GASTOS ACUMULADA AL MES DE DICIEMBRE DE 2020  MINISTERIO PÚBLICO</vt:lpstr>
      <vt:lpstr>Presentación de PowerPoint</vt:lpstr>
      <vt:lpstr>Presentación de PowerPoint</vt:lpstr>
      <vt:lpstr>EJECUCIÓN PRESUPUESTARIA DE GASTOS ACUMULADA AL MES DE DICIEMBRE DE 2020  MINISTERIO PÚBLICO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25</cp:revision>
  <dcterms:created xsi:type="dcterms:W3CDTF">2020-01-06T13:12:56Z</dcterms:created>
  <dcterms:modified xsi:type="dcterms:W3CDTF">2021-03-04T03:42:43Z</dcterms:modified>
</cp:coreProperties>
</file>