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2.bin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4.bin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Distribución</a:t>
            </a:r>
            <a:r>
              <a:rPr lang="es-CL" sz="1100" b="1" baseline="0"/>
              <a:t> de Presupuesto Inicial por Subtítulo de Gastos</a:t>
            </a:r>
            <a:endParaRPr lang="es-CL" sz="1100" b="1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65F2-4409-B984-85D830F8A1B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7B87-4A16-93F4-24FFD2F3021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7B87-4A16-93F4-24FFD2F3021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7B87-4A16-93F4-24FFD2F3021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2B59-4FBF-8A49-93020848967B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CE69-4CB5-91B0-85C012FCC9A7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0576-4DBC-A836-77FED932FF2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'[22.xlsx]Partida 22'!$C$7:$C$13</c:f>
              <c:strCache>
                <c:ptCount val="7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INTEGROS AL FISCO                                                               </c:v>
                </c:pt>
                <c:pt idx="4">
                  <c:v>OTROS GASTOS CORRIENTES                                                         </c:v>
                </c:pt>
                <c:pt idx="5">
                  <c:v>ADQUISICIÓN DE ACTIVOS NO FINANCIEROS                                           </c:v>
                </c:pt>
                <c:pt idx="6">
                  <c:v>SERVICIO DE LA DEUDA                                                            </c:v>
                </c:pt>
              </c:strCache>
            </c:strRef>
          </c:cat>
          <c:val>
            <c:numRef>
              <c:f>'[22.xlsx]Partida 22'!$D$7:$D$13</c:f>
              <c:numCache>
                <c:formatCode>#,##0</c:formatCode>
                <c:ptCount val="7"/>
                <c:pt idx="0">
                  <c:v>10558953</c:v>
                </c:pt>
                <c:pt idx="1">
                  <c:v>2176126</c:v>
                </c:pt>
                <c:pt idx="2">
                  <c:v>234500</c:v>
                </c:pt>
                <c:pt idx="5">
                  <c:v>338046</c:v>
                </c:pt>
                <c:pt idx="6">
                  <c:v>1040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5F2-4409-B984-85D830F8A1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Distribución Presupuesto Inicial por Programas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5806451612903226E-2"/>
                  <c:y val="-2.76550813732018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5BEE-4507-818C-EB95DC6B4A5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3.7275985663082441E-2"/>
                  <c:y val="-3.68734418309357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5BEE-4507-818C-EB95DC6B4A5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3.440860215053753E-2"/>
                  <c:y val="-3.0727868192446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5BEE-4507-818C-EB95DC6B4A5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'[22.xlsx]Resumen Capítulos '!$AI$7:$AI$9</c:f>
              <c:strCache>
                <c:ptCount val="3"/>
                <c:pt idx="0">
                  <c:v>Secretaría General de la Presidencia de la República</c:v>
                </c:pt>
                <c:pt idx="1">
                  <c:v>Gobierno Digital</c:v>
                </c:pt>
                <c:pt idx="2">
                  <c:v>Consejo de Auditoría Interna General de Gobierno</c:v>
                </c:pt>
              </c:strCache>
            </c:strRef>
          </c:cat>
          <c:val>
            <c:numRef>
              <c:f>'[22.xlsx]Resumen Capítulos '!$AJ$7:$AJ$9</c:f>
              <c:numCache>
                <c:formatCode>#,##0_ ;[Red]\-#,##0\ </c:formatCode>
                <c:ptCount val="3"/>
                <c:pt idx="0">
                  <c:v>9349884</c:v>
                </c:pt>
                <c:pt idx="1">
                  <c:v>2579853</c:v>
                </c:pt>
                <c:pt idx="2">
                  <c:v>1378928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DC3-4083-9752-07625D2237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95073336"/>
        <c:axId val="295071376"/>
        <c:axId val="0"/>
      </c:bar3DChart>
      <c:catAx>
        <c:axId val="2950733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95071376"/>
        <c:crosses val="autoZero"/>
        <c:auto val="1"/>
        <c:lblAlgn val="ctr"/>
        <c:lblOffset val="100"/>
        <c:noMultiLvlLbl val="0"/>
      </c:catAx>
      <c:valAx>
        <c:axId val="2950713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 ;[Red]\-#,##0\ 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950733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2018 - 2019 - 2020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'[22.xlsx]Partida 22'!$C$35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'[22.xlsx]Partida 22'!$D$34:$O$34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'[22.xlsx]Partida 22'!$D$35:$O$35</c:f>
              <c:numCache>
                <c:formatCode>0.0%</c:formatCode>
                <c:ptCount val="12"/>
                <c:pt idx="0">
                  <c:v>6.4000000000000001E-2</c:v>
                </c:pt>
                <c:pt idx="1">
                  <c:v>7.0999999999999994E-2</c:v>
                </c:pt>
                <c:pt idx="2">
                  <c:v>0.09</c:v>
                </c:pt>
                <c:pt idx="3">
                  <c:v>6.2E-2</c:v>
                </c:pt>
                <c:pt idx="4">
                  <c:v>5.6000000000000001E-2</c:v>
                </c:pt>
                <c:pt idx="5">
                  <c:v>7.9000000000000001E-2</c:v>
                </c:pt>
                <c:pt idx="6">
                  <c:v>5.8000000000000003E-2</c:v>
                </c:pt>
                <c:pt idx="7">
                  <c:v>6.4000000000000001E-2</c:v>
                </c:pt>
                <c:pt idx="8">
                  <c:v>7.3999999999999996E-2</c:v>
                </c:pt>
                <c:pt idx="9">
                  <c:v>7.1999999999999995E-2</c:v>
                </c:pt>
                <c:pt idx="10">
                  <c:v>7.8E-2</c:v>
                </c:pt>
                <c:pt idx="11">
                  <c:v>0.13900000000000001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E96-4250-BD41-E542AEF4BF33}"/>
            </c:ext>
          </c:extLst>
        </c:ser>
        <c:ser>
          <c:idx val="1"/>
          <c:order val="1"/>
          <c:tx>
            <c:strRef>
              <c:f>'[22.xlsx]Partida 22'!$C$36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4F81B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'[22.xlsx]Partida 22'!$D$34:$O$34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'[22.xlsx]Partida 22'!$D$36:$O$36</c:f>
              <c:numCache>
                <c:formatCode>0.0%</c:formatCode>
                <c:ptCount val="12"/>
                <c:pt idx="0">
                  <c:v>4.8788274364109742E-2</c:v>
                </c:pt>
                <c:pt idx="1">
                  <c:v>4.8525247205986388E-2</c:v>
                </c:pt>
                <c:pt idx="2">
                  <c:v>7.2051120895765514E-2</c:v>
                </c:pt>
                <c:pt idx="3">
                  <c:v>8.8094419060687712E-2</c:v>
                </c:pt>
                <c:pt idx="4">
                  <c:v>6.8652831931847069E-2</c:v>
                </c:pt>
                <c:pt idx="5">
                  <c:v>7.4608773416349833E-2</c:v>
                </c:pt>
                <c:pt idx="6">
                  <c:v>6.4312162034176543E-2</c:v>
                </c:pt>
                <c:pt idx="7">
                  <c:v>5.9825949276114246E-2</c:v>
                </c:pt>
                <c:pt idx="8">
                  <c:v>8.1073657315751307E-2</c:v>
                </c:pt>
                <c:pt idx="9">
                  <c:v>5.7529608281146775E-2</c:v>
                </c:pt>
                <c:pt idx="10">
                  <c:v>8.4867353093451753E-2</c:v>
                </c:pt>
                <c:pt idx="11">
                  <c:v>9.5903175427645468E-2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E96-4250-BD41-E542AEF4BF33}"/>
            </c:ext>
          </c:extLst>
        </c:ser>
        <c:ser>
          <c:idx val="2"/>
          <c:order val="2"/>
          <c:tx>
            <c:strRef>
              <c:f>'[22.xlsx]Partida 22'!$C$37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 b="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'[22.xlsx]Partida 22'!$D$34:$O$34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'[22.xlsx]Partida 22'!$D$37:$O$37</c:f>
              <c:numCache>
                <c:formatCode>0.0%</c:formatCode>
                <c:ptCount val="12"/>
                <c:pt idx="0">
                  <c:v>5.1245710971010237E-2</c:v>
                </c:pt>
                <c:pt idx="1">
                  <c:v>7.6302225169117582E-2</c:v>
                </c:pt>
                <c:pt idx="2">
                  <c:v>7.9870314693903724E-2</c:v>
                </c:pt>
                <c:pt idx="3">
                  <c:v>6.5930604734010037E-2</c:v>
                </c:pt>
                <c:pt idx="4">
                  <c:v>7.7902313588928365E-2</c:v>
                </c:pt>
                <c:pt idx="5">
                  <c:v>8.8935436504528148E-2</c:v>
                </c:pt>
                <c:pt idx="6">
                  <c:v>6.4070539505987942E-2</c:v>
                </c:pt>
                <c:pt idx="7">
                  <c:v>6.6803969072185318E-2</c:v>
                </c:pt>
                <c:pt idx="8">
                  <c:v>8.9206155898756564E-2</c:v>
                </c:pt>
                <c:pt idx="9">
                  <c:v>7.9708494612812889E-2</c:v>
                </c:pt>
                <c:pt idx="10">
                  <c:v>7.3449273563610695E-2</c:v>
                </c:pt>
                <c:pt idx="11">
                  <c:v>0.16625981058929226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EE96-4250-BD41-E542AEF4BF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461070632"/>
        <c:axId val="461067496"/>
      </c:barChart>
      <c:catAx>
        <c:axId val="4610706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61067496"/>
        <c:crosses val="autoZero"/>
        <c:auto val="0"/>
        <c:lblAlgn val="ctr"/>
        <c:lblOffset val="100"/>
        <c:noMultiLvlLbl val="0"/>
      </c:catAx>
      <c:valAx>
        <c:axId val="461067496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461070632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2018 - 2019 -2020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9.8391326815142274E-2"/>
          <c:y val="0.12704157542437372"/>
          <c:w val="0.87301867968258351"/>
          <c:h val="0.62601748745903807"/>
        </c:manualLayout>
      </c:layout>
      <c:lineChart>
        <c:grouping val="standard"/>
        <c:varyColors val="0"/>
        <c:ser>
          <c:idx val="0"/>
          <c:order val="0"/>
          <c:tx>
            <c:strRef>
              <c:f>'[22.xlsx]Partida 22'!$C$31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'[22.xlsx]Partida 22'!$D$30:$O$30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'[22.xlsx]Partida 22'!$D$31:$O$31</c:f>
              <c:numCache>
                <c:formatCode>0.0%</c:formatCode>
                <c:ptCount val="12"/>
                <c:pt idx="0">
                  <c:v>6.4000000000000001E-2</c:v>
                </c:pt>
                <c:pt idx="1">
                  <c:v>0.13500000000000001</c:v>
                </c:pt>
                <c:pt idx="2">
                  <c:v>0.22500000000000001</c:v>
                </c:pt>
                <c:pt idx="3">
                  <c:v>0.28699999999999998</c:v>
                </c:pt>
                <c:pt idx="4">
                  <c:v>0.34300000000000003</c:v>
                </c:pt>
                <c:pt idx="5">
                  <c:v>0.42199999999999999</c:v>
                </c:pt>
                <c:pt idx="6">
                  <c:v>0.499</c:v>
                </c:pt>
                <c:pt idx="7">
                  <c:v>0.55100000000000005</c:v>
                </c:pt>
                <c:pt idx="8">
                  <c:v>0.63400000000000001</c:v>
                </c:pt>
                <c:pt idx="9">
                  <c:v>0.70599999999999996</c:v>
                </c:pt>
                <c:pt idx="10">
                  <c:v>0.78400000000000003</c:v>
                </c:pt>
                <c:pt idx="11">
                  <c:v>0.91200000000000003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F4BA-4EFC-A0C4-7067C7D40CFC}"/>
            </c:ext>
          </c:extLst>
        </c:ser>
        <c:ser>
          <c:idx val="1"/>
          <c:order val="1"/>
          <c:tx>
            <c:strRef>
              <c:f>'[22.xlsx]Partida 22'!$C$32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4F81BD"/>
              </a:solidFill>
            </a:ln>
          </c:spPr>
          <c:marker>
            <c:symbol val="none"/>
          </c:marker>
          <c:cat>
            <c:strRef>
              <c:f>'[22.xlsx]Partida 22'!$D$30:$O$30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'[22.xlsx]Partida 22'!$D$32:$O$32</c:f>
              <c:numCache>
                <c:formatCode>0.0%</c:formatCode>
                <c:ptCount val="12"/>
                <c:pt idx="0">
                  <c:v>4.8788274364109742E-2</c:v>
                </c:pt>
                <c:pt idx="1">
                  <c:v>9.5017883832777872E-2</c:v>
                </c:pt>
                <c:pt idx="2">
                  <c:v>0.16697491048839322</c:v>
                </c:pt>
                <c:pt idx="3">
                  <c:v>0.25227534328439871</c:v>
                </c:pt>
                <c:pt idx="4">
                  <c:v>0.32092817521624584</c:v>
                </c:pt>
                <c:pt idx="5">
                  <c:v>0.39553694863259564</c:v>
                </c:pt>
                <c:pt idx="6">
                  <c:v>0.45159121966379406</c:v>
                </c:pt>
                <c:pt idx="7">
                  <c:v>0.51217391328155604</c:v>
                </c:pt>
                <c:pt idx="8">
                  <c:v>0.59324757059730737</c:v>
                </c:pt>
                <c:pt idx="9">
                  <c:v>0.65077717887845421</c:v>
                </c:pt>
                <c:pt idx="10">
                  <c:v>0.73564453197190594</c:v>
                </c:pt>
                <c:pt idx="11">
                  <c:v>0.84674093125431615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F4BA-4EFC-A0C4-7067C7D40CFC}"/>
            </c:ext>
          </c:extLst>
        </c:ser>
        <c:ser>
          <c:idx val="2"/>
          <c:order val="2"/>
          <c:tx>
            <c:strRef>
              <c:f>'[22.xlsx]Partida 22'!$C$33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5.0253308979652411E-2"/>
                  <c:y val="-2.94954107067977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F4BA-4EFC-A0C4-7067C7D40CF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6.770855397461284E-2"/>
                  <c:y val="-2.58876516175123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F4BA-4EFC-A0C4-7067C7D40CF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6.9867026855561232E-2"/>
                  <c:y val="-1.77760176427650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F4BA-4EFC-A0C4-7067C7D40CF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6.995523220416161E-2"/>
                  <c:y val="-1.40533320908851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F4BA-4EFC-A0C4-7067C7D40CF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6.9602820115321845E-2"/>
                  <c:y val="-5.498144092935201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F4BA-4EFC-A0C4-7067C7D40CF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8.317089018843404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A6DF-4F39-99BD-FBEDA570F80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8.8369070825211268E-2"/>
                  <c:y val="-1.97238658777121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D933-4B13-A4DB-3FF376FD535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6.4977257959714096E-2"/>
                  <c:y val="-1.57790927021696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A66E-4D91-AABA-94B872BCBC8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6.757634827810266E-2"/>
                  <c:y val="-1.97238658777120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A66E-4D91-AABA-94B872BCBC8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8.057179987004548E-2"/>
                  <c:y val="-7.8895463510848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A66E-4D91-AABA-94B872BCBC8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5.1981806367771277E-2"/>
                  <c:y val="-1.18343195266272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DA89-43CF-BB25-07B7D3F4B9B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'[22.xlsx]Partida 22'!$D$30:$O$30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'[22.xlsx]Partida 22'!$D$33:$O$33</c:f>
              <c:numCache>
                <c:formatCode>0.0%</c:formatCode>
                <c:ptCount val="12"/>
                <c:pt idx="0">
                  <c:v>5.1245710971010237E-2</c:v>
                </c:pt>
                <c:pt idx="1">
                  <c:v>0.12708940516152498</c:v>
                </c:pt>
                <c:pt idx="2">
                  <c:v>0.2068343897424193</c:v>
                </c:pt>
                <c:pt idx="3">
                  <c:v>0.27796543315930206</c:v>
                </c:pt>
                <c:pt idx="4">
                  <c:v>0.36590023767308416</c:v>
                </c:pt>
                <c:pt idx="5">
                  <c:v>0.45483567417761234</c:v>
                </c:pt>
                <c:pt idx="6">
                  <c:v>0.51898831414800917</c:v>
                </c:pt>
                <c:pt idx="7">
                  <c:v>0.5857922832201945</c:v>
                </c:pt>
                <c:pt idx="8">
                  <c:v>0.66416725490043982</c:v>
                </c:pt>
                <c:pt idx="9">
                  <c:v>0.74387574951325275</c:v>
                </c:pt>
                <c:pt idx="10">
                  <c:v>0.81732502307686339</c:v>
                </c:pt>
                <c:pt idx="11">
                  <c:v>0.96551232917278684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7-F4BA-4EFC-A0C4-7067C7D40C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61063184"/>
        <c:axId val="461063576"/>
      </c:lineChart>
      <c:catAx>
        <c:axId val="461063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61063576"/>
        <c:crosses val="autoZero"/>
        <c:auto val="1"/>
        <c:lblAlgn val="ctr"/>
        <c:lblOffset val="100"/>
        <c:tickLblSkip val="1"/>
        <c:noMultiLvlLbl val="0"/>
      </c:catAx>
      <c:valAx>
        <c:axId val="461063576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61063184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A5450F-4677-43BE-9C7E-B4400C2E49DE}" type="datetimeFigureOut">
              <a:rPr lang="es-CL" smtClean="0"/>
              <a:t>02-03-2021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0EA340-DFCA-43BB-B9A6-C85ED8D89B4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25220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393853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210113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02-03-2021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3334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02-03-2021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7064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02-03-2021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089350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02-03-2021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484643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02-03-2021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74591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02-03-2021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90913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02-03-2021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934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02-03-2021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80860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02-03-2021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21423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02-03-2021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61479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02-03-2021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88295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02-03-2021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1213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B0A40-DE7D-4E11-90D7-C0210F1DAF2D}" type="datetimeFigureOut">
              <a:rPr lang="es-CL" smtClean="0"/>
              <a:t>02-03-2021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="" xmlns:a16="http://schemas.microsoft.com/office/drawing/2014/main" id="{1EBBF33B-57D4-403B-9F13-05DB1A99114C}"/>
              </a:ext>
            </a:extLst>
          </p:cNvPr>
          <p:cNvPicPr>
            <a:picLocks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8306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5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DICIEMBRE </a:t>
            </a:r>
            <a:r>
              <a:rPr lang="es-CL" sz="2000" b="1" dirty="0">
                <a:latin typeface="+mn-lt"/>
              </a:rPr>
              <a:t>DE 2020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22: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SECRETARÍA DE LA PRESIDENCIA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55005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enero 2021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8181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985BDD69-CFCD-4AD8-8AC8-777786FF0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>
            <a:extLst>
              <a:ext uri="{FF2B5EF4-FFF2-40B4-BE49-F238E27FC236}">
                <a16:creationId xmlns="" xmlns:a16="http://schemas.microsoft.com/office/drawing/2014/main" id="{C23BC3B4-D605-44B1-A8BB-F6F5BFC88C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601" y="69756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graphicFrame>
        <p:nvGraphicFramePr>
          <p:cNvPr id="9" name="Marcador de contenido 8">
            <a:extLst>
              <a:ext uri="{FF2B5EF4-FFF2-40B4-BE49-F238E27FC236}">
                <a16:creationId xmlns="" xmlns:a16="http://schemas.microsoft.com/office/drawing/2014/main" id="{2F366E96-78ED-4890-9B92-28711AB155B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1848023"/>
              </p:ext>
            </p:extLst>
          </p:nvPr>
        </p:nvGraphicFramePr>
        <p:xfrm>
          <a:off x="457200" y="1600200"/>
          <a:ext cx="3754760" cy="42770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Gráfico 9">
            <a:extLst>
              <a:ext uri="{FF2B5EF4-FFF2-40B4-BE49-F238E27FC236}">
                <a16:creationId xmlns="" xmlns:a16="http://schemas.microsoft.com/office/drawing/2014/main" id="{CDC9624D-E01D-4D08-BF65-69FE2A8C3B1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67062687"/>
              </p:ext>
            </p:extLst>
          </p:nvPr>
        </p:nvGraphicFramePr>
        <p:xfrm>
          <a:off x="4232506" y="1600200"/>
          <a:ext cx="4429125" cy="41330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73732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57200" y="752078"/>
            <a:ext cx="807523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9" name="3 Marcador de pie de página">
            <a:extLst>
              <a:ext uri="{FF2B5EF4-FFF2-40B4-BE49-F238E27FC236}">
                <a16:creationId xmlns="" xmlns:a16="http://schemas.microsoft.com/office/drawing/2014/main" id="{A6A36E4D-8C92-4551-90D0-F5E1FF5D414A}"/>
              </a:ext>
            </a:extLst>
          </p:cNvPr>
          <p:cNvSpPr txBox="1">
            <a:spLocks/>
          </p:cNvSpPr>
          <p:nvPr/>
        </p:nvSpPr>
        <p:spPr>
          <a:xfrm>
            <a:off x="611560" y="5854285"/>
            <a:ext cx="7555000" cy="258168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graphicFrame>
        <p:nvGraphicFramePr>
          <p:cNvPr id="7" name="2 Gráfico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24892260"/>
              </p:ext>
            </p:extLst>
          </p:nvPr>
        </p:nvGraphicFramePr>
        <p:xfrm>
          <a:off x="457201" y="1587069"/>
          <a:ext cx="8075238" cy="4267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94752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39552" y="756414"/>
            <a:ext cx="79870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="" xmlns:a16="http://schemas.microsoft.com/office/drawing/2014/main" id="{E160EC69-4D75-4889-9CCA-05EA290C91BE}"/>
              </a:ext>
            </a:extLst>
          </p:cNvPr>
          <p:cNvSpPr txBox="1">
            <a:spLocks/>
          </p:cNvSpPr>
          <p:nvPr/>
        </p:nvSpPr>
        <p:spPr>
          <a:xfrm>
            <a:off x="539552" y="6086557"/>
            <a:ext cx="7555000" cy="258168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graphicFrame>
        <p:nvGraphicFramePr>
          <p:cNvPr id="7" name="1 Gráfico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3558033"/>
              </p:ext>
            </p:extLst>
          </p:nvPr>
        </p:nvGraphicFramePr>
        <p:xfrm>
          <a:off x="539552" y="1484784"/>
          <a:ext cx="7987047" cy="44644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269291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80010" y="836712"/>
            <a:ext cx="77643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80010" y="6015410"/>
            <a:ext cx="7848872" cy="365125"/>
          </a:xfrm>
        </p:spPr>
        <p:txBody>
          <a:bodyPr/>
          <a:lstStyle/>
          <a:p>
            <a:pPr algn="l"/>
            <a:r>
              <a:rPr lang="es-CL" sz="1050" b="1" dirty="0">
                <a:solidFill>
                  <a:schemeClr val="tx1"/>
                </a:solidFill>
              </a:rPr>
              <a:t>Fuente</a:t>
            </a:r>
            <a:r>
              <a:rPr lang="es-CL" sz="1050" dirty="0">
                <a:solidFill>
                  <a:schemeClr val="tx1"/>
                </a:solidFill>
              </a:rPr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80010" y="1620868"/>
            <a:ext cx="7848872" cy="3186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8" name="1 Título">
            <a:extLst>
              <a:ext uri="{FF2B5EF4-FFF2-40B4-BE49-F238E27FC236}">
                <a16:creationId xmlns=""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480010" y="5404320"/>
            <a:ext cx="7764398" cy="393264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3775383"/>
              </p:ext>
            </p:extLst>
          </p:nvPr>
        </p:nvGraphicFramePr>
        <p:xfrm>
          <a:off x="480011" y="2233450"/>
          <a:ext cx="7764398" cy="2876961"/>
        </p:xfrm>
        <a:graphic>
          <a:graphicData uri="http://schemas.openxmlformats.org/drawingml/2006/table">
            <a:tbl>
              <a:tblPr/>
              <a:tblGrid>
                <a:gridCol w="831062"/>
                <a:gridCol w="2523346"/>
                <a:gridCol w="898083"/>
                <a:gridCol w="898083"/>
                <a:gridCol w="898083"/>
                <a:gridCol w="898083"/>
                <a:gridCol w="817658"/>
              </a:tblGrid>
              <a:tr h="219197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71291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28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13.308.665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13.183.204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-125.461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12.728.546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1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10.558.953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9.906.416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-652.537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9.800.899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1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2.176.126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2.075.759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-100.367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1.772.509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1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1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234.500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228.954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-5.546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228.954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1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661.022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661.022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661.020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1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1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338.046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156.686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-181.360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112.408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1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121.197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120.157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121.195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831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887323"/>
            <a:ext cx="77852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22,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45392" y="5970677"/>
            <a:ext cx="7555000" cy="258168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2" y="1771871"/>
            <a:ext cx="7488833" cy="33341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7205980"/>
              </p:ext>
            </p:extLst>
          </p:nvPr>
        </p:nvGraphicFramePr>
        <p:xfrm>
          <a:off x="539551" y="2398746"/>
          <a:ext cx="7785299" cy="2627635"/>
        </p:xfrm>
        <a:graphic>
          <a:graphicData uri="http://schemas.openxmlformats.org/drawingml/2006/table">
            <a:tbl>
              <a:tblPr/>
              <a:tblGrid>
                <a:gridCol w="824362"/>
                <a:gridCol w="304521"/>
                <a:gridCol w="2620733"/>
                <a:gridCol w="824362"/>
                <a:gridCol w="824362"/>
                <a:gridCol w="824362"/>
                <a:gridCol w="824362"/>
                <a:gridCol w="738235"/>
              </a:tblGrid>
              <a:tr h="255842"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83514">
                <a:tc gridSpan="3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357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endParaRPr lang="es-ES" sz="9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just" fontAlgn="ctr"/>
                      <a:r>
                        <a:rPr lang="es-E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</a:t>
                      </a:r>
                      <a:r>
                        <a:rPr lang="es-ES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Gral</a:t>
                      </a:r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de la Presidencia de la </a:t>
                      </a:r>
                      <a:r>
                        <a:rPr lang="es-E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República</a:t>
                      </a:r>
                    </a:p>
                    <a:p>
                      <a:pPr algn="just" fontAlgn="ctr"/>
                      <a:endParaRPr lang="es-ES" sz="9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13.308.665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13.183.204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-125.461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12.728.546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317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General de la Presidencia de la República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9.349.884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8.771.132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-578.752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8.505.637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677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Digital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2.579.853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3.008.986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429.133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2.869.642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677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de Auditoría Interna General de Gobierno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1.378.928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1.403.086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24.158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1.353.267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15619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173787"/>
            <a:ext cx="7833675" cy="365125"/>
          </a:xfrm>
        </p:spPr>
        <p:txBody>
          <a:bodyPr/>
          <a:lstStyle/>
          <a:p>
            <a:pPr algn="l"/>
            <a:r>
              <a:rPr lang="es-CL" sz="1050" b="1" dirty="0">
                <a:solidFill>
                  <a:schemeClr val="tx1"/>
                </a:solidFill>
              </a:rPr>
              <a:t>Fuente</a:t>
            </a:r>
            <a:r>
              <a:rPr lang="es-CL" sz="1050" dirty="0">
                <a:solidFill>
                  <a:schemeClr val="tx1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57199" y="764704"/>
            <a:ext cx="8229601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22. CAPÍTULO 01. PROGRAMA 01: SECRETARÍA GENERAL DE LA PRESIDENCIA DE LA REPÚBLICA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06382" y="1590014"/>
            <a:ext cx="7860248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2191225"/>
              </p:ext>
            </p:extLst>
          </p:nvPr>
        </p:nvGraphicFramePr>
        <p:xfrm>
          <a:off x="457199" y="1901338"/>
          <a:ext cx="8229602" cy="4272445"/>
        </p:xfrm>
        <a:graphic>
          <a:graphicData uri="http://schemas.openxmlformats.org/drawingml/2006/table">
            <a:tbl>
              <a:tblPr/>
              <a:tblGrid>
                <a:gridCol w="754803"/>
                <a:gridCol w="278826"/>
                <a:gridCol w="278826"/>
                <a:gridCol w="3221993"/>
                <a:gridCol w="754803"/>
                <a:gridCol w="754803"/>
                <a:gridCol w="754803"/>
                <a:gridCol w="754803"/>
                <a:gridCol w="675942"/>
              </a:tblGrid>
              <a:tr h="15607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7796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484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9.349.884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8.771.132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-578.752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8.505.637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0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7.969.134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7.335.304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-633.830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7.266.307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0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1.237.659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997.292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-240.367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823.722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82,6%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0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30.076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30.076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30.076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0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30.076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30.076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30.076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0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45.216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45.216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45.216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0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45.216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45.216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45.216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0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Latinoamericano de Administración para el Desarrollo (CLAD)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25.209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25.209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25.209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0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las Naciones Unidas para las democracias (UNDEF)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6.669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6.669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6.669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21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Mecanismo de Seguimiento de la Implementación de la Convención Interamericana contra la Corrupción (MESICIC)                                                                            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6.669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6.669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6.669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0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Academia Internacional Contra la Corrupción (IACA)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6.669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6.669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6.669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560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296.000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296.000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295.999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560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296.000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296.000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295.999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0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927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36,6%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0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927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36,6%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0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96.845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55.485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-41.360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34.168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61,6%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0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1.481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0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20.664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8.906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-11.758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5.525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0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28.215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21.360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-6.855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7.584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35,5%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0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47.966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23.719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-24.247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19.578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82,5%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0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9.223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8.193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9.222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0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9.223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8.193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9.222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66860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5911" y="5901320"/>
            <a:ext cx="7964776" cy="365125"/>
          </a:xfrm>
        </p:spPr>
        <p:txBody>
          <a:bodyPr/>
          <a:lstStyle/>
          <a:p>
            <a:pPr algn="l"/>
            <a:r>
              <a:rPr lang="es-CL" sz="1050" b="1" dirty="0">
                <a:solidFill>
                  <a:schemeClr val="tx1"/>
                </a:solidFill>
              </a:rPr>
              <a:t>Fuente</a:t>
            </a:r>
            <a:r>
              <a:rPr lang="es-CL" sz="1050" dirty="0">
                <a:solidFill>
                  <a:schemeClr val="tx1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348" y="774117"/>
            <a:ext cx="784887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22. CAPÍTULO 01. PROGRAMA 04: GOBIERNO DIGITAL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5911" y="1612874"/>
            <a:ext cx="7806951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=""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535910" y="5365296"/>
            <a:ext cx="7910043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3531654"/>
              </p:ext>
            </p:extLst>
          </p:nvPr>
        </p:nvGraphicFramePr>
        <p:xfrm>
          <a:off x="535910" y="1965078"/>
          <a:ext cx="7852308" cy="3192107"/>
        </p:xfrm>
        <a:graphic>
          <a:graphicData uri="http://schemas.openxmlformats.org/drawingml/2006/table">
            <a:tbl>
              <a:tblPr/>
              <a:tblGrid>
                <a:gridCol w="821397"/>
                <a:gridCol w="303427"/>
                <a:gridCol w="303427"/>
                <a:gridCol w="2402891"/>
                <a:gridCol w="821397"/>
                <a:gridCol w="821397"/>
                <a:gridCol w="821397"/>
                <a:gridCol w="821397"/>
                <a:gridCol w="735578"/>
              </a:tblGrid>
              <a:tr h="17372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3201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800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2.579.853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3.008.986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429.133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2.869.642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7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1.339.676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1.363.457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1.340.354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7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809.692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949.692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856.413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7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189.284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183.738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-5.546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183.738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7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189.284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183.738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-5.546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183.738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7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del Estado - BID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189.284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183.738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-5.546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183.738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7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299.911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299.911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299.910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7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299.911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299.911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299.910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7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7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7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241.201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101.201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78.240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7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27.702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7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213.499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91.499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-122.000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78.240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7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110.429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110.429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110.429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06123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9611" y="5919217"/>
            <a:ext cx="7742591" cy="437133"/>
          </a:xfrm>
        </p:spPr>
        <p:txBody>
          <a:bodyPr/>
          <a:lstStyle/>
          <a:p>
            <a:pPr algn="l"/>
            <a:r>
              <a:rPr lang="es-CL" sz="1050" b="1" dirty="0">
                <a:solidFill>
                  <a:schemeClr val="tx1"/>
                </a:solidFill>
              </a:rPr>
              <a:t>Fuente</a:t>
            </a:r>
            <a:r>
              <a:rPr lang="es-CL" sz="1050" dirty="0">
                <a:solidFill>
                  <a:schemeClr val="tx1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54225" y="820101"/>
            <a:ext cx="7860248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22. CAPÍTULO 01. PROGRAMA 05: CONSEJO DE AUDITORÍA INTERNA GENERAL DE GOBIERNO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9609" y="1889312"/>
            <a:ext cx="7860248" cy="29967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7965414"/>
              </p:ext>
            </p:extLst>
          </p:nvPr>
        </p:nvGraphicFramePr>
        <p:xfrm>
          <a:off x="554223" y="2626125"/>
          <a:ext cx="7860247" cy="2761514"/>
        </p:xfrm>
        <a:graphic>
          <a:graphicData uri="http://schemas.openxmlformats.org/drawingml/2006/table">
            <a:tbl>
              <a:tblPr/>
              <a:tblGrid>
                <a:gridCol w="843293"/>
                <a:gridCol w="311515"/>
                <a:gridCol w="311515"/>
                <a:gridCol w="2265564"/>
                <a:gridCol w="843293"/>
                <a:gridCol w="843293"/>
                <a:gridCol w="843293"/>
                <a:gridCol w="843293"/>
                <a:gridCol w="755188"/>
              </a:tblGrid>
              <a:tr h="24277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4348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186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1.378.928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1.403.086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24.158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1.353.267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27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1.250.143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1.207.655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-42.488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1.194.238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27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128.775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128.775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92.374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27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65.111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65.111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65.111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27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65.111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65.111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65.111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27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27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69940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1161</Words>
  <Application>Microsoft Office PowerPoint</Application>
  <PresentationFormat>Presentación en pantalla (4:3)</PresentationFormat>
  <Paragraphs>576</Paragraphs>
  <Slides>9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3" baseType="lpstr">
      <vt:lpstr>Arial</vt:lpstr>
      <vt:lpstr>Calibri</vt:lpstr>
      <vt:lpstr>Verdana</vt:lpstr>
      <vt:lpstr>Tema de Office</vt:lpstr>
      <vt:lpstr>EJECUCIÓN ACUMULADA DE GASTOS PRESUPUESTARIOS AL MES DE DICIEMBRE DE 2020 PARTIDA 22: MINISTERIO SECRETARÍA DE LA PRESIDENCIA</vt:lpstr>
      <vt:lpstr>EJECUCIÓN ACUMULADA DE GASTOS A DICIEMBRE DE 2020  PARTIDA 22 MINISTERIO SECRETARÍA GENERAL DE LA PRESIDENCIA</vt:lpstr>
      <vt:lpstr>EJECUCIÓN ACUMULADA DE GASTOS A DICIEMBRE DE 2020  PARTIDA 22 MINISTERIO SECRETARÍA GENERAL DE LA PRESIDENCIA</vt:lpstr>
      <vt:lpstr>COMPORTAMIENTO DE LA EJECUCIÓN ACUMULADA DE GASTOS A DICIEMBRE DE 2020  PARTIDA 22 MINISTERIO SECRETARÍA GENERAL DE LA PRESIDENCIA</vt:lpstr>
      <vt:lpstr>EJECUCIÓN ACUMULADA DE GASTOS A DICIEMBRE DE 2020  PARTIDA 22 MINISTERIO SECRETARÍA GENERAL DE LA PRESIDENCIA</vt:lpstr>
      <vt:lpstr>EJECUCIÓN ACUMULADA DE GASTOS A DICIEMBRE DE 2020  PARTIDA 22, RESUMEN POR CAPÍTULOS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EJECUCIÓN ACUMULADA DE GASTOS PRESUPUESTARIOS AL MES DE JULIO 2019 PARTIDA 22: MINISTERIO SECRETARÍA DE LA PRESIDENCIA</dc:title>
  <dc:creator>Claudia Soto</dc:creator>
  <cp:lastModifiedBy>claudia mora</cp:lastModifiedBy>
  <cp:revision>16</cp:revision>
  <dcterms:created xsi:type="dcterms:W3CDTF">2019-11-13T19:07:15Z</dcterms:created>
  <dcterms:modified xsi:type="dcterms:W3CDTF">2021-03-02T22:54:00Z</dcterms:modified>
</cp:coreProperties>
</file>