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0424337611032539E-2"/>
          <c:y val="0.20715551562232029"/>
          <c:w val="0.93207458061052373"/>
          <c:h val="0.44363166767878009"/>
        </c:manualLayout>
      </c:layout>
      <c:pie3DChart>
        <c:varyColors val="1"/>
        <c:ser>
          <c:idx val="0"/>
          <c:order val="0"/>
          <c:tx>
            <c:strRef>
              <c:f>'[19.xlsx]Partida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3815-4256-BD0B-909E0FAC564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EDB-4CF6-A49D-552E4B51F1DD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E2-4957-BB7B-B195013DFAC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815-4256-BD0B-909E0FAC564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'[19.xlsx]Partida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'[19.xlsx]Partida 19'!$D$62:$D$67</c:f>
              <c:numCache>
                <c:formatCode>#,##0</c:formatCode>
                <c:ptCount val="6"/>
                <c:pt idx="0">
                  <c:v>44024807</c:v>
                </c:pt>
                <c:pt idx="1">
                  <c:v>799348553</c:v>
                </c:pt>
                <c:pt idx="2">
                  <c:v>69825831</c:v>
                </c:pt>
                <c:pt idx="3">
                  <c:v>17691318</c:v>
                </c:pt>
                <c:pt idx="4">
                  <c:v>169745807</c:v>
                </c:pt>
                <c:pt idx="5">
                  <c:v>74831675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66863444514795012"/>
          <c:w val="0.38497878390201218"/>
          <c:h val="0.313492675571106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0362613576139912"/>
          <c:y val="5.2970737024819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'[19.xlsx]Partida 19'!$L$61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3.831373364169026E-17"/>
                  <c:y val="1.1143116667095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9E3-4281-8072-0AC7E04C09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1.809661419422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9E3-4281-8072-0AC7E04C09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'[19.xlsx]Partida 19'!$K$62:$K$64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'[19.xlsx]Partida 19'!$L$62:$L$64</c:f>
              <c:numCache>
                <c:formatCode>#,##0</c:formatCode>
                <c:ptCount val="3"/>
                <c:pt idx="0">
                  <c:v>16322177</c:v>
                </c:pt>
                <c:pt idx="1">
                  <c:v>65964847</c:v>
                </c:pt>
                <c:pt idx="2">
                  <c:v>1206138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9557976"/>
        <c:axId val="299555232"/>
      </c:barChart>
      <c:catAx>
        <c:axId val="299557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555232"/>
        <c:crosses val="autoZero"/>
        <c:auto val="1"/>
        <c:lblAlgn val="ctr"/>
        <c:lblOffset val="100"/>
        <c:noMultiLvlLbl val="0"/>
      </c:catAx>
      <c:valAx>
        <c:axId val="29955523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9557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2018 - 2019 - 2020</a:t>
            </a:r>
          </a:p>
        </c:rich>
      </c:tx>
      <c:layout>
        <c:manualLayout>
          <c:xMode val="edge"/>
          <c:yMode val="edge"/>
          <c:x val="0.3743716131605514"/>
          <c:y val="5.24396617376565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19'!$D$31:$O$31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2347120"/>
        <c:axId val="492347512"/>
      </c:barChart>
      <c:catAx>
        <c:axId val="49234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347512"/>
        <c:crosses val="autoZero"/>
        <c:auto val="1"/>
        <c:lblAlgn val="ctr"/>
        <c:lblOffset val="100"/>
        <c:noMultiLvlLbl val="0"/>
      </c:catAx>
      <c:valAx>
        <c:axId val="4923475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34712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2018 - 2019 -2020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5306334371754955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84423676012463E-2"/>
                  <c:y val="-5.599298544568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9844236760124609E-2"/>
                  <c:y val="-5.2493423855326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844236760124651E-2"/>
                  <c:y val="-5.24934238553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843181153244374E-2"/>
                  <c:y val="-5.3880039657293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850296176628974E-2"/>
                  <c:y val="-3.7735836598215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2466343564889608E-2"/>
                  <c:y val="-2.515722439881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729C-44C0-833C-C452E75986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0312331717824449E-2"/>
                  <c:y val="-2.5157224398810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919-4F15-9085-0FBCD9E164B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6004308023694209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919-4F15-9085-0FBCD9E164B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3850296176628974E-2"/>
                  <c:y val="-8.38574146627000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919-4F15-9085-0FBCD9E164B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19'!$D$24:$O$24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729C-44C0-833C-C452E7598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2427872"/>
        <c:axId val="492420032"/>
      </c:lineChart>
      <c:catAx>
        <c:axId val="49242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420032"/>
        <c:crosses val="autoZero"/>
        <c:auto val="1"/>
        <c:lblAlgn val="ctr"/>
        <c:lblOffset val="100"/>
        <c:noMultiLvlLbl val="0"/>
      </c:catAx>
      <c:valAx>
        <c:axId val="49242003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242787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5069" y="55172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246988"/>
              </p:ext>
            </p:extLst>
          </p:nvPr>
        </p:nvGraphicFramePr>
        <p:xfrm>
          <a:off x="518865" y="2074928"/>
          <a:ext cx="7996486" cy="3317862"/>
        </p:xfrm>
        <a:graphic>
          <a:graphicData uri="http://schemas.openxmlformats.org/drawingml/2006/table">
            <a:tbl>
              <a:tblPr/>
              <a:tblGrid>
                <a:gridCol w="801143"/>
                <a:gridCol w="295945"/>
                <a:gridCol w="295945"/>
                <a:gridCol w="2681439"/>
                <a:gridCol w="801143"/>
                <a:gridCol w="801143"/>
                <a:gridCol w="801143"/>
                <a:gridCol w="801143"/>
                <a:gridCol w="717442"/>
              </a:tblGrid>
              <a:tr h="1799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11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10.183.877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-4.795.788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10.004.664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2.978.900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2.903.145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616.149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6.552.909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-4.588.700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6.454.657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11.141.609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6.552.909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-4.588.700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6.454.657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1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61639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64705"/>
            <a:ext cx="8027970" cy="605446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57" y="5596522"/>
            <a:ext cx="817556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22212"/>
              </p:ext>
            </p:extLst>
          </p:nvPr>
        </p:nvGraphicFramePr>
        <p:xfrm>
          <a:off x="622788" y="1792994"/>
          <a:ext cx="7886701" cy="3803526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1774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3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8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8.207.658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2.669.150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2.448.596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2.444.811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264.397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737.642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465.752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384" y="644199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405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70988"/>
            <a:ext cx="80512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2384" y="6172327"/>
            <a:ext cx="8051257" cy="36804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28176"/>
              </p:ext>
            </p:extLst>
          </p:nvPr>
        </p:nvGraphicFramePr>
        <p:xfrm>
          <a:off x="518864" y="1683552"/>
          <a:ext cx="8014775" cy="4488777"/>
        </p:xfrm>
        <a:graphic>
          <a:graphicData uri="http://schemas.openxmlformats.org/drawingml/2006/table">
            <a:tbl>
              <a:tblPr/>
              <a:tblGrid>
                <a:gridCol w="802975"/>
                <a:gridCol w="296622"/>
                <a:gridCol w="296622"/>
                <a:gridCol w="2687573"/>
                <a:gridCol w="802975"/>
                <a:gridCol w="802975"/>
                <a:gridCol w="802975"/>
                <a:gridCol w="802975"/>
                <a:gridCol w="719083"/>
              </a:tblGrid>
              <a:tr h="130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4" marR="7914" marT="79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00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962.450.954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99.732.901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961.968.073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3.643.387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3.469.773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-173.614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3.454.573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175.905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790.370.029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-8.525.950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790.037.193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798.895.979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790.370.029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-8.525.950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790.037.193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16.473.374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14.833.374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-1.640.000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14.817.914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177.164.312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170.278.362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-6.885.950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169.960.986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221.367.306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233.665.490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150.225.497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8.457.177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123.981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-32.997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114.492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43.092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32.348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-10.744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113.886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91.633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-22.253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90.473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3.005.349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-3.663.650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3.003.517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6.668.999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3.005.349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-3.663.650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3.003.517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53.166.677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63.036.743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9.870.066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62.922.347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6.912.701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7.182.767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270.066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7.068.371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2.006.978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2.085.387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78.409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2.052.174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1.077.504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1.119.600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42.096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1.101.769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3.828.219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3.977.780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149.561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3.914.428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46.253.976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55.853.976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0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93.742.860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93.743.860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14" marR="7914" marT="7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4" marR="7914" marT="7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4" marR="7914" marT="79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3479" y="5969630"/>
            <a:ext cx="8101656" cy="1845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8646"/>
            <a:ext cx="81062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3" y="4602725"/>
            <a:ext cx="810627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17242"/>
              </p:ext>
            </p:extLst>
          </p:nvPr>
        </p:nvGraphicFramePr>
        <p:xfrm>
          <a:off x="628648" y="1718657"/>
          <a:ext cx="7886701" cy="2782992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1509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22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1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1.210.141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1.177.398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887.762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844.594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-43.168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836.911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230.376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89" y="6027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65524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75699"/>
              </p:ext>
            </p:extLst>
          </p:nvPr>
        </p:nvGraphicFramePr>
        <p:xfrm>
          <a:off x="521543" y="2053625"/>
          <a:ext cx="8009267" cy="3391598"/>
        </p:xfrm>
        <a:graphic>
          <a:graphicData uri="http://schemas.openxmlformats.org/drawingml/2006/table">
            <a:tbl>
              <a:tblPr/>
              <a:tblGrid>
                <a:gridCol w="795583"/>
                <a:gridCol w="293892"/>
                <a:gridCol w="293892"/>
                <a:gridCol w="2731106"/>
                <a:gridCol w="795583"/>
                <a:gridCol w="795583"/>
                <a:gridCol w="795583"/>
                <a:gridCol w="795583"/>
                <a:gridCol w="712462"/>
              </a:tblGrid>
              <a:tr h="191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1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4.713.724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-1.880.791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4.416.916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2.237.789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2.200.075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-37.714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2.179.537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811.237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776.651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-34.586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647.264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36.070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3.488.085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1.673.147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-1.814.938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1.553.534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1.999.427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819.139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-1.180.288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766.084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1.488.658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854.008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-634.650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787.450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07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8855" y="65182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8970"/>
            <a:ext cx="809993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78381" y="6136529"/>
            <a:ext cx="8085588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413041"/>
              </p:ext>
            </p:extLst>
          </p:nvPr>
        </p:nvGraphicFramePr>
        <p:xfrm>
          <a:off x="518862" y="1766030"/>
          <a:ext cx="8085587" cy="4351335"/>
        </p:xfrm>
        <a:graphic>
          <a:graphicData uri="http://schemas.openxmlformats.org/drawingml/2006/table">
            <a:tbl>
              <a:tblPr/>
              <a:tblGrid>
                <a:gridCol w="810070"/>
                <a:gridCol w="299243"/>
                <a:gridCol w="299243"/>
                <a:gridCol w="2711316"/>
                <a:gridCol w="810070"/>
                <a:gridCol w="810070"/>
                <a:gridCol w="810070"/>
                <a:gridCol w="810070"/>
                <a:gridCol w="725435"/>
              </a:tblGrid>
              <a:tr h="1478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39" marR="9239" marT="92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26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63.889.866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-2.074.981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56.593.762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8.508.734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8.425.716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8.379.360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894.315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120.703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120.703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387.623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127.862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-259.761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120.703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2.499.298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2.499.287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813.515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462.471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-351.044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460.797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9.131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275.120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-289.180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273.742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28.728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2.826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119.016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91.552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-27.464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392.920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513.000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-119.250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392.920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33.350.673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33.350.673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37.154.279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33.393.083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-3.761.196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33.350.673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39" marR="9239" marT="92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39" marR="9239" marT="92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789" y="6109047"/>
            <a:ext cx="7788360" cy="1777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89" y="14957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48953"/>
            <a:ext cx="81168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480895"/>
              </p:ext>
            </p:extLst>
          </p:nvPr>
        </p:nvGraphicFramePr>
        <p:xfrm>
          <a:off x="611559" y="2077976"/>
          <a:ext cx="7877812" cy="3439250"/>
        </p:xfrm>
        <a:graphic>
          <a:graphicData uri="http://schemas.openxmlformats.org/drawingml/2006/table">
            <a:tbl>
              <a:tblPr/>
              <a:tblGrid>
                <a:gridCol w="796399"/>
                <a:gridCol w="294192"/>
                <a:gridCol w="294192"/>
                <a:gridCol w="2594240"/>
                <a:gridCol w="796399"/>
                <a:gridCol w="796399"/>
                <a:gridCol w="796399"/>
                <a:gridCol w="796399"/>
                <a:gridCol w="713193"/>
              </a:tblGrid>
              <a:tr h="1871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32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5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025178"/>
              </p:ext>
            </p:extLst>
          </p:nvPr>
        </p:nvGraphicFramePr>
        <p:xfrm>
          <a:off x="458472" y="1952836"/>
          <a:ext cx="3993424" cy="3708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5439769"/>
              </p:ext>
            </p:extLst>
          </p:nvPr>
        </p:nvGraphicFramePr>
        <p:xfrm>
          <a:off x="4610036" y="1952836"/>
          <a:ext cx="4071938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79802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="" xmlns:a16="http://schemas.microsoft.com/office/drawing/2014/main" id="{A2EECB9A-501F-4ADA-9B28-6C7714DF2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252" y="5887561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9180791"/>
              </p:ext>
            </p:extLst>
          </p:nvPr>
        </p:nvGraphicFramePr>
        <p:xfrm>
          <a:off x="539552" y="1772816"/>
          <a:ext cx="7992887" cy="3933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606387" y="898934"/>
            <a:ext cx="7931226" cy="6010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="" xmlns:a16="http://schemas.microsoft.com/office/drawing/2014/main" id="{72943D79-0F66-457A-97A0-3B23587C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6387" y="5959066"/>
            <a:ext cx="7692788" cy="257836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11011"/>
              </p:ext>
            </p:extLst>
          </p:nvPr>
        </p:nvGraphicFramePr>
        <p:xfrm>
          <a:off x="606387" y="1914524"/>
          <a:ext cx="7931225" cy="390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369" y="764058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8053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4176" y="1557054"/>
            <a:ext cx="7632848" cy="301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21361" y="5274516"/>
            <a:ext cx="770485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725808"/>
              </p:ext>
            </p:extLst>
          </p:nvPr>
        </p:nvGraphicFramePr>
        <p:xfrm>
          <a:off x="611560" y="1905175"/>
          <a:ext cx="7605465" cy="3128444"/>
        </p:xfrm>
        <a:graphic>
          <a:graphicData uri="http://schemas.openxmlformats.org/drawingml/2006/table">
            <a:tbl>
              <a:tblPr/>
              <a:tblGrid>
                <a:gridCol w="886202"/>
                <a:gridCol w="2367614"/>
                <a:gridCol w="886202"/>
                <a:gridCol w="886202"/>
                <a:gridCol w="886202"/>
                <a:gridCol w="886202"/>
                <a:gridCol w="806841"/>
              </a:tblGrid>
              <a:tr h="1826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946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41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1.175.524.161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1.167.446.859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-8.077.302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1.158.498.004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44.024.807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43.661.870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13.093.670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12.856.032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-237.638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12.626.104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799.348.553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790.562.842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-8.785.711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790.220.234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11.711.518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11.567.791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11.613.614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-1.053.462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69.825.831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34.896.192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-34.929.639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34.287.101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17.691.318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10.495.707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169.745.807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123.984.957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-45.760.850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123.828.142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58.899.482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130.174.225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71.274.743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130.168.609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82533"/>
            <a:ext cx="780910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8203" y="595436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031393"/>
              </p:ext>
            </p:extLst>
          </p:nvPr>
        </p:nvGraphicFramePr>
        <p:xfrm>
          <a:off x="585598" y="2137493"/>
          <a:ext cx="7787223" cy="3379737"/>
        </p:xfrm>
        <a:graphic>
          <a:graphicData uri="http://schemas.openxmlformats.org/drawingml/2006/table">
            <a:tbl>
              <a:tblPr/>
              <a:tblGrid>
                <a:gridCol w="323255"/>
                <a:gridCol w="323255"/>
                <a:gridCol w="2899600"/>
                <a:gridCol w="866325"/>
                <a:gridCol w="866325"/>
                <a:gridCol w="866325"/>
                <a:gridCol w="866325"/>
                <a:gridCol w="775813"/>
              </a:tblGrid>
              <a:tr h="2054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92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3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1.108.353.176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1.102.389.815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-5.963.361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1.100.764.877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17.592.614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17.485.768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63.332.929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-74.884.804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63.331.794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31.772.133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-24.852.779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31.359.320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14.979.665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10.183.877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-4.795.788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10.004.664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11.751.343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11.133.443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11.020.944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862.718.053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962.450.954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99.732.901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961.968.073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1.210.141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5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6.594.515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-1.880.791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65.964.847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63.889.866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-2.074.981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56.593.762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1.139.365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1725191"/>
            <a:ext cx="8151772" cy="305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19858"/>
            <a:ext cx="815177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5024" y="6013560"/>
            <a:ext cx="8187838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87892"/>
              </p:ext>
            </p:extLst>
          </p:nvPr>
        </p:nvGraphicFramePr>
        <p:xfrm>
          <a:off x="427987" y="1999971"/>
          <a:ext cx="8128808" cy="3921116"/>
        </p:xfrm>
        <a:graphic>
          <a:graphicData uri="http://schemas.openxmlformats.org/drawingml/2006/table">
            <a:tbl>
              <a:tblPr/>
              <a:tblGrid>
                <a:gridCol w="814400"/>
                <a:gridCol w="300842"/>
                <a:gridCol w="300842"/>
                <a:gridCol w="2725810"/>
                <a:gridCol w="814400"/>
                <a:gridCol w="814400"/>
                <a:gridCol w="814400"/>
                <a:gridCol w="814400"/>
                <a:gridCol w="729314"/>
              </a:tblGrid>
              <a:tr h="1541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20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2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16.322.177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17.592.614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1.270.437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17.485.768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12.416.403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12.619.616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12.606.206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3.169.096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3.829.910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660.814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151.392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669.926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581.546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52.326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408.389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9700" y="5712665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9700" y="767764"/>
            <a:ext cx="8125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61322" y="5241507"/>
            <a:ext cx="8162224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70385"/>
              </p:ext>
            </p:extLst>
          </p:nvPr>
        </p:nvGraphicFramePr>
        <p:xfrm>
          <a:off x="561322" y="1984160"/>
          <a:ext cx="8111780" cy="3029015"/>
        </p:xfrm>
        <a:graphic>
          <a:graphicData uri="http://schemas.openxmlformats.org/drawingml/2006/table">
            <a:tbl>
              <a:tblPr/>
              <a:tblGrid>
                <a:gridCol w="812694"/>
                <a:gridCol w="300212"/>
                <a:gridCol w="300212"/>
                <a:gridCol w="2720100"/>
                <a:gridCol w="812694"/>
                <a:gridCol w="812694"/>
                <a:gridCol w="812694"/>
                <a:gridCol w="812694"/>
                <a:gridCol w="727786"/>
              </a:tblGrid>
              <a:tr h="1737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19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7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138.217.733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63.332.929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-74.884.804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63.331.794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27.555.131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-51.869.720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27.555.122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79.424.851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27.555.131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-51.869.720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27.555.122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2020-2022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35.377.136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-35.377.130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25.275.133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-16.492.590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8.782.540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58.791.882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-23.015.390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35.776.366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-2.385.990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33.348.209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-20.629.400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19083"/>
              </p:ext>
            </p:extLst>
          </p:nvPr>
        </p:nvGraphicFramePr>
        <p:xfrm>
          <a:off x="537790" y="1988841"/>
          <a:ext cx="7977562" cy="3686726"/>
        </p:xfrm>
        <a:graphic>
          <a:graphicData uri="http://schemas.openxmlformats.org/drawingml/2006/table">
            <a:tbl>
              <a:tblPr/>
              <a:tblGrid>
                <a:gridCol w="799247"/>
                <a:gridCol w="295245"/>
                <a:gridCol w="295245"/>
                <a:gridCol w="2675093"/>
                <a:gridCol w="799247"/>
                <a:gridCol w="799247"/>
                <a:gridCol w="799247"/>
                <a:gridCol w="799247"/>
                <a:gridCol w="715744"/>
              </a:tblGrid>
              <a:tr h="1999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23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56.624.912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31.772.133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-24.852.779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31.359.320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4.179.024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-177.886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3.998.891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4.166.990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3.709.638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-457.352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3.700.523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143.441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48.014.138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23.271.037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-24.743.101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22.882.473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48.011.060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23.264.959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-24.746.101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22.876.473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534.393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524.402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3980</TotalTime>
  <Words>3497</Words>
  <Application>Microsoft Office PowerPoint</Application>
  <PresentationFormat>Presentación en pantalla (4:3)</PresentationFormat>
  <Paragraphs>1942</Paragraphs>
  <Slides>16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19: MINISTERIO DE TRANSPORTES Y TELECOMUNICACIONES</vt:lpstr>
      <vt:lpstr>EJECUCIÓN ACUMULADA DE GASTOS A DICIEMBRE DE 2020  PARTIDA 19 MINISTERIO DE TRANSPORTES Y TELECOMUNICACIONES</vt:lpstr>
      <vt:lpstr>COMPORTAMIENTO DE LA EJECUCIÓN ACUMULADA DE GASTOS A DICIEMBRE DE 2020  PARTIDA 19 MINISTERIO DE TRANSPORTES Y TELECOMUNICACIONES</vt:lpstr>
      <vt:lpstr>COMPORTAMIENTO DE LA EJECUCIÓN ACUMULADA DE GASTOS A DICIEMBRE DE 2020  PARTIDA 19 MINISTERIO DE TRANSPORTES Y TELECOMUNICACIONES</vt:lpstr>
      <vt:lpstr>EJECUCIÓN ACUMULADA DE GASTOS A DICIEMBRE DE 2020  PARTIDA 19 MINISTERIO DE TRANSPORTES Y TELECOMUNICACIONES</vt:lpstr>
      <vt:lpstr>EJECUCIÓN ACUMULADA DE GASTOS A DICIEMBRE DE 2020  PARTIDA 19 MINISTERIO DE TRANSPORTES Y TELECOMUNICACIONES  RESUMEN POR CAPÍTULOS</vt:lpstr>
      <vt:lpstr>EJECUCIÓN ACUMULADA DE GASTOS A DICIEMBRE DE 2020  PARTIDA 19. CAPÍTULO 01. PROGRAMA 01: SECRETARÍA Y ADMINISTRACIÓN GENERAL DE TRANSPORTES</vt:lpstr>
      <vt:lpstr>EJECUCIÓN ACUMULADA DE GASTOS A DICIEMBRE DE 2020  PARTIDA 19. CAPÍTULO 01. PROGRAMA 02: EMPRESA DE LOS FERROCARRILES DEL ESTADO</vt:lpstr>
      <vt:lpstr>EJECUCIÓN ACUMULADA DE GASTOS A DICIEMBRE DE 2020  PARTIDA 19. CAPÍTULO 01. PROGRAMA 03: TRANSANTIAGO</vt:lpstr>
      <vt:lpstr>EJECUCIÓN ACUMULADA DE GASTOS A DICIEMBRE DE 2020  PARTIDA 19. CAPÍTULO 01. PROGRAMA 04: UNIDAD OPERATIVA DE CONTROL DE TRÁNSITO</vt:lpstr>
      <vt:lpstr>EJECUCIÓN ACUMULADA DE GASTOS A DICIEMBRE DE 2020  PARTIDA 19. CAPÍTULO 01. PROGRAMA 05: FISCALIZACIÓN Y CONTROL</vt:lpstr>
      <vt:lpstr>EJECUCIÓN ACUMULADA DE GASTOS A DICIEMBRE DE 2020  PARTIDA 19. CAPÍTULO 01. PROGRAMA 06: SUBSIDIO NACIONAL AL TRANSPORTE PÚBLICO</vt:lpstr>
      <vt:lpstr>EJECUCIÓN ACUMULADA DE GASTOS A DICIEMBRE DE 2020  PARTIDA 19. CAPÍTULO 01. PROGRAMA 07: PROGRAMA DESARROLLO LOGÍSTICO</vt:lpstr>
      <vt:lpstr>EJECUCIÓN ACUMULADA DE GASTOS A DICIEMBRE DE 2020  PARTIDA 19. CAPÍTULO 01. PROGRAMA 08: PROGRAMA DE VIALIDAD Y TRANSPORTE URBANO: SECTRA</vt:lpstr>
      <vt:lpstr>EJECUCIÓN ACUMULADA DE GASTOS A DICIEMBRE DE 2020  PARTIDA 19. CAPÍTULO 02. PROGRAMA 01: SUBSECRETARÍA DE TELECOMUNICACIONES</vt:lpstr>
      <vt:lpstr>EJECUCIÓN ACUMULADA DE GASTOS A DICIEMBRE DE 2020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326</cp:revision>
  <cp:lastPrinted>2019-06-03T14:10:49Z</cp:lastPrinted>
  <dcterms:created xsi:type="dcterms:W3CDTF">2016-06-23T13:38:47Z</dcterms:created>
  <dcterms:modified xsi:type="dcterms:W3CDTF">2021-03-03T22:42:39Z</dcterms:modified>
</cp:coreProperties>
</file>