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200" b="1" i="0" u="none" strike="noStrike" kern="1200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Distribución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Presupuesto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Inicial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por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Subtítulos</a:t>
            </a:r>
            <a:r>
              <a:rPr lang="en-US" sz="1200" b="1" i="0" u="none" strike="noStrike" kern="1200" baseline="0" dirty="0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  de </a:t>
            </a:r>
            <a:r>
              <a:rPr lang="en-US" sz="1200" b="1" i="0" u="none" strike="noStrike" kern="1200" baseline="0" dirty="0" err="1">
                <a:solidFill>
                  <a:prstClr val="black">
                    <a:lumMod val="65000"/>
                    <a:lumOff val="35000"/>
                  </a:prstClr>
                </a:solidFill>
                <a:effectLst/>
                <a:latin typeface="+mn-lt"/>
                <a:ea typeface="+mn-ea"/>
                <a:cs typeface="+mn-cs"/>
              </a:rPr>
              <a:t>Gasto</a:t>
            </a:r>
            <a:endParaRPr lang="en-US" sz="1200" b="1" i="0" u="none" strike="noStrike" kern="1200" baseline="0" dirty="0">
              <a:solidFill>
                <a:prstClr val="black">
                  <a:lumMod val="65000"/>
                  <a:lumOff val="35000"/>
                </a:prst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4409303502623996"/>
          <c:y val="3.80404355943021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323528165575004E-2"/>
          <c:y val="0.18341926654614132"/>
          <c:w val="0.74893014613931352"/>
          <c:h val="0.4700381775762289"/>
        </c:manualLayout>
      </c:layout>
      <c:pie3DChart>
        <c:varyColors val="1"/>
        <c:ser>
          <c:idx val="0"/>
          <c:order val="0"/>
          <c:tx>
            <c:strRef>
              <c:f>'[17.xlsx]Partida 17'!$D$58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'[17.xlsx]Partida 17'!$C$59:$C$62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'[17.xlsx]Partida 17'!$D$59:$D$62</c:f>
              <c:numCache>
                <c:formatCode>#,##0</c:formatCode>
                <c:ptCount val="4"/>
                <c:pt idx="0">
                  <c:v>24352757</c:v>
                </c:pt>
                <c:pt idx="1">
                  <c:v>7126252</c:v>
                </c:pt>
                <c:pt idx="2">
                  <c:v>16512039</c:v>
                </c:pt>
                <c:pt idx="3">
                  <c:v>1450741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44756138206867"/>
          <c:y val="0.69019151128801781"/>
          <c:w val="0.35525556082994147"/>
          <c:h val="0.24231311463477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6650477867527952"/>
          <c:y val="9.5351087175250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'[17.xlsx]Partida 17'!$L$58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6.3066794190704345E-3"/>
                  <c:y val="4.16729409349236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613358838140753E-2"/>
                  <c:y val="1.4541961171514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4600191286056089E-3"/>
                  <c:y val="4.16729409349232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FB5-4444-89E3-08DEE701823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'[17.xlsx]Partida 17'!$K$59:$K$61</c:f>
              <c:strCache>
                <c:ptCount val="3"/>
                <c:pt idx="0">
                  <c:v>SEC. Y ADM. GRAL</c:v>
                </c:pt>
                <c:pt idx="1">
                  <c:v>COCHILCO</c:v>
                </c:pt>
                <c:pt idx="2">
                  <c:v>SER. NAC. DE GEO. Y MIN.</c:v>
                </c:pt>
              </c:strCache>
            </c:strRef>
          </c:cat>
          <c:val>
            <c:numRef>
              <c:f>'[17.xlsx]Partida 17'!$L$59:$L$61</c:f>
              <c:numCache>
                <c:formatCode>#,##0</c:formatCode>
                <c:ptCount val="3"/>
                <c:pt idx="0">
                  <c:v>15448832</c:v>
                </c:pt>
                <c:pt idx="1">
                  <c:v>5340044</c:v>
                </c:pt>
                <c:pt idx="2">
                  <c:v>28885108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16469032"/>
        <c:axId val="416469816"/>
      </c:barChart>
      <c:catAx>
        <c:axId val="416469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6469816"/>
        <c:crosses val="autoZero"/>
        <c:auto val="1"/>
        <c:lblAlgn val="ctr"/>
        <c:lblOffset val="100"/>
        <c:noMultiLvlLbl val="0"/>
      </c:catAx>
      <c:valAx>
        <c:axId val="41646981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16469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17'!$D$27:$P$27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17'!$D$28:$O$28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17'!$D$29:$O$29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5.1316318819927952E-2</c:v>
                </c:pt>
                <c:pt idx="2">
                  <c:v>8.4960769712486825E-2</c:v>
                </c:pt>
                <c:pt idx="3">
                  <c:v>7.9705586498226941E-2</c:v>
                </c:pt>
                <c:pt idx="4">
                  <c:v>0.15907857250553428</c:v>
                </c:pt>
                <c:pt idx="5">
                  <c:v>0.1127698465417401</c:v>
                </c:pt>
                <c:pt idx="6">
                  <c:v>7.7519777246331967E-2</c:v>
                </c:pt>
                <c:pt idx="7">
                  <c:v>6.8168580544463911E-2</c:v>
                </c:pt>
                <c:pt idx="8">
                  <c:v>8.6289316828959836E-2</c:v>
                </c:pt>
                <c:pt idx="9">
                  <c:v>5.3690442348120121E-2</c:v>
                </c:pt>
                <c:pt idx="10">
                  <c:v>6.4820245613698868E-2</c:v>
                </c:pt>
                <c:pt idx="11">
                  <c:v>0.21693608958287017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316032"/>
        <c:axId val="502321520"/>
      </c:barChart>
      <c:catAx>
        <c:axId val="50231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321520"/>
        <c:crosses val="autoZero"/>
        <c:auto val="1"/>
        <c:lblAlgn val="ctr"/>
        <c:lblOffset val="100"/>
        <c:noMultiLvlLbl val="0"/>
      </c:catAx>
      <c:valAx>
        <c:axId val="50232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31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17'!$D$20:$O$20</c:f>
              <c:numCache>
                <c:formatCode>0.0%</c:formatCode>
                <c:ptCount val="12"/>
                <c:pt idx="0">
                  <c:v>9.2351552571117004E-2</c:v>
                </c:pt>
                <c:pt idx="1">
                  <c:v>0.14487213106501362</c:v>
                </c:pt>
                <c:pt idx="2">
                  <c:v>0.22022634992342635</c:v>
                </c:pt>
                <c:pt idx="3">
                  <c:v>0.37265680105791038</c:v>
                </c:pt>
                <c:pt idx="4">
                  <c:v>0.36527651140290585</c:v>
                </c:pt>
                <c:pt idx="5">
                  <c:v>0.44172303201064195</c:v>
                </c:pt>
                <c:pt idx="6">
                  <c:v>0.55533962744311827</c:v>
                </c:pt>
                <c:pt idx="7">
                  <c:v>0.61641641345091236</c:v>
                </c:pt>
                <c:pt idx="8">
                  <c:v>0.69522638099606204</c:v>
                </c:pt>
                <c:pt idx="9">
                  <c:v>0.80008735875781478</c:v>
                </c:pt>
                <c:pt idx="10">
                  <c:v>0.86167905148134971</c:v>
                </c:pt>
                <c:pt idx="11">
                  <c:v>0.97253837123986331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17'!$D$21:$O$21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326224"/>
        <c:axId val="502325048"/>
      </c:lineChart>
      <c:lineChart>
        <c:grouping val="standard"/>
        <c:varyColors val="0"/>
        <c:ser>
          <c:idx val="1"/>
          <c:order val="2"/>
          <c:tx>
            <c:strRef>
              <c:f>'[17.xlsx]Partida 17'!$C$22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4887658513889993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627373942131622E-2"/>
                  <c:y val="2.5202513107291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958469260991205E-2"/>
                  <c:y val="1.8919187360333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6107957701669512E-2"/>
                  <c:y val="2.8967210075106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419074648271461E-2"/>
                  <c:y val="-1.8686012966738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6847698740544036E-2"/>
                  <c:y val="-2.814549454383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0074385674319015E-2"/>
                  <c:y val="2.235514657364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931467210713961E-2"/>
                  <c:y val="2.8638523862596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961650725676946E-2"/>
                  <c:y val="2.2615001498818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816288089202213E-2"/>
                  <c:y val="2.6554303513691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0843643635555763E-2"/>
                  <c:y val="-1.7084508453804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'[17.xlsx]Partida 17'!$D$19:$O$19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17'!$D$22:$O$22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315640"/>
        <c:axId val="502316816"/>
      </c:lineChart>
      <c:catAx>
        <c:axId val="50232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325048"/>
        <c:crosses val="autoZero"/>
        <c:auto val="1"/>
        <c:lblAlgn val="ctr"/>
        <c:lblOffset val="100"/>
        <c:noMultiLvlLbl val="0"/>
      </c:catAx>
      <c:valAx>
        <c:axId val="5023250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2326224"/>
        <c:crosses val="autoZero"/>
        <c:crossBetween val="between"/>
        <c:majorUnit val="0.2"/>
      </c:valAx>
      <c:valAx>
        <c:axId val="50231681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s-CL"/>
          </a:p>
        </c:txPr>
        <c:crossAx val="502315640"/>
        <c:crosses val="max"/>
        <c:crossBetween val="between"/>
      </c:valAx>
      <c:catAx>
        <c:axId val="502315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23168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5769" y="6356350"/>
            <a:ext cx="7762208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5769" y="1519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5769" y="5661239"/>
            <a:ext cx="8139367" cy="38520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935552"/>
              </p:ext>
            </p:extLst>
          </p:nvPr>
        </p:nvGraphicFramePr>
        <p:xfrm>
          <a:off x="485769" y="1916830"/>
          <a:ext cx="8139368" cy="4439517"/>
        </p:xfrm>
        <a:graphic>
          <a:graphicData uri="http://schemas.openxmlformats.org/drawingml/2006/table">
            <a:tbl>
              <a:tblPr/>
              <a:tblGrid>
                <a:gridCol w="815458"/>
                <a:gridCol w="301233"/>
                <a:gridCol w="301233"/>
                <a:gridCol w="2729351"/>
                <a:gridCol w="815458"/>
                <a:gridCol w="815458"/>
                <a:gridCol w="815458"/>
                <a:gridCol w="815458"/>
                <a:gridCol w="730261"/>
              </a:tblGrid>
              <a:tr h="1679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17.096.662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16.609.065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5.547.597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5.631.171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5.597.758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1.728.394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-565.715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7.612.554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8.450.939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7.885.224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-565.715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7.612.554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-269.545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2.260.565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2.600.636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2.397.655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1.748.776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1.403.267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1.385.606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1.265.384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472.306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-34.403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365.049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339.049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335.875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487135"/>
              </p:ext>
            </p:extLst>
          </p:nvPr>
        </p:nvGraphicFramePr>
        <p:xfrm>
          <a:off x="602878" y="1873430"/>
          <a:ext cx="7526720" cy="3211753"/>
        </p:xfrm>
        <a:graphic>
          <a:graphicData uri="http://schemas.openxmlformats.org/drawingml/2006/table">
            <a:tbl>
              <a:tblPr/>
              <a:tblGrid>
                <a:gridCol w="815344"/>
                <a:gridCol w="301190"/>
                <a:gridCol w="301190"/>
                <a:gridCol w="2117461"/>
                <a:gridCol w="815344"/>
                <a:gridCol w="815344"/>
                <a:gridCol w="815344"/>
                <a:gridCol w="815344"/>
                <a:gridCol w="730159"/>
              </a:tblGrid>
              <a:tr h="2245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78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-450.411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2.124.848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8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6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0053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990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53710"/>
            <a:ext cx="80949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60912"/>
              </p:ext>
            </p:extLst>
          </p:nvPr>
        </p:nvGraphicFramePr>
        <p:xfrm>
          <a:off x="518865" y="2194826"/>
          <a:ext cx="7981442" cy="2314293"/>
        </p:xfrm>
        <a:graphic>
          <a:graphicData uri="http://schemas.openxmlformats.org/drawingml/2006/table">
            <a:tbl>
              <a:tblPr/>
              <a:tblGrid>
                <a:gridCol w="799636"/>
                <a:gridCol w="295388"/>
                <a:gridCol w="295388"/>
                <a:gridCol w="2676394"/>
                <a:gridCol w="799636"/>
                <a:gridCol w="799636"/>
                <a:gridCol w="799636"/>
                <a:gridCol w="799636"/>
                <a:gridCol w="716092"/>
              </a:tblGrid>
              <a:tr h="1860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8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4.090.739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3.032.259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-285.816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682.548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-119.739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-65.664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111.975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0553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2513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5" y="692696"/>
            <a:ext cx="8106271" cy="60104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978307"/>
              </p:ext>
            </p:extLst>
          </p:nvPr>
        </p:nvGraphicFramePr>
        <p:xfrm>
          <a:off x="518864" y="2132856"/>
          <a:ext cx="8106271" cy="2664296"/>
        </p:xfrm>
        <a:graphic>
          <a:graphicData uri="http://schemas.openxmlformats.org/drawingml/2006/table">
            <a:tbl>
              <a:tblPr/>
              <a:tblGrid>
                <a:gridCol w="812142"/>
                <a:gridCol w="300008"/>
                <a:gridCol w="300008"/>
                <a:gridCol w="2718253"/>
                <a:gridCol w="812142"/>
                <a:gridCol w="812142"/>
                <a:gridCol w="812142"/>
                <a:gridCol w="812142"/>
                <a:gridCol w="727292"/>
              </a:tblGrid>
              <a:tr h="1725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85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4.708.216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4.663.279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4.249.741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338.871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-61.921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94537"/>
              </p:ext>
            </p:extLst>
          </p:nvPr>
        </p:nvGraphicFramePr>
        <p:xfrm>
          <a:off x="563553" y="1916832"/>
          <a:ext cx="388834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2D9FA7FC-368D-46C1-9480-6A13614D7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164418"/>
              </p:ext>
            </p:extLst>
          </p:nvPr>
        </p:nvGraphicFramePr>
        <p:xfrm>
          <a:off x="4623127" y="1916832"/>
          <a:ext cx="402747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1" y="800708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B0E73E05-7191-4182-B30B-F20DD48D37D1}"/>
              </a:ext>
            </a:extLst>
          </p:cNvPr>
          <p:cNvSpPr txBox="1">
            <a:spLocks/>
          </p:cNvSpPr>
          <p:nvPr/>
        </p:nvSpPr>
        <p:spPr>
          <a:xfrm>
            <a:off x="540735" y="601553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3612355"/>
              </p:ext>
            </p:extLst>
          </p:nvPr>
        </p:nvGraphicFramePr>
        <p:xfrm>
          <a:off x="539551" y="1761596"/>
          <a:ext cx="7776863" cy="4201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18710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="" xmlns:a16="http://schemas.microsoft.com/office/drawing/2014/main" id="{8625EBF2-F870-4F37-B1B5-11817A61F045}"/>
              </a:ext>
            </a:extLst>
          </p:cNvPr>
          <p:cNvSpPr txBox="1">
            <a:spLocks/>
          </p:cNvSpPr>
          <p:nvPr/>
        </p:nvSpPr>
        <p:spPr>
          <a:xfrm>
            <a:off x="539552" y="606831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345741"/>
              </p:ext>
            </p:extLst>
          </p:nvPr>
        </p:nvGraphicFramePr>
        <p:xfrm>
          <a:off x="539552" y="1608137"/>
          <a:ext cx="7920880" cy="4460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6312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2" y="588111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74718" y="5263335"/>
            <a:ext cx="763284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95440"/>
              </p:ext>
            </p:extLst>
          </p:nvPr>
        </p:nvGraphicFramePr>
        <p:xfrm>
          <a:off x="606312" y="1942113"/>
          <a:ext cx="7632846" cy="2767590"/>
        </p:xfrm>
        <a:graphic>
          <a:graphicData uri="http://schemas.openxmlformats.org/drawingml/2006/table">
            <a:tbl>
              <a:tblPr/>
              <a:tblGrid>
                <a:gridCol w="889392"/>
                <a:gridCol w="2376140"/>
                <a:gridCol w="889392"/>
                <a:gridCol w="889392"/>
                <a:gridCol w="889392"/>
                <a:gridCol w="889392"/>
                <a:gridCol w="809746"/>
              </a:tblGrid>
              <a:tr h="18298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38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49.673.984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6.275.909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54.698.066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24.352.757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23.908.436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23.668.717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6.310.898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16.512.039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15.673.654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7.165.281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7.138.296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7.164.287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6500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07750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58496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41228"/>
              </p:ext>
            </p:extLst>
          </p:nvPr>
        </p:nvGraphicFramePr>
        <p:xfrm>
          <a:off x="683568" y="2253553"/>
          <a:ext cx="7717409" cy="2759622"/>
        </p:xfrm>
        <a:graphic>
          <a:graphicData uri="http://schemas.openxmlformats.org/drawingml/2006/table">
            <a:tbl>
              <a:tblPr/>
              <a:tblGrid>
                <a:gridCol w="320357"/>
                <a:gridCol w="320357"/>
                <a:gridCol w="2873605"/>
                <a:gridCol w="858558"/>
                <a:gridCol w="858558"/>
                <a:gridCol w="858558"/>
                <a:gridCol w="858558"/>
                <a:gridCol w="768858"/>
              </a:tblGrid>
              <a:tr h="206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1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15.448.832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20.933.924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20.572.135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7.149.574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6.805.387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13.784.350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13.766.748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28.885.108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29.153.057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28.482.399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16.226.211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17.096.662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16.609.065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-450.411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87170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9224" y="1550222"/>
            <a:ext cx="7816048" cy="3836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7200" y="881414"/>
            <a:ext cx="81586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59018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933165"/>
              </p:ext>
            </p:extLst>
          </p:nvPr>
        </p:nvGraphicFramePr>
        <p:xfrm>
          <a:off x="457202" y="1847607"/>
          <a:ext cx="8158622" cy="3999962"/>
        </p:xfrm>
        <a:graphic>
          <a:graphicData uri="http://schemas.openxmlformats.org/drawingml/2006/table">
            <a:tbl>
              <a:tblPr/>
              <a:tblGrid>
                <a:gridCol w="817387"/>
                <a:gridCol w="301946"/>
                <a:gridCol w="301946"/>
                <a:gridCol w="2735807"/>
                <a:gridCol w="817387"/>
                <a:gridCol w="817387"/>
                <a:gridCol w="817387"/>
                <a:gridCol w="817387"/>
                <a:gridCol w="731988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7.089.918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7.149.574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6.805.387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4.828.058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4.597.306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1.976.371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-74.786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081" y="620541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81" y="150227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1081" y="652581"/>
            <a:ext cx="798136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4F29B9F4-8080-41AA-8296-2B7BC3E6CD7F}"/>
              </a:ext>
            </a:extLst>
          </p:cNvPr>
          <p:cNvSpPr txBox="1">
            <a:spLocks/>
          </p:cNvSpPr>
          <p:nvPr/>
        </p:nvSpPr>
        <p:spPr>
          <a:xfrm>
            <a:off x="551081" y="5166146"/>
            <a:ext cx="7967656" cy="43480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883976"/>
              </p:ext>
            </p:extLst>
          </p:nvPr>
        </p:nvGraphicFramePr>
        <p:xfrm>
          <a:off x="598410" y="1910582"/>
          <a:ext cx="7886701" cy="3235817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8.358.914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13.784.350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5.425.436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13.766.748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99.112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-112.009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467" y="5932002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1731"/>
            <a:ext cx="8044497" cy="1597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40" y="714291"/>
            <a:ext cx="80444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C057F525-958A-40C1-82E7-9AF6A3DCA4BD}"/>
              </a:ext>
            </a:extLst>
          </p:cNvPr>
          <p:cNvSpPr txBox="1">
            <a:spLocks/>
          </p:cNvSpPr>
          <p:nvPr/>
        </p:nvSpPr>
        <p:spPr>
          <a:xfrm>
            <a:off x="496930" y="4615852"/>
            <a:ext cx="80363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31101"/>
              </p:ext>
            </p:extLst>
          </p:nvPr>
        </p:nvGraphicFramePr>
        <p:xfrm>
          <a:off x="496929" y="1819577"/>
          <a:ext cx="8036340" cy="2609925"/>
        </p:xfrm>
        <a:graphic>
          <a:graphicData uri="http://schemas.openxmlformats.org/drawingml/2006/table">
            <a:tbl>
              <a:tblPr/>
              <a:tblGrid>
                <a:gridCol w="805136"/>
                <a:gridCol w="297420"/>
                <a:gridCol w="297420"/>
                <a:gridCol w="2694803"/>
                <a:gridCol w="805136"/>
                <a:gridCol w="805136"/>
                <a:gridCol w="805136"/>
                <a:gridCol w="805136"/>
                <a:gridCol w="721017"/>
              </a:tblGrid>
              <a:tr h="1807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6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5.340.044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5.862.912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522.868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5.643.532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4.471.142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4.424.980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4.302.913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627.468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-144.773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241.434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-197.858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4043</TotalTime>
  <Words>2241</Words>
  <Application>Microsoft Office PowerPoint</Application>
  <PresentationFormat>Presentación en pantalla (4:3)</PresentationFormat>
  <Paragraphs>1188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17: MINISTERIO DE MINERÍA</vt:lpstr>
      <vt:lpstr>EJECUCIÓN ACUMULADA DE GASTOS A DICIEMBRE DE 2020  PARTIDA 17 MINISTERIO DE MINERÍA</vt:lpstr>
      <vt:lpstr>EJECUCIÓN ACUMULADA DE GASTOS A DICIEMBRE DE 2020  PARTIDA 17 MINISTERIO DE MINERÍA</vt:lpstr>
      <vt:lpstr>EJECUCIÓN ACUMULADA DE GASTOS A DICIEMBRE DE 2020  PARTIDA 17 MINISTERIO DE MINERÍA</vt:lpstr>
      <vt:lpstr>EJECUCIÓN ACUMULADA DE GASTOS A DICIEMBRE DE 2020  PARTIDA 17 MINISTERIO DE MINERÍA</vt:lpstr>
      <vt:lpstr>EJECUCIÓN ACUMULADA DE GASTOS A DICIEMBRE DE 2020  PARTIDA 17 MINISTERIO DE MINERÍA RESUMEN POR CAPÍTULOS</vt:lpstr>
      <vt:lpstr>EJECUCIÓN ACUMULADA DE GASTOS A DICIEMBRE DE 2020  PARTIDA 17. CAPÍTULO 01. PROGRAMA 01: SECRETARÍA Y ADMINISTRACIÓN GENERAL</vt:lpstr>
      <vt:lpstr>EJECUCIÓN ACUMULADA DE GASTOS A DICIEMBRE 2020  PARTIDA 17. CAPÍTULO 01. PROGRAMA 02:  FOMENTO DE LA PEQUEÑA Y MEDIANA MINERÍA</vt:lpstr>
      <vt:lpstr>EJECUCIÓN ACUMULADA DE GASTOS A DICIEMBRE 2020  PARTIDA 17. CAPÍTULO 02. PROGRAMA 01:  COMISIÓN CHILENA DEL COBRE</vt:lpstr>
      <vt:lpstr>EJECUCIÓN ACUMULADA DE GASTOS A DICIEMBRE 2020  PARTIDA 17. CAPÍTULO 03. PROGRAMA 01:  SERVICIO NACIONAL DE GEOLOGÍA Y MINERÍA</vt:lpstr>
      <vt:lpstr>EJECUCIÓN ACUMULADA DE GASTOS A DICIEMBRE 2020  PARTIDA 17. CAPÍTULO 03. PROGRAMA 02:  RED NACIONAL DE VIGILANCIA VOLCÁNICA</vt:lpstr>
      <vt:lpstr>EJECUCIÓN ACUMULADA DE GASTOS A DICIEMBRE 2020  PARTIDA 17. CAPÍTULO 03. PROGRAMA 03:  PLAN NACIONAL DE GEOLOGÍA</vt:lpstr>
      <vt:lpstr>EJECUCIÓN ACUMULADA DE GASTOS A DICIEMBRE 2020 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326</cp:revision>
  <cp:lastPrinted>2019-06-03T14:10:49Z</cp:lastPrinted>
  <dcterms:created xsi:type="dcterms:W3CDTF">2016-06-23T13:38:47Z</dcterms:created>
  <dcterms:modified xsi:type="dcterms:W3CDTF">2021-03-03T22:29:58Z</dcterms:modified>
</cp:coreProperties>
</file>