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3"/>
  </p:notesMasterIdLst>
  <p:sldIdLst>
    <p:sldId id="257" r:id="rId2"/>
    <p:sldId id="258" r:id="rId3"/>
    <p:sldId id="289" r:id="rId4"/>
    <p:sldId id="260" r:id="rId5"/>
    <p:sldId id="261" r:id="rId6"/>
    <p:sldId id="262" r:id="rId7"/>
    <p:sldId id="290" r:id="rId8"/>
    <p:sldId id="291" r:id="rId9"/>
    <p:sldId id="292" r:id="rId10"/>
    <p:sldId id="263" r:id="rId11"/>
    <p:sldId id="281" r:id="rId12"/>
    <p:sldId id="264" r:id="rId13"/>
    <p:sldId id="282" r:id="rId14"/>
    <p:sldId id="266" r:id="rId15"/>
    <p:sldId id="284" r:id="rId16"/>
    <p:sldId id="285" r:id="rId17"/>
    <p:sldId id="294" r:id="rId18"/>
    <p:sldId id="295" r:id="rId19"/>
    <p:sldId id="267" r:id="rId20"/>
    <p:sldId id="268" r:id="rId21"/>
    <p:sldId id="269" r:id="rId22"/>
    <p:sldId id="270" r:id="rId23"/>
    <p:sldId id="286" r:id="rId24"/>
    <p:sldId id="288" r:id="rId25"/>
    <p:sldId id="296" r:id="rId26"/>
    <p:sldId id="287" r:id="rId27"/>
    <p:sldId id="271" r:id="rId28"/>
    <p:sldId id="272" r:id="rId29"/>
    <p:sldId id="273" r:id="rId30"/>
    <p:sldId id="274" r:id="rId31"/>
    <p:sldId id="275" r:id="rId3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27772385877454E-2"/>
          <c:y val="0.21640546073774436"/>
          <c:w val="0.87416636621088206"/>
          <c:h val="0.3417741990097573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11B-4C7C-A47B-3920AABFD1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11B-4C7C-A47B-3920AABFD14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11B-4C7C-A47B-3920AABFD14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11B-4C7C-A47B-3920AABFD14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11B-4C7C-A47B-3920AABFD14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11B-4C7C-A47B-3920AABFD14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211B-4C7C-A47B-3920AABFD14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11B-4C7C-A47B-3920AABFD14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211B-4C7C-A47B-3920AABFD14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11B-4C7C-A47B-3920AABFD14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211B-4C7C-A47B-3920AABFD143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11B-4C7C-A47B-3920AABFD143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'[16.xlsx]Partida 16'!$B$53:$C$64</c:f>
              <c:multiLvlStrCache>
                <c:ptCount val="12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OTROS GASTOS CORRIENTES</c:v>
                  </c:pt>
                  <c:pt idx="6">
                    <c:v>ADQUISICIÓN DE ACTIVOS NO FINANCIEROS</c:v>
                  </c:pt>
                  <c:pt idx="7">
                    <c:v>INICIATIVAS DE INVERSIÓN</c:v>
                  </c:pt>
                  <c:pt idx="8">
                    <c:v>PRÉSTAMOS</c:v>
                  </c:pt>
                  <c:pt idx="9">
                    <c:v>TRANSFERENCIAS DE CAPITAL</c:v>
                  </c:pt>
                  <c:pt idx="10">
                    <c:v>SERVICIO DE LA DEUDA</c:v>
                  </c:pt>
                  <c:pt idx="11">
                    <c:v>SALDO FINAL DE CAJA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26</c:v>
                  </c:pt>
                  <c:pt idx="6">
                    <c:v>29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</c:lvl>
              </c:multiLvlStrCache>
            </c:multiLvlStrRef>
          </c:cat>
          <c:val>
            <c:numRef>
              <c:f>'[16.xlsx]Partida 16'!$D$53:$D$64</c:f>
              <c:numCache>
                <c:formatCode>0%</c:formatCode>
                <c:ptCount val="12"/>
                <c:pt idx="0">
                  <c:v>0.33270557680437818</c:v>
                </c:pt>
                <c:pt idx="1">
                  <c:v>0.17604282906020347</c:v>
                </c:pt>
                <c:pt idx="2">
                  <c:v>0.12859085811061649</c:v>
                </c:pt>
                <c:pt idx="3">
                  <c:v>0.23405348348898733</c:v>
                </c:pt>
                <c:pt idx="4">
                  <c:v>8.3845359959126207E-5</c:v>
                </c:pt>
                <c:pt idx="5">
                  <c:v>6.3605786014898173E-5</c:v>
                </c:pt>
                <c:pt idx="6">
                  <c:v>7.2584091241308414E-3</c:v>
                </c:pt>
                <c:pt idx="7">
                  <c:v>7.3558134373540876E-2</c:v>
                </c:pt>
                <c:pt idx="8">
                  <c:v>1.0699850278995266E-2</c:v>
                </c:pt>
                <c:pt idx="9">
                  <c:v>1.1520590373209537E-2</c:v>
                </c:pt>
                <c:pt idx="10">
                  <c:v>2.5421854451548119E-2</c:v>
                </c:pt>
                <c:pt idx="11">
                  <c:v>9.6278841588030348E-7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211B-4C7C-A47B-3920AABFD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245674740484429"/>
          <c:y val="0.67340541070507154"/>
          <c:w val="0.77335640138408301"/>
          <c:h val="0.2994859774590174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ES"/>
              <a:t>Distribución presupuesto inicial por Instituciones</a:t>
            </a:r>
            <a:r>
              <a:rPr lang="es-ES" baseline="0"/>
              <a:t> Centralizadas </a:t>
            </a:r>
            <a:r>
              <a:rPr lang="es-ES"/>
              <a:t>(millones de $)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'[16.xlsx]Programas Presupuestarios'!$AD$19:$AD$24</c:f>
              <c:strCache>
                <c:ptCount val="6"/>
                <c:pt idx="0">
                  <c:v>FONASA</c:v>
                </c:pt>
                <c:pt idx="1">
                  <c:v>ISP</c:v>
                </c:pt>
                <c:pt idx="2">
                  <c:v>CENABAST</c:v>
                </c:pt>
                <c:pt idx="3">
                  <c:v>SUBS. DE SALUD</c:v>
                </c:pt>
                <c:pt idx="4">
                  <c:v>SUBS. DE REDES</c:v>
                </c:pt>
                <c:pt idx="5">
                  <c:v>SUPERINTENDENCIA</c:v>
                </c:pt>
              </c:strCache>
            </c:strRef>
          </c:cat>
          <c:val>
            <c:numRef>
              <c:f>'[16.xlsx]Programas Presupuestarios'!$AE$19:$AE$24</c:f>
              <c:numCache>
                <c:formatCode>General</c:formatCode>
                <c:ptCount val="6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53-44E5-87D7-80591C5B8F7B}"/>
            </c:ext>
          </c:extLst>
        </c:ser>
        <c:ser>
          <c:idx val="1"/>
          <c:order val="1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'[16.xlsx]Programas Presupuestarios'!$AD$19:$AD$24</c:f>
              <c:strCache>
                <c:ptCount val="6"/>
                <c:pt idx="0">
                  <c:v>FONASA</c:v>
                </c:pt>
                <c:pt idx="1">
                  <c:v>ISP</c:v>
                </c:pt>
                <c:pt idx="2">
                  <c:v>CENABAST</c:v>
                </c:pt>
                <c:pt idx="3">
                  <c:v>SUBS. DE SALUD</c:v>
                </c:pt>
                <c:pt idx="4">
                  <c:v>SUBS. DE REDES</c:v>
                </c:pt>
                <c:pt idx="5">
                  <c:v>SUPERINTENDENCIA</c:v>
                </c:pt>
              </c:strCache>
            </c:strRef>
          </c:cat>
          <c:val>
            <c:numRef>
              <c:f>'[16.xlsx]Programas Presupuestarios'!$AF$19:$AF$24</c:f>
              <c:numCache>
                <c:formatCode>#,##0_ ;[Red]\-#,##0\ </c:formatCode>
                <c:ptCount val="6"/>
                <c:pt idx="0">
                  <c:v>11806103338000</c:v>
                </c:pt>
                <c:pt idx="1">
                  <c:v>35672287000</c:v>
                </c:pt>
                <c:pt idx="2">
                  <c:v>10954781000</c:v>
                </c:pt>
                <c:pt idx="3">
                  <c:v>494398167000</c:v>
                </c:pt>
                <c:pt idx="4">
                  <c:v>1173004915000</c:v>
                </c:pt>
                <c:pt idx="5">
                  <c:v>14855910000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C53-44E5-87D7-80591C5B8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7357536"/>
        <c:axId val="297351656"/>
      </c:barChart>
      <c:catAx>
        <c:axId val="29735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97351656"/>
        <c:crosses val="autoZero"/>
        <c:auto val="1"/>
        <c:lblAlgn val="ctr"/>
        <c:lblOffset val="100"/>
        <c:noMultiLvlLbl val="0"/>
      </c:catAx>
      <c:valAx>
        <c:axId val="2973516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97357536"/>
        <c:crosses val="autoZero"/>
        <c:crossBetween val="between"/>
        <c:dispUnits>
          <c:builtInUnit val="millions"/>
          <c:dispUnitsLbl>
            <c:layout/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2018 - 2019 - 2020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'[16.xlsx]Partida 16'!$C$29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16'!$D$29:$O$29</c:f>
              <c:numCache>
                <c:formatCode>0.0%</c:formatCode>
                <c:ptCount val="12"/>
                <c:pt idx="0">
                  <c:v>0.10833365012255509</c:v>
                </c:pt>
                <c:pt idx="1">
                  <c:v>7.5743557702378658E-2</c:v>
                </c:pt>
                <c:pt idx="2">
                  <c:v>9.7962198367100017E-2</c:v>
                </c:pt>
                <c:pt idx="3">
                  <c:v>9.2324649801971706E-2</c:v>
                </c:pt>
                <c:pt idx="4">
                  <c:v>8.5780761731610533E-2</c:v>
                </c:pt>
                <c:pt idx="5">
                  <c:v>9.6377017583262267E-2</c:v>
                </c:pt>
                <c:pt idx="6">
                  <c:v>8.466404364642971E-2</c:v>
                </c:pt>
                <c:pt idx="7">
                  <c:v>8.3416746798050237E-2</c:v>
                </c:pt>
                <c:pt idx="8">
                  <c:v>9.0119954062266486E-2</c:v>
                </c:pt>
                <c:pt idx="9">
                  <c:v>8.7091342995289187E-2</c:v>
                </c:pt>
                <c:pt idx="10">
                  <c:v>7.9554517931259672E-2</c:v>
                </c:pt>
                <c:pt idx="11">
                  <c:v>0.12013139173005576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6C9-4A9D-BC1C-A7919E0B30A7}"/>
            </c:ext>
          </c:extLst>
        </c:ser>
        <c:ser>
          <c:idx val="1"/>
          <c:order val="1"/>
          <c:tx>
            <c:strRef>
              <c:f>'[16.xlsx]Partida 16'!$C$28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16'!$D$28:$O$28</c:f>
              <c:numCache>
                <c:formatCode>0.0%</c:formatCode>
                <c:ptCount val="12"/>
                <c:pt idx="0">
                  <c:v>0.1179396252300373</c:v>
                </c:pt>
                <c:pt idx="1">
                  <c:v>7.2676308633486286E-2</c:v>
                </c:pt>
                <c:pt idx="2">
                  <c:v>9.9409531213983868E-2</c:v>
                </c:pt>
                <c:pt idx="3">
                  <c:v>8.6780612336783511E-2</c:v>
                </c:pt>
                <c:pt idx="4">
                  <c:v>8.5391384097668041E-2</c:v>
                </c:pt>
                <c:pt idx="5">
                  <c:v>9.0901638035631283E-2</c:v>
                </c:pt>
                <c:pt idx="6">
                  <c:v>7.9801565177953185E-2</c:v>
                </c:pt>
                <c:pt idx="7">
                  <c:v>7.9741600401003088E-2</c:v>
                </c:pt>
                <c:pt idx="8">
                  <c:v>9.0182596236752177E-2</c:v>
                </c:pt>
                <c:pt idx="9">
                  <c:v>8.2999924913579673E-2</c:v>
                </c:pt>
                <c:pt idx="10">
                  <c:v>7.5472993453801665E-2</c:v>
                </c:pt>
                <c:pt idx="11">
                  <c:v>0.11180318960094475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6C9-4A9D-BC1C-A7919E0B30A7}"/>
            </c:ext>
          </c:extLst>
        </c:ser>
        <c:ser>
          <c:idx val="2"/>
          <c:order val="2"/>
          <c:tx>
            <c:strRef>
              <c:f>'[16.xlsx]Partida 16'!$C$27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rgbClr val="C00000"/>
            </a:solidFill>
            <a:ln w="25400">
              <a:solidFill>
                <a:srgbClr val="C00000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7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16'!$D$27:$O$27</c:f>
              <c:numCache>
                <c:formatCode>0.0%</c:formatCode>
                <c:ptCount val="12"/>
                <c:pt idx="0">
                  <c:v>8.9098879803484521E-2</c:v>
                </c:pt>
                <c:pt idx="1">
                  <c:v>7.6640930809485197E-2</c:v>
                </c:pt>
                <c:pt idx="2">
                  <c:v>9.788827943675886E-2</c:v>
                </c:pt>
                <c:pt idx="3">
                  <c:v>9.6987464648162963E-2</c:v>
                </c:pt>
                <c:pt idx="4">
                  <c:v>8.6291414124839136E-2</c:v>
                </c:pt>
                <c:pt idx="5">
                  <c:v>0.10211792294115378</c:v>
                </c:pt>
                <c:pt idx="6">
                  <c:v>7.9471996156137578E-2</c:v>
                </c:pt>
                <c:pt idx="7">
                  <c:v>7.7381070948981071E-2</c:v>
                </c:pt>
                <c:pt idx="8">
                  <c:v>9.4044250777182009E-2</c:v>
                </c:pt>
                <c:pt idx="9">
                  <c:v>7.8843074632570412E-2</c:v>
                </c:pt>
                <c:pt idx="10">
                  <c:v>8.5213507906837641E-2</c:v>
                </c:pt>
                <c:pt idx="11">
                  <c:v>0.13419961278891301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6C9-4A9D-BC1C-A7919E0B3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4645648"/>
        <c:axId val="594644080"/>
      </c:barChart>
      <c:catAx>
        <c:axId val="59464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94644080"/>
        <c:crosses val="autoZero"/>
        <c:auto val="1"/>
        <c:lblAlgn val="ctr"/>
        <c:lblOffset val="100"/>
        <c:noMultiLvlLbl val="0"/>
      </c:catAx>
      <c:valAx>
        <c:axId val="594644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946456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2018 - 2019 - 2020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'[16.xlsx]Partida 16'!$C$23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16'!$D$23:$O$23</c:f>
              <c:numCache>
                <c:formatCode>0.0%</c:formatCode>
                <c:ptCount val="12"/>
                <c:pt idx="0">
                  <c:v>0.10833365012255509</c:v>
                </c:pt>
                <c:pt idx="1">
                  <c:v>0.1840811336069976</c:v>
                </c:pt>
                <c:pt idx="2">
                  <c:v>0.28167545954436873</c:v>
                </c:pt>
                <c:pt idx="3">
                  <c:v>0.37249733960668791</c:v>
                </c:pt>
                <c:pt idx="4">
                  <c:v>0.45576637876179948</c:v>
                </c:pt>
                <c:pt idx="5">
                  <c:v>0.55207629858037233</c:v>
                </c:pt>
                <c:pt idx="6">
                  <c:v>0.6413722557148146</c:v>
                </c:pt>
                <c:pt idx="7">
                  <c:v>0.69985988660210674</c:v>
                </c:pt>
                <c:pt idx="8">
                  <c:v>0.78909398378536766</c:v>
                </c:pt>
                <c:pt idx="9">
                  <c:v>0.87169937981776424</c:v>
                </c:pt>
                <c:pt idx="10">
                  <c:v>0.91974118510715153</c:v>
                </c:pt>
                <c:pt idx="11">
                  <c:v>1.0188690281810886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5B8-442C-B7C8-7C36A6EF2347}"/>
            </c:ext>
          </c:extLst>
        </c:ser>
        <c:ser>
          <c:idx val="1"/>
          <c:order val="1"/>
          <c:tx>
            <c:strRef>
              <c:f>'[16.xlsx]Partida 16'!$C$22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16'!$D$22:$O$22</c:f>
              <c:numCache>
                <c:formatCode>0.0%</c:formatCode>
                <c:ptCount val="12"/>
                <c:pt idx="0">
                  <c:v>0.1179396252300373</c:v>
                </c:pt>
                <c:pt idx="1">
                  <c:v>0.19061593386352357</c:v>
                </c:pt>
                <c:pt idx="2">
                  <c:v>0.29000786540898532</c:v>
                </c:pt>
                <c:pt idx="3">
                  <c:v>0.37456320391854991</c:v>
                </c:pt>
                <c:pt idx="4">
                  <c:v>0.45692565063311591</c:v>
                </c:pt>
                <c:pt idx="5">
                  <c:v>0.54591238851091084</c:v>
                </c:pt>
                <c:pt idx="6">
                  <c:v>0.61673027638429234</c:v>
                </c:pt>
                <c:pt idx="7">
                  <c:v>0.67451041928993505</c:v>
                </c:pt>
                <c:pt idx="8">
                  <c:v>0.76465071475219271</c:v>
                </c:pt>
                <c:pt idx="9">
                  <c:v>0.84765063966577237</c:v>
                </c:pt>
                <c:pt idx="10">
                  <c:v>0.87269541192036049</c:v>
                </c:pt>
                <c:pt idx="11">
                  <c:v>0.97520540761423458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5B8-442C-B7C8-7C36A6EF2347}"/>
            </c:ext>
          </c:extLst>
        </c:ser>
        <c:ser>
          <c:idx val="2"/>
          <c:order val="2"/>
          <c:tx>
            <c:strRef>
              <c:f>'[16.xlsx]Partida 16'!$C$21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33333333333333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66666666666669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4444444444444446E-2"/>
                  <c:y val="5.55555555555556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16666666666667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166666666666672E-2"/>
                  <c:y val="5.55555555555554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5000000000000102E-2"/>
                  <c:y val="4.1666666666666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3333333333333437E-2"/>
                  <c:y val="4.6296296296296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4444444444444446E-2"/>
                  <c:y val="4.166666666666675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 i="0" u="none" strike="noStrike" baseline="0">
                        <a:solidFill>
                          <a:sysClr val="windowText" lastClr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800" b="1" i="0">
                        <a:solidFill>
                          <a:sysClr val="windowText" lastClr="000000"/>
                        </a:solidFill>
                      </a:rPr>
                      <a:t>67,5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55B8-442C-B7C8-7C36A6EF2347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8"/>
              <c:layout>
                <c:manualLayout>
                  <c:x val="-5.5555555555555552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EC7-42EB-BECA-51AB3314FE5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1666666666666664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EC7-42EB-BECA-51AB3314FE5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ysClr val="windowText" lastClr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16'!$D$21:$O$21</c:f>
              <c:numCache>
                <c:formatCode>0.0%</c:formatCode>
                <c:ptCount val="12"/>
                <c:pt idx="0">
                  <c:v>8.9098879803484521E-2</c:v>
                </c:pt>
                <c:pt idx="1">
                  <c:v>0.16572433124148181</c:v>
                </c:pt>
                <c:pt idx="2">
                  <c:v>0.26313752906572313</c:v>
                </c:pt>
                <c:pt idx="3">
                  <c:v>0.35893483294125705</c:v>
                </c:pt>
                <c:pt idx="4">
                  <c:v>0.44494144533822766</c:v>
                </c:pt>
                <c:pt idx="5">
                  <c:v>0.53369154062269308</c:v>
                </c:pt>
                <c:pt idx="6">
                  <c:v>0.58135006766090302</c:v>
                </c:pt>
                <c:pt idx="7">
                  <c:v>0.64875610517171667</c:v>
                </c:pt>
                <c:pt idx="8">
                  <c:v>0.72553725910658462</c:v>
                </c:pt>
                <c:pt idx="9">
                  <c:v>0.77497695946400114</c:v>
                </c:pt>
                <c:pt idx="10">
                  <c:v>0.8597430091977637</c:v>
                </c:pt>
                <c:pt idx="11">
                  <c:v>0.96809611158595277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55B8-442C-B7C8-7C36A6EF2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8311048"/>
        <c:axId val="458311440"/>
      </c:lineChart>
      <c:catAx>
        <c:axId val="458311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8311440"/>
        <c:crosses val="autoZero"/>
        <c:auto val="1"/>
        <c:lblAlgn val="ctr"/>
        <c:lblOffset val="100"/>
        <c:noMultiLvlLbl val="0"/>
      </c:catAx>
      <c:valAx>
        <c:axId val="458311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83110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7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04-03-2021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04-03-2021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1584176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DICIEMBRE </a:t>
            </a:r>
            <a:r>
              <a:rPr lang="es-CL" sz="2000" b="1" dirty="0">
                <a:solidFill>
                  <a:prstClr val="black"/>
                </a:solidFill>
              </a:rPr>
              <a:t>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16: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SALUD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356694"/>
              </p:ext>
            </p:extLst>
          </p:nvPr>
        </p:nvGraphicFramePr>
        <p:xfrm>
          <a:off x="603600" y="1861276"/>
          <a:ext cx="7848869" cy="4160009"/>
        </p:xfrm>
        <a:graphic>
          <a:graphicData uri="http://schemas.openxmlformats.org/drawingml/2006/table">
            <a:tbl>
              <a:tblPr/>
              <a:tblGrid>
                <a:gridCol w="277019"/>
                <a:gridCol w="265476"/>
                <a:gridCol w="268363"/>
                <a:gridCol w="2830789"/>
                <a:gridCol w="753145"/>
                <a:gridCol w="727174"/>
                <a:gridCol w="727174"/>
                <a:gridCol w="727174"/>
                <a:gridCol w="580008"/>
                <a:gridCol w="692547"/>
              </a:tblGrid>
              <a:tr h="1880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58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8.284.041.293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10.464.588.835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2.180.547.542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10.148.348.698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21.371.928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25.664.480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4.292.552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25.632.395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26.678.492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30.385.566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3.707.074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28.398.805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1.512.293.598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474.740.841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1.512.293.593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1.511.570.702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474.017.945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1.511.570.701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613.797.628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553.321.199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-60.476.429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553.321.199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Cajas de Compensación de Asignación Familiar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423.755.129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958.249.503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534.494.374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958.249.502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722.896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722.896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722.892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415.580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415.580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415.578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307.316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307.316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307.314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7.182.200.138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8.834.984.031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1.652.783.893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8.524.821.309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294.389.857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331.703.594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37.313.737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315.441.465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282.863.187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320.176.924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37.313.737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305.614.519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Auge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11.526.670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11.526.670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9.826.946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6.801.653.121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8.371.761.775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1.570.108.654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8.078.170.119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de Chile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2.134.319.095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141.233.326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2.095.328.046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2.472.142.564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943.166.288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2.222.196.989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827583" y="6356350"/>
            <a:ext cx="747174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Dipres</a:t>
            </a:r>
            <a:endParaRPr kumimoji="0" lang="es-C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603599" y="77131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954585"/>
              </p:ext>
            </p:extLst>
          </p:nvPr>
        </p:nvGraphicFramePr>
        <p:xfrm>
          <a:off x="611562" y="1781045"/>
          <a:ext cx="7903788" cy="4575310"/>
        </p:xfrm>
        <a:graphic>
          <a:graphicData uri="http://schemas.openxmlformats.org/drawingml/2006/table">
            <a:tbl>
              <a:tblPr/>
              <a:tblGrid>
                <a:gridCol w="278957"/>
                <a:gridCol w="267334"/>
                <a:gridCol w="270240"/>
                <a:gridCol w="2850596"/>
                <a:gridCol w="758415"/>
                <a:gridCol w="732262"/>
                <a:gridCol w="732262"/>
                <a:gridCol w="732262"/>
                <a:gridCol w="584067"/>
                <a:gridCol w="697393"/>
              </a:tblGrid>
              <a:tr h="1630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93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por Grupo Relacionado de Diagnóstico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3.575.480.018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409.527.584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3.570.824.986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189.138.978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76.181.456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189.138.978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131.159.379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45.002.219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130.875.522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 Prestaciones Médicas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1.085.261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1.085.261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812.636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N°20.850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130.074.118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43.916.958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130.062.886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Gobiernos Extranjeros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354.546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354.546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334.203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Chile – España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354.546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354.546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334.203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3.108.557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3.108.557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1.024.118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3.108.557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3.108.557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1.024.118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34.865.462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34.865.462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34.311.514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9.742.797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9.742.797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9.742.797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25.122.665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25.122.665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24.568.717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2.064.732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399.637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2.059.093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33.401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34.742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34.742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1.852.934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187.839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1.852.934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15.540.132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969.249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14.241.596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15.540.132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969.249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14.241.596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5.565.277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5.565.277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222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763" y="150810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50" y="794426"/>
            <a:ext cx="7886701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672439"/>
              </p:ext>
            </p:extLst>
          </p:nvPr>
        </p:nvGraphicFramePr>
        <p:xfrm>
          <a:off x="628650" y="1896939"/>
          <a:ext cx="7886701" cy="4070579"/>
        </p:xfrm>
        <a:graphic>
          <a:graphicData uri="http://schemas.openxmlformats.org/drawingml/2006/table">
            <a:tbl>
              <a:tblPr/>
              <a:tblGrid>
                <a:gridCol w="701040"/>
                <a:gridCol w="242668"/>
                <a:gridCol w="250757"/>
                <a:gridCol w="2631596"/>
                <a:gridCol w="703736"/>
                <a:gridCol w="703736"/>
                <a:gridCol w="679470"/>
                <a:gridCol w="679470"/>
                <a:gridCol w="647114"/>
                <a:gridCol w="647114"/>
              </a:tblGrid>
              <a:tr h="1926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011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4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2.134.319.095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141.233.326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2.095.328.043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2.134.319.095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141.233.326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2.095.328.043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2.134.319.095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141.233.326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2.095.328.043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25.279.509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29.862.345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4.582.836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29.347.707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38.045.920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46.465.212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8.419.292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46.134.173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46.622.900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55.847.304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9.224.404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54.679.827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29.715.810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37.496.534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7.780.724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36.749.540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82.480.715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101.044.822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18.564.107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100.942.021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49.820.985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59.962.103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10.141.118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58.597.742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93.317.927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113.034.599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19.716.672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110.552.558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25.421.124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30.771.876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5.350.752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30.520.191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96.362.846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116.251.222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19.888.376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112.921.179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133.497.187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157.186.526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23.689.339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157.095.486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60.853.229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72.156.709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11.303.480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72.078.674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63.126.113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75.798.233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12.672.120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75.595.067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44.982.215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51.452.995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6.470.780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50.124.934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54.148.276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59.198.271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5.049.995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57.440.328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52" y="1573419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7836" y="889637"/>
            <a:ext cx="8040067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32489"/>
              </p:ext>
            </p:extLst>
          </p:nvPr>
        </p:nvGraphicFramePr>
        <p:xfrm>
          <a:off x="611561" y="2132857"/>
          <a:ext cx="7903790" cy="3960438"/>
        </p:xfrm>
        <a:graphic>
          <a:graphicData uri="http://schemas.openxmlformats.org/drawingml/2006/table">
            <a:tbl>
              <a:tblPr/>
              <a:tblGrid>
                <a:gridCol w="702559"/>
                <a:gridCol w="243194"/>
                <a:gridCol w="251300"/>
                <a:gridCol w="2637299"/>
                <a:gridCol w="705261"/>
                <a:gridCol w="705261"/>
                <a:gridCol w="680942"/>
                <a:gridCol w="680942"/>
                <a:gridCol w="648516"/>
                <a:gridCol w="648516"/>
              </a:tblGrid>
              <a:tr h="1974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45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19.784.256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22.292.690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2.508.434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22.028.822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29.335.466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33.752.078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4.416.612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33.507.846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100.850.765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121.319.125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20.468.360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117.080.814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54.131.585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63.456.224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9.324.639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62.411.269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31.368.887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36.613.538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5.244.651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35.589.899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49.607.310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57.267.807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7.660.497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55.841.812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9.342.080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9.700.833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358.753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8.396.885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19.369.636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21.793.621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2.423.985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21.680.956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72.656.019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87.160.970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14.504.951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84.813.928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60.578.402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67.775.902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7.197.500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67.591.511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129.536.294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151.702.732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22.166.438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148.092.715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81.694.830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98.462.698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16.767.868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95.813.935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130.662.418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156.089.702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25.427.284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154.939.887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132.619.726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158.515.311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25.895.585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154.373.168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193.693.764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218.811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-193.474.953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34.179.575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41.668.302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7.488.727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40.385.169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295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1348" y="1628800"/>
            <a:ext cx="7923901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41350" y="692696"/>
            <a:ext cx="786130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153762"/>
              </p:ext>
            </p:extLst>
          </p:nvPr>
        </p:nvGraphicFramePr>
        <p:xfrm>
          <a:off x="641349" y="2012440"/>
          <a:ext cx="7861301" cy="4080851"/>
        </p:xfrm>
        <a:graphic>
          <a:graphicData uri="http://schemas.openxmlformats.org/drawingml/2006/table">
            <a:tbl>
              <a:tblPr/>
              <a:tblGrid>
                <a:gridCol w="772755"/>
                <a:gridCol w="267492"/>
                <a:gridCol w="276409"/>
                <a:gridCol w="2068607"/>
                <a:gridCol w="775728"/>
                <a:gridCol w="775728"/>
                <a:gridCol w="748978"/>
                <a:gridCol w="748978"/>
                <a:gridCol w="713313"/>
                <a:gridCol w="713313"/>
              </a:tblGrid>
              <a:tr h="1691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80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2.472.142.564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943.166.288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2.222.196.985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2.472.142.564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943.166.288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2.222.196.985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2.472.142.564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943.166.288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2.222.196.985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26.725.184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24.371.487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26.725.185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9.325.403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33.144.753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23.819.350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33.144.754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25.915.505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94.219.565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68.304.060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90.732.273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10.657.721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39.372.747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28.715.026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36.809.541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19.893.810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101.999.937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82.106.127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101.999.937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8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20.078.734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59.065.322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38.986.588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54.786.279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41.269.767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93.687.801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52.418.034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83.432.058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25.132.301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40.384.582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15.252.281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40.384.581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8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44.544.637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88.469.071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43.924.434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87.424.918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41.832.536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98.060.631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56.228.095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98.060.633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24.134.920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76.864.583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52.729.663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75.730.198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47.130.437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101.256.294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54.125.857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101.244.446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33.560.146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35.036.208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68.508.651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23.915.037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58.633.020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34.717.983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58.633.020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29.350.410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53.736.323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24.385.913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53.736.321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1348" y="1628800"/>
            <a:ext cx="7923901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41350" y="692696"/>
            <a:ext cx="786130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078242"/>
              </p:ext>
            </p:extLst>
          </p:nvPr>
        </p:nvGraphicFramePr>
        <p:xfrm>
          <a:off x="641349" y="1913645"/>
          <a:ext cx="7861301" cy="4323674"/>
        </p:xfrm>
        <a:graphic>
          <a:graphicData uri="http://schemas.openxmlformats.org/drawingml/2006/table">
            <a:tbl>
              <a:tblPr/>
              <a:tblGrid>
                <a:gridCol w="772755"/>
                <a:gridCol w="267492"/>
                <a:gridCol w="276409"/>
                <a:gridCol w="2068607"/>
                <a:gridCol w="775728"/>
                <a:gridCol w="775728"/>
                <a:gridCol w="748978"/>
                <a:gridCol w="748978"/>
                <a:gridCol w="713313"/>
                <a:gridCol w="713313"/>
              </a:tblGrid>
              <a:tr h="17081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31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0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19.853.303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52.338.407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32.485.104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52.338.407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31.540.485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115.160.076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83.619.591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112.232.758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32.502.429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63.578.696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31.076.267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63.578.696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19.187.349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46.780.490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27.593.141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45.190.586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39.157.737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74.029.928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34.872.191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70.874.002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1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29.206.467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52.770.695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23.564.228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52.727.978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23.208.292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49.997.298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26.789.006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48.636.673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29.436.470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88.209.604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58.773.134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71.491.459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67.358.948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104.228.298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36.869.350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93.941.626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90.806.761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45.391.086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85.825.079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54.560.633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122.921.464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68.360.831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119.706.933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51.070.019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189.115.440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138.045.421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189.115.440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1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56.715.843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135.461.025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78.745.182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120.419.240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585.894.691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159.857.831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-426.036.860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13.613.609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13.580.997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11.511.938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9.930.972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10.795.907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9.491.332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1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8.079.893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10.663.022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10.663.021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26.729.397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57.597.846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30.868.449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53.099.022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362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97455"/>
              </p:ext>
            </p:extLst>
          </p:nvPr>
        </p:nvGraphicFramePr>
        <p:xfrm>
          <a:off x="500350" y="2012431"/>
          <a:ext cx="8064898" cy="4224880"/>
        </p:xfrm>
        <a:graphic>
          <a:graphicData uri="http://schemas.openxmlformats.org/drawingml/2006/table">
            <a:tbl>
              <a:tblPr/>
              <a:tblGrid>
                <a:gridCol w="255690"/>
                <a:gridCol w="245036"/>
                <a:gridCol w="247701"/>
                <a:gridCol w="3451819"/>
                <a:gridCol w="695158"/>
                <a:gridCol w="695158"/>
                <a:gridCol w="663196"/>
                <a:gridCol w="671187"/>
                <a:gridCol w="553996"/>
                <a:gridCol w="585957"/>
              </a:tblGrid>
              <a:tr h="1529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8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7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3.575.480.018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409.527.584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3.570.824.970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3.575.480.018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409.527.584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3.570.824.970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3.575.480.018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409.527.584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3.570.824.970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- Hospital Juan Noé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50.299.385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51.641.203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1.341.818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51.641.202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- Hospital de Iquique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63.181.379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65.412.548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2.231.169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65.412.548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Antofagasta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97.046.222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114.813.152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17.766.930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114.813.152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Calama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27.440.569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30.836.207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3.395.638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30.836.206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Regional de Copiapó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39.757.906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42.737.506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2.979.600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42.737.505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de Vallenar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16.948.513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19.071.885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2.123.372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19.071.887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La Serena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43.901.386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51.567.822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7.666.436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51.567.821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San Pablo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45.204.517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52.573.320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7.368.803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52.573.321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Ovalle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24.357.195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31.598.485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7.241.290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31.598.484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Carlos Van Buren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72.973.235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79.833.256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6.860.021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79.833.256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Doctor Eduardo Pereira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17.259.546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19.266.552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2.007.006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19.266.552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Claudio Vicuña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16.681.568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19.768.754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3.087.186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19.768.755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Doctor Gustavo Fricke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87.101.365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109.706.072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22.604.707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108.126.717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Quillota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26.545.625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35.913.719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9.368.094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35.913.719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Quilpué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21.924.397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28.446.858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6.522.461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26.977.629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Camilo de San Felipe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23.878.546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26.225.123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2.346.577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26.225.124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Juan de Dios de los Andes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18.571.848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22.008.781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3.436.933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22.008.780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Rancagua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85.825.212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94.533.467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8.708.255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94.533.467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San Fernando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24.613.352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27.454.716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2.841.364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27.267.712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1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Santa Cruz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14.093.799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15.349.747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1.255.948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15.349.746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59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kumimoji="0" lang="es-CL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DICIEMBRE </a:t>
            </a: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DE 2020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918666"/>
              </p:ext>
            </p:extLst>
          </p:nvPr>
        </p:nvGraphicFramePr>
        <p:xfrm>
          <a:off x="611560" y="1913637"/>
          <a:ext cx="7903789" cy="4323680"/>
        </p:xfrm>
        <a:graphic>
          <a:graphicData uri="http://schemas.openxmlformats.org/drawingml/2006/table">
            <a:tbl>
              <a:tblPr/>
              <a:tblGrid>
                <a:gridCol w="250582"/>
                <a:gridCol w="240141"/>
                <a:gridCol w="242752"/>
                <a:gridCol w="3382864"/>
                <a:gridCol w="681271"/>
                <a:gridCol w="681271"/>
                <a:gridCol w="649948"/>
                <a:gridCol w="657779"/>
                <a:gridCol w="542929"/>
                <a:gridCol w="574252"/>
              </a:tblGrid>
              <a:tr h="1573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19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67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Curicó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40.479.606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44.432.172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3.952.566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44.432.171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Talca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89.135.266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96.452.027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7.316.761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96.452.026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Linares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27.911.704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30.588.181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2.676.477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30.588.181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Parral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5.998.571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6.824.290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825.719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6.824.290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Chillán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62.808.514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70.686.359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7.877.845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70.686.358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San Carlos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16.289.798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18.298.637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2.008.839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18.298.636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Guillermo Grant Benavente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137.306.462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149.212.025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11.905.563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149.212.025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de Coronel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15.675.996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16.062.380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386.384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16.062.379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- Hospital Higueras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74.215.206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81.090.844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6.875.638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81.090.843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 - Hospital de los Ángeles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81.853.591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96.002.552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14.148.961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96.002.551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- Hospital de Curanilahue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15.824.526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18.915.093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3.090.567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18.915.092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Angol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16.945.803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20.312.215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3.366.412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20.312.213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Victoria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18.626.968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21.606.573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2.979.605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21.606.572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Dr. Abraham Godoy Peña de Lautaro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15.903.587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16.818.336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914.749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16.818.335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Intercultural de Nueva Imperial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20.385.400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21.621.731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1.236.331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21.621.730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Pitrufquén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16.136.409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16.349.640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213.231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16.349.640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Villarrica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12.102.175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13.054.658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952.483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13.054.660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Temuco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107.975.949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124.503.491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16.527.542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124.503.492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- Hospital de Valdivia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69.976.193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80.239.548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10.263.355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79.229.152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- Hospital de Osorno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55.180.158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64.296.081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9.115.923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64.296.080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- Hospital de Puerto Montt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92.741.986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112.709.740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19.967.754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112.709.739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- Hospital de Coyhaique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40.342.408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45.725.963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5.383.555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45.725.964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- Hospital Regional de Punta Arenas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54.837.954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59.836.977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4.999.023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59.836.977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459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3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kumimoji="0" lang="es-CL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DICIEMBRE </a:t>
            </a: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DE 2020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844046"/>
              </p:ext>
            </p:extLst>
          </p:nvPr>
        </p:nvGraphicFramePr>
        <p:xfrm>
          <a:off x="500350" y="2012433"/>
          <a:ext cx="8014999" cy="4224876"/>
        </p:xfrm>
        <a:graphic>
          <a:graphicData uri="http://schemas.openxmlformats.org/drawingml/2006/table">
            <a:tbl>
              <a:tblPr/>
              <a:tblGrid>
                <a:gridCol w="254108"/>
                <a:gridCol w="243520"/>
                <a:gridCol w="246168"/>
                <a:gridCol w="3430462"/>
                <a:gridCol w="690857"/>
                <a:gridCol w="690857"/>
                <a:gridCol w="659093"/>
                <a:gridCol w="667034"/>
                <a:gridCol w="550568"/>
                <a:gridCol w="582332"/>
              </a:tblGrid>
              <a:tr h="3057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57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9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Salvador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92.458.652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103.192.901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10.734.249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103.192.901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Santiago Oriente Luis Tisné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35.437.845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38.117.176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2.679.331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38.117.174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Luis Calvo Mackenna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50.449.102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49.424.256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-1.024.846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49.424.256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del Tórax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37.349.177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34.917.579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-2.431.598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34.917.579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Instituto de Neurocirugía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23.423.824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22.309.546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-1.114.278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22.309.546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Clínico San Borja Arriarán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86.148.317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108.989.130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22.840.813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108.989.129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El Carmen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58.664.343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73.514.906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14.850.563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73.514.906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de Urgencia Asistencia Pública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43.278.909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73.950.982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30.672.073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73.950.982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Barros Luco Trudeau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114.825.474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121.115.383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6.289.909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121.115.383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Exequiel González Cortés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33.612.087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37.166.932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3.554.845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36.757.884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 Luis de Buin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11.348.464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11.903.119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554.655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11.903.119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Sanatorio El Pino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39.515.647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41.961.007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2.445.360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41.961.008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San José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92.520.910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98.013.848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5.492.938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98.013.848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Roberto del Río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38.848.338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42.466.686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3.618.348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42.466.686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San Juan de Dios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93.531.247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105.220.096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11.688.849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105.220.096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Félix Bulnes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62.539.997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70.884.888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8.344.891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70.884.888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Talagante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16.944.273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18.578.069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1.633.796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18.578.068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Melipilla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18.232.475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19.723.143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1.490.668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19.723.145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Sótero del Río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154.499.811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162.637.411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8.137.600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162.637.412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La Florida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77.966.282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89.027.947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11.061.665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89.027.945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54.884.531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62.039.373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7.154.842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62.039.373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- Hospital Castro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23.212.934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25.926.954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2.714.020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25.926.953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2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6601" y="1341685"/>
            <a:ext cx="7787722" cy="2306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05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9349" y="692696"/>
            <a:ext cx="785868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04. PROGRAMA 01: INSTITUTO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590303"/>
              </p:ext>
            </p:extLst>
          </p:nvPr>
        </p:nvGraphicFramePr>
        <p:xfrm>
          <a:off x="629347" y="1567167"/>
          <a:ext cx="7858684" cy="4794310"/>
        </p:xfrm>
        <a:graphic>
          <a:graphicData uri="http://schemas.openxmlformats.org/drawingml/2006/table">
            <a:tbl>
              <a:tblPr/>
              <a:tblGrid>
                <a:gridCol w="720155"/>
                <a:gridCol w="270058"/>
                <a:gridCol w="279059"/>
                <a:gridCol w="2148460"/>
                <a:gridCol w="756162"/>
                <a:gridCol w="756162"/>
                <a:gridCol w="756162"/>
                <a:gridCol w="732156"/>
                <a:gridCol w="720155"/>
                <a:gridCol w="720155"/>
              </a:tblGrid>
              <a:tr h="1560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48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35.672.287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42.827.737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7.155.450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42.061.397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117,9%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21.018.826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23.411.627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2.392.801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23.261.249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110,7%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12.480.886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15.730.588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3.249.702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15.390.119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123,3%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504.616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504.616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494.978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504.616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504.616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494.978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504.616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504.616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494.978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53.611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53.611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299.600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299.600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289.851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35.339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2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254.600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254.600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254.512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2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1.120.574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1.977.173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856.599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1.766.253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157,6%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18.820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615,8%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338.124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1.344.744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1.006.620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1.275.758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377,3%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268.999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267.460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177.057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11504,7%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759.230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337.449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-421.781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287.486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-1.016.000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-1.016.000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828.132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805.336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3221,3%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828.132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805.336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3221,3%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5414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D28882F6-F8AD-4BD7-B773-03227FF22D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452110"/>
              </p:ext>
            </p:extLst>
          </p:nvPr>
        </p:nvGraphicFramePr>
        <p:xfrm>
          <a:off x="611560" y="1847850"/>
          <a:ext cx="7632848" cy="3957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4849" y="1646237"/>
            <a:ext cx="7734302" cy="2032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04849" y="827340"/>
            <a:ext cx="77343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05. PROGRAMA 01: CENTRAL NACIONAL DE ABASTECIMIENTO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873338"/>
              </p:ext>
            </p:extLst>
          </p:nvPr>
        </p:nvGraphicFramePr>
        <p:xfrm>
          <a:off x="704849" y="2077246"/>
          <a:ext cx="7734302" cy="3848082"/>
        </p:xfrm>
        <a:graphic>
          <a:graphicData uri="http://schemas.openxmlformats.org/drawingml/2006/table">
            <a:tbl>
              <a:tblPr/>
              <a:tblGrid>
                <a:gridCol w="719749"/>
                <a:gridCol w="269906"/>
                <a:gridCol w="278903"/>
                <a:gridCol w="2147250"/>
                <a:gridCol w="719749"/>
                <a:gridCol w="719749"/>
                <a:gridCol w="719749"/>
                <a:gridCol w="719749"/>
                <a:gridCol w="719749"/>
                <a:gridCol w="719749"/>
              </a:tblGrid>
              <a:tr h="1906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37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10.954.781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16.412.933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5.458.152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15.673.917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4.889.819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6.327.624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6.149.771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5.136.885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5.061.907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5.054.476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2.968.505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3.283.103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2.968.505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3.283.103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704849" y="1556792"/>
            <a:ext cx="7734301" cy="3578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1 de 5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43016" y="823173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149338"/>
              </p:ext>
            </p:extLst>
          </p:nvPr>
        </p:nvGraphicFramePr>
        <p:xfrm>
          <a:off x="543019" y="1858170"/>
          <a:ext cx="7896132" cy="4498179"/>
        </p:xfrm>
        <a:graphic>
          <a:graphicData uri="http://schemas.openxmlformats.org/drawingml/2006/table">
            <a:tbl>
              <a:tblPr/>
              <a:tblGrid>
                <a:gridCol w="721108"/>
                <a:gridCol w="234360"/>
                <a:gridCol w="252388"/>
                <a:gridCol w="2031121"/>
                <a:gridCol w="817256"/>
                <a:gridCol w="820260"/>
                <a:gridCol w="820260"/>
                <a:gridCol w="757163"/>
                <a:gridCol w="721108"/>
                <a:gridCol w="721108"/>
              </a:tblGrid>
              <a:tr h="1599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980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9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494.398.167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876.077.350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381.679.183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855.183.584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108.004.793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182.860.123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74.855.330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182.859.890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42.426.899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196.835.018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154.408.119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184.693.856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184.517.854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265.867.593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81.349.739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264.376.548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189.138.978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76.181.456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188.205.768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Preventivo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9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Enfermedad y Medicina Curativa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105.290.880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183.480.007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78.189.127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183.454.624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9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Maternal, Artículo 196 Código del Trabajo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7.646.729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5.639.058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-2.007.671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4.750.465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74.512.049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2.951.717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74.022.062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9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 y Cuidado del Niño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74.512.049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2.951.717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74.022.062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2.216.566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2.216.566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2.148.718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2.216.566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2.216.566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2.148.718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158.472.200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214.138.090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55.665.890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208.129.895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139.296.584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177.892.371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38.595.787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177.283.116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9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Alimentación Complementaria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44.937.770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36.398.591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-8.539.179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36.396.629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69.795.848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117.880.814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48.084.966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117.849.426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9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Complementaria para el Adulto Mayor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24.562.966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23.037.061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9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PUC - Sinovac Estudio Clínico Vacuna COVID-19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679519" y="1483343"/>
            <a:ext cx="736101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2 de 5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36136" y="805691"/>
            <a:ext cx="764094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834875"/>
              </p:ext>
            </p:extLst>
          </p:nvPr>
        </p:nvGraphicFramePr>
        <p:xfrm>
          <a:off x="536137" y="1813822"/>
          <a:ext cx="7715495" cy="4542525"/>
        </p:xfrm>
        <a:graphic>
          <a:graphicData uri="http://schemas.openxmlformats.org/drawingml/2006/table">
            <a:tbl>
              <a:tblPr/>
              <a:tblGrid>
                <a:gridCol w="704612"/>
                <a:gridCol w="228999"/>
                <a:gridCol w="246613"/>
                <a:gridCol w="1984655"/>
                <a:gridCol w="798561"/>
                <a:gridCol w="801495"/>
                <a:gridCol w="801495"/>
                <a:gridCol w="739841"/>
                <a:gridCol w="704612"/>
                <a:gridCol w="704612"/>
              </a:tblGrid>
              <a:tr h="1518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12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1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11.339.587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11.805.130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465.543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7.316.285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1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1.792.280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1.651.243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-141.037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1.491.132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1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339.246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268.998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1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641.310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575.193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-66.117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434.501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1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224.094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203.200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-20.894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120.325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1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783.158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742.262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-40.896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224.794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01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322.761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315.194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-7.567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254.807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01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338.755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310.354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194.601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1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104.704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83.855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-20.849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53.920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01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346.421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364.162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17.741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182.970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1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308.216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304.988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-3.228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191.458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1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273.414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-5.987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164.073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1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462.228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537.006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74.778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338.417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1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194.865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205.904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11.039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106.768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1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178.543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226.461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47.918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1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129.702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194.518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64.816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97.473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1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112.343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114.744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50.145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1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386.074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371.756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-14.318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141.027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1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912.911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919.053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111.465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1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157.987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140.092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-17.895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96.440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1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273.636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264.045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-9.591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184.006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01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105.642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145.944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40.302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80.620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1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229.008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225.293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-3.715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54.538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39553" y="1421724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3 de 5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786404"/>
            <a:ext cx="78763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156229"/>
              </p:ext>
            </p:extLst>
          </p:nvPr>
        </p:nvGraphicFramePr>
        <p:xfrm>
          <a:off x="539552" y="1732282"/>
          <a:ext cx="7876321" cy="4743669"/>
        </p:xfrm>
        <a:graphic>
          <a:graphicData uri="http://schemas.openxmlformats.org/drawingml/2006/table">
            <a:tbl>
              <a:tblPr/>
              <a:tblGrid>
                <a:gridCol w="271264"/>
                <a:gridCol w="258346"/>
                <a:gridCol w="271264"/>
                <a:gridCol w="2183022"/>
                <a:gridCol w="775038"/>
                <a:gridCol w="881605"/>
                <a:gridCol w="881605"/>
                <a:gridCol w="813790"/>
                <a:gridCol w="765349"/>
                <a:gridCol w="775038"/>
              </a:tblGrid>
              <a:tr h="301346">
                <a:tc gridSpan="4">
                  <a:txBody>
                    <a:bodyPr/>
                    <a:lstStyle/>
                    <a:p>
                      <a:pPr algn="ctr" fontAlgn="ctr"/>
                      <a:endParaRPr lang="es-CL" sz="900" b="1" i="0" u="none" strike="noStrike" dirty="0" smtClean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s-CL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  <a:endParaRPr lang="es-CL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8" marR="9468" marT="94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8" marR="9468" marT="94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8" marR="9468" marT="94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68" marR="9468" marT="94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8" marR="9468" marT="94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8" marR="9468" marT="946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68" marR="9468" marT="94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8" marR="9468" marT="94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8" marR="9468" marT="946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321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8" marR="9468" marT="94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8" marR="9468" marT="94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8" marR="9468" marT="94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68" marR="9468" marT="94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68" marR="9468" marT="94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68" marR="9468" marT="94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68" marR="9468" marT="94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1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362.398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363.931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223.759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21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437.327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952.500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515.173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790.741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180,8%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488.335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475.350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-12.985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266.847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533.980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497.665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-36.315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344.390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21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389.896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410.263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20.367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329.841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21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253.920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297.668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43.748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237.688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99.966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99.966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9.085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21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35.856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35.856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114.512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114.504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87.946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49.500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49.500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49.500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7.836.029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24.440.589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16.604.560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23.530.494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300,3%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21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Universidad de Chile - Convenio Cáncer Cervicouterino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21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Especiales, Atención Primaria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4.387.946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23.458.356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19.070.410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22.622.433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515,6%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21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Enfermedades Emergentes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2.426.153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-2.426.153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01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Investigación y Desarrollo en Salud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Modernización del Estado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459.096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350.399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-108.697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345.227 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468" marR="9468" marT="946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5267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39550" y="1565126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4 de 5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6745"/>
            <a:ext cx="791038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90316"/>
              </p:ext>
            </p:extLst>
          </p:nvPr>
        </p:nvGraphicFramePr>
        <p:xfrm>
          <a:off x="539550" y="1888655"/>
          <a:ext cx="7910384" cy="4467694"/>
        </p:xfrm>
        <a:graphic>
          <a:graphicData uri="http://schemas.openxmlformats.org/drawingml/2006/table">
            <a:tbl>
              <a:tblPr/>
              <a:tblGrid>
                <a:gridCol w="272436"/>
                <a:gridCol w="259464"/>
                <a:gridCol w="272436"/>
                <a:gridCol w="2192464"/>
                <a:gridCol w="778390"/>
                <a:gridCol w="885418"/>
                <a:gridCol w="885418"/>
                <a:gridCol w="817309"/>
                <a:gridCol w="768659"/>
                <a:gridCol w="778390"/>
              </a:tblGrid>
              <a:tr h="30013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  <a:p>
                      <a:pPr algn="ctr" fontAlgn="ctr"/>
                      <a:endParaRPr lang="es-CL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300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1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1.808.555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1.808.555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1.801.737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1.808.555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1.808.555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1.801.737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2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2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718.899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2.503.062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1.784.163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1.559.382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756.454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a Contratistas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727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3598" y="1557381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5 de 5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6745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792357"/>
              </p:ext>
            </p:extLst>
          </p:nvPr>
        </p:nvGraphicFramePr>
        <p:xfrm>
          <a:off x="539549" y="1825626"/>
          <a:ext cx="7920882" cy="4530728"/>
        </p:xfrm>
        <a:graphic>
          <a:graphicData uri="http://schemas.openxmlformats.org/drawingml/2006/table">
            <a:tbl>
              <a:tblPr/>
              <a:tblGrid>
                <a:gridCol w="272798"/>
                <a:gridCol w="259808"/>
                <a:gridCol w="272798"/>
                <a:gridCol w="2195374"/>
                <a:gridCol w="779423"/>
                <a:gridCol w="886593"/>
                <a:gridCol w="886593"/>
                <a:gridCol w="818393"/>
                <a:gridCol w="769679"/>
                <a:gridCol w="779423"/>
              </a:tblGrid>
              <a:tr h="26693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  <a:p>
                      <a:pPr algn="ctr" fontAlgn="ctr"/>
                      <a:endParaRPr lang="es-CL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L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3" marR="8603" marT="8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L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3" marR="8603" marT="8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L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3" marR="8603" marT="8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603" marR="8603" marT="86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03" marR="8603" marT="86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03" marR="8603" marT="860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03" marR="8603" marT="86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03" marR="8603" marT="86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03" marR="8603" marT="860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286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03" marR="8603" marT="8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03" marR="8603" marT="8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03" marR="8603" marT="8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03" marR="8603" marT="8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03" marR="8603" marT="8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603" marR="8603" marT="8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03" marR="8603" marT="8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6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15.854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15.854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15.854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15.772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15.772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15.772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8.571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8.571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8.571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7.565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7.565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7.565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11.293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11.293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11.293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12.568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12.568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12.568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20.581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20.581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20.581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25.326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25.326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25.326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2.884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2.884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2.884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9.948.503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9.945.503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9.945.552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331518,4%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9.948.503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9.945.503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9.945.552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331518,4%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03" marR="8603" marT="8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879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39555" y="1500150"/>
            <a:ext cx="7661470" cy="2357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1 de 3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853936"/>
            <a:ext cx="777686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955660"/>
              </p:ext>
            </p:extLst>
          </p:nvPr>
        </p:nvGraphicFramePr>
        <p:xfrm>
          <a:off x="539547" y="1825634"/>
          <a:ext cx="7776868" cy="4530715"/>
        </p:xfrm>
        <a:graphic>
          <a:graphicData uri="http://schemas.openxmlformats.org/drawingml/2006/table">
            <a:tbl>
              <a:tblPr/>
              <a:tblGrid>
                <a:gridCol w="693589"/>
                <a:gridCol w="260096"/>
                <a:gridCol w="268765"/>
                <a:gridCol w="2254164"/>
                <a:gridCol w="728269"/>
                <a:gridCol w="728269"/>
                <a:gridCol w="728269"/>
                <a:gridCol w="728269"/>
                <a:gridCol w="693589"/>
                <a:gridCol w="693589"/>
              </a:tblGrid>
              <a:tr h="1455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57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4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194.572.368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314.653.241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120.080.873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284.083.497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16.056.424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17.473.116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1.416.692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16.779.327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24.746.344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82.997.423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58.251.079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64.503.706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289.092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289.092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248.962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289.092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289.092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248.962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289.092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289.092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248.962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38.656.037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41.860.584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3.204.547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37.917.767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15.051.200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15.051.200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18.195.810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18.195.810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18.137.635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251.049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251.049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251.049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266.842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266.842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266.842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365.120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365.120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365.120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316.854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851.263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851.263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851.263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594.907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594.907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594.906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777.452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777.452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777.452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269.170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269.170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269.170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1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1.406.162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1.406.162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1.406.162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1.756.854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1.756.854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1.756.853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686.537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686.537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686.535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842.817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842.817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842.816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567.997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567.997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567.997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446.540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446.540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446.539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264.078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264.078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264.076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348.101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348.101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348.099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9932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6685" y="1484784"/>
            <a:ext cx="7945754" cy="376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2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51300" y="789038"/>
            <a:ext cx="798113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755158"/>
              </p:ext>
            </p:extLst>
          </p:nvPr>
        </p:nvGraphicFramePr>
        <p:xfrm>
          <a:off x="551300" y="1825626"/>
          <a:ext cx="7981138" cy="4530735"/>
        </p:xfrm>
        <a:graphic>
          <a:graphicData uri="http://schemas.openxmlformats.org/drawingml/2006/table">
            <a:tbl>
              <a:tblPr/>
              <a:tblGrid>
                <a:gridCol w="307336"/>
                <a:gridCol w="294531"/>
                <a:gridCol w="297733"/>
                <a:gridCol w="2497109"/>
                <a:gridCol w="768340"/>
                <a:gridCol w="806757"/>
                <a:gridCol w="806757"/>
                <a:gridCol w="806757"/>
                <a:gridCol w="627478"/>
                <a:gridCol w="768340"/>
              </a:tblGrid>
              <a:tr h="27342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  <a:p>
                      <a:pPr algn="ctr" fontAlgn="ctr"/>
                      <a:endParaRPr lang="es-CL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L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12" marR="8812" marT="88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L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12" marR="8812" marT="88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L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12" marR="8812" marT="88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12" marR="8812" marT="88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12" marR="8812" marT="88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12" marR="8812" marT="88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12" marR="8812" marT="88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12" marR="8812" marT="88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12" marR="8812" marT="88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440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12" marR="8812" marT="8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12" marR="8812" marT="8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12" marR="8812" marT="88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12" marR="8812" marT="8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12" marR="8812" marT="88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12" marR="8812" marT="8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12" marR="8812" marT="88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46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1.052.392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1.052.392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1.052.391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6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633.305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633.305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633.305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6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280.586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280.586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280.584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6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587.669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587.669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587.669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93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88.463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88.463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87.784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6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103.437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103.437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103.437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6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598.206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598.206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598.206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6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317.424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317.424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317.424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6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1.095.861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1.095.861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1.095.860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6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564.110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564.110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564.110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6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1.208.330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1.208.330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1.191.137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6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1.135.398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1.135.398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1.135.398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6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518.885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518.885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478.597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6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23.194.546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8.203.283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-14.991.263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4.728.932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6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Campaña de Invierno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4.777.935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-4.777.935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6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Primaria, Ley N° 20.645 Trato Usuario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11.760.611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-11.760.611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6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Digital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5.130.000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7.955.600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2.825.600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4.481.249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93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Pañales para adulto mayor y personas en situación de discapacidad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1.526.000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247.683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-1.278.317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247.683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6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6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6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82.610.783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82.610.783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75.507.660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6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211.930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211.930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1.724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6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82.397.070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82.397.070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75.505.936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6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1.783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1.783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2736" y="1518153"/>
            <a:ext cx="7886702" cy="251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 3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3" y="877320"/>
            <a:ext cx="797579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553554"/>
              </p:ext>
            </p:extLst>
          </p:nvPr>
        </p:nvGraphicFramePr>
        <p:xfrm>
          <a:off x="532736" y="1769455"/>
          <a:ext cx="7982613" cy="4586889"/>
        </p:xfrm>
        <a:graphic>
          <a:graphicData uri="http://schemas.openxmlformats.org/drawingml/2006/table">
            <a:tbl>
              <a:tblPr/>
              <a:tblGrid>
                <a:gridCol w="307393"/>
                <a:gridCol w="294586"/>
                <a:gridCol w="297787"/>
                <a:gridCol w="2497569"/>
                <a:gridCol w="768483"/>
                <a:gridCol w="806906"/>
                <a:gridCol w="806906"/>
                <a:gridCol w="806906"/>
                <a:gridCol w="627594"/>
                <a:gridCol w="768483"/>
              </a:tblGrid>
              <a:tr h="33128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  <a:endParaRPr lang="es-CL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5319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7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86.466.412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-28.645.151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86.171.681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86.285.027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-28.826.536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86.110.823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Concesiones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12.244.238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4.769.028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-7.475.210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4.736.370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 la Construcción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87.944.404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71.623.952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-16.320.452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71.623.952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Equipamiento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13.140.249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9.149.955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-3.990.294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9.149.954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al Mobiliario no Clínico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100.092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-184.367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Modificación Contratos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1.498.213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-856.213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500.456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181.385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181.385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122.127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122.127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4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4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2.954.394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295439,4%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2.954.394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295439,4%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022" y="1472799"/>
            <a:ext cx="7886703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5022" y="863556"/>
            <a:ext cx="798012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868725"/>
              </p:ext>
            </p:extLst>
          </p:nvPr>
        </p:nvGraphicFramePr>
        <p:xfrm>
          <a:off x="535023" y="1772805"/>
          <a:ext cx="7980328" cy="4583544"/>
        </p:xfrm>
        <a:graphic>
          <a:graphicData uri="http://schemas.openxmlformats.org/drawingml/2006/table">
            <a:tbl>
              <a:tblPr/>
              <a:tblGrid>
                <a:gridCol w="701311"/>
                <a:gridCol w="262990"/>
                <a:gridCol w="271757"/>
                <a:gridCol w="2349390"/>
                <a:gridCol w="701311"/>
                <a:gridCol w="701311"/>
                <a:gridCol w="794818"/>
                <a:gridCol w="794818"/>
                <a:gridCol w="701311"/>
                <a:gridCol w="701311"/>
              </a:tblGrid>
              <a:tr h="15737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19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7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886.092.547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632.874.049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-253.218.498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541.715.034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58.306.578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11.655.642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-46.650.936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11.655.642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11.655.642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11.655.642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11.655.642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733.952.985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701.310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-733.251.675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733.952.985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701.310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-733.251.675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29.240.876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-63.099.124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29.240.876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-63.099.124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 Contratista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29.240.876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-63.099.124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589.183.522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589.183.522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528.122.877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589.183.522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589.183.522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528.122.877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1.182.769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1.182.769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829.671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39.059.032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39.059.032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38.702.778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3.509.316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3.509.316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1.212.679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5.741.782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5.741.782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5.134.185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35.243.846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35.243.846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32.144.261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49.231.020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49.231.020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41.156.637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112.687.864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112.687.864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104.927.142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7.481.928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7.481.928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6.571.030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4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1.891.615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1.891.615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1.414.135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81.924.216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81.924.216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80.311.086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19.352.642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19.352.642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17.896.151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9.336.542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9.336.542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6.375.230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971599" y="6356350"/>
            <a:ext cx="6840759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="" xmlns:a16="http://schemas.microsoft.com/office/drawing/2014/main" id="{923E992D-2DDA-40CC-A051-2382388D29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4837501"/>
              </p:ext>
            </p:extLst>
          </p:nvPr>
        </p:nvGraphicFramePr>
        <p:xfrm>
          <a:off x="899592" y="1628800"/>
          <a:ext cx="6912767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871514" y="733675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</p:spTree>
    <p:extLst>
      <p:ext uri="{BB962C8B-B14F-4D97-AF65-F5344CB8AC3E}">
        <p14:creationId xmlns:p14="http://schemas.microsoft.com/office/powerpoint/2010/main" val="23424225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59" y="1581976"/>
            <a:ext cx="7940486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764704"/>
            <a:ext cx="7975799" cy="59356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145442"/>
              </p:ext>
            </p:extLst>
          </p:nvPr>
        </p:nvGraphicFramePr>
        <p:xfrm>
          <a:off x="539552" y="1888962"/>
          <a:ext cx="7975799" cy="4204341"/>
        </p:xfrm>
        <a:graphic>
          <a:graphicData uri="http://schemas.openxmlformats.org/drawingml/2006/table">
            <a:tbl>
              <a:tblPr/>
              <a:tblGrid>
                <a:gridCol w="700913"/>
                <a:gridCol w="262841"/>
                <a:gridCol w="271603"/>
                <a:gridCol w="2348056"/>
                <a:gridCol w="700913"/>
                <a:gridCol w="700913"/>
                <a:gridCol w="794367"/>
                <a:gridCol w="794367"/>
                <a:gridCol w="700913"/>
                <a:gridCol w="700913"/>
              </a:tblGrid>
              <a:tr h="17337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67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36.836.184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36.836.184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31.761.294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3.730.246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3.730.246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3.555.385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2.334.541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2.334.541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1.118.392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31.655.898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31.655.898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27.492.509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26.755.534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26.755.534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26.593.143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9.303.512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9.303.512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5.110.839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2.038.156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2.038.156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1.509.385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4.149.394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4.149.394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2.831.356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1.256.812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1.256.812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603.738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1.384.375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1.384.375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1.215.177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4.082.467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4.082.467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3.404.171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11.231.256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11.231.256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6.492.692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6.300.253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6.300.253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4.401.698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5.522.616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5.522.616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2.440.046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25.532.113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25.532.113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24.432.819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11.026.565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11.026.565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9.674.576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39.401.028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39.401.028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38.810.672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1.492.984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2.092.699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599.715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1.936.515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1.947.679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542.643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1.801.672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128,2%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145.020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57.072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134.843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63066"/>
            <a:ext cx="7886699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829928"/>
            <a:ext cx="797579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11. PROGRAMA 01: SUPERINTENDENCIA DE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195994"/>
              </p:ext>
            </p:extLst>
          </p:nvPr>
        </p:nvGraphicFramePr>
        <p:xfrm>
          <a:off x="539550" y="1825623"/>
          <a:ext cx="7975801" cy="4530720"/>
        </p:xfrm>
        <a:graphic>
          <a:graphicData uri="http://schemas.openxmlformats.org/drawingml/2006/table">
            <a:tbl>
              <a:tblPr/>
              <a:tblGrid>
                <a:gridCol w="717733"/>
                <a:gridCol w="269149"/>
                <a:gridCol w="278121"/>
                <a:gridCol w="2213006"/>
                <a:gridCol w="717733"/>
                <a:gridCol w="717733"/>
                <a:gridCol w="813430"/>
                <a:gridCol w="813430"/>
                <a:gridCol w="717733"/>
                <a:gridCol w="717733"/>
              </a:tblGrid>
              <a:tr h="1459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68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59" marR="8759" marT="8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59" marR="8759" marT="8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59" marR="8759" marT="8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59" marR="8759" marT="8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14.855.910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16.085.678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1.229.768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16.016.950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107,8%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11.301.057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11.774.882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473.825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11.759.670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104,1%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2.766.565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2.936.554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169.989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2.936.524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106,1%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118.651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118.651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118.650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118.651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118.651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118.650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87.895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87.895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30.756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30.756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118.650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385,8%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Modernización del Estado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9.778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6643,4%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1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95.559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181.467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85.908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138.413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144,8%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8.349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8.349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8.329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12.456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70.868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70.868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67.443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88.650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50.185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486.384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1.063.144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576.760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1.053.858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216,7%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219.575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261.640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577.760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576.760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572.643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57264,3%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2EFE38F-1FE1-428A-9BF4-C545346F84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4405369"/>
              </p:ext>
            </p:extLst>
          </p:nvPr>
        </p:nvGraphicFramePr>
        <p:xfrm>
          <a:off x="539552" y="1772816"/>
          <a:ext cx="777686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F2C13B57-C247-4154-9BDC-3D33CFC6C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1899220"/>
              </p:ext>
            </p:extLst>
          </p:nvPr>
        </p:nvGraphicFramePr>
        <p:xfrm>
          <a:off x="539552" y="1700808"/>
          <a:ext cx="770485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413349"/>
              </p:ext>
            </p:extLst>
          </p:nvPr>
        </p:nvGraphicFramePr>
        <p:xfrm>
          <a:off x="539553" y="2060856"/>
          <a:ext cx="7920879" cy="3456375"/>
        </p:xfrm>
        <a:graphic>
          <a:graphicData uri="http://schemas.openxmlformats.org/drawingml/2006/table">
            <a:tbl>
              <a:tblPr/>
              <a:tblGrid>
                <a:gridCol w="330899"/>
                <a:gridCol w="2426587"/>
                <a:gridCol w="816905"/>
                <a:gridCol w="882396"/>
                <a:gridCol w="937545"/>
                <a:gridCol w="882396"/>
                <a:gridCol w="816905"/>
                <a:gridCol w="827246"/>
              </a:tblGrid>
              <a:tr h="1996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14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9.991.811.120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12.414.340.812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2.422.529.692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12.018.275.068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3.324.331.282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3.907.369.725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583.038.443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3.879.939.733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1.758.986.697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2.807.876.849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1.048.890.152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2.713.813.380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1.284.855.566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1.845.758.104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560.902.538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1.840.829.279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2.338.618.199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2.598.437.125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259.818.926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2.570.275.449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9.886.424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9.048.657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11.537.916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40.620.438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39.984.901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39.592.557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72.524.653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181.126.759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108.602.106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165.421.479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734.978.985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509.089.824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-225.889.161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485.312.333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106.910.883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118.784.331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11.873.448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79.230.694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86.405.554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-28.706.009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86.110.823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254.010.368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308.832.522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54.822.154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146.211.425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3" y="819753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 RESUMEN POR CAPÍTULOS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099967"/>
              </p:ext>
            </p:extLst>
          </p:nvPr>
        </p:nvGraphicFramePr>
        <p:xfrm>
          <a:off x="539554" y="2132854"/>
          <a:ext cx="7975796" cy="3694168"/>
        </p:xfrm>
        <a:graphic>
          <a:graphicData uri="http://schemas.openxmlformats.org/drawingml/2006/table">
            <a:tbl>
              <a:tblPr/>
              <a:tblGrid>
                <a:gridCol w="249151"/>
                <a:gridCol w="320336"/>
                <a:gridCol w="2411425"/>
                <a:gridCol w="949147"/>
                <a:gridCol w="901689"/>
                <a:gridCol w="818639"/>
                <a:gridCol w="901689"/>
                <a:gridCol w="711860"/>
                <a:gridCol w="711860"/>
              </a:tblGrid>
              <a:tr h="6716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9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11.806.103.338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15.071.050.494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3.264.947.156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14.465.873.726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8.284.041.293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10.464.588.835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2.180.547.542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10.148.348.698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2.134.319.095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141.233.326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2.095.328.043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2.472.142.564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943.166.288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2.222.196.985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GRD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3.575.480.018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409.527.584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3.570.824.970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9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35.672.287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42.827.737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7.155.450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42.061.397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9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NACIONAL DE ABASTECIMIENTOS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10.954.781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16.412.933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5.458.152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15.673.917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9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494.398.167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876.077.350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381.679.183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855.183.584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9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REDES ASISTENCIALES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1.080.664.915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947.527.290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-133.137.625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825.798.531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Subsecretaría de Redes Asistenciales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194.572.368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314.653.241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120.080.873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284.083.497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Sectorial de Salud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886.092.547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632.874.049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-253.218.498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541.715.034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9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SUPRINTENDENCIA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14.855.910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16.085.678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1.229.768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16.016.950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47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28650" y="790445"/>
            <a:ext cx="78866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657328"/>
              </p:ext>
            </p:extLst>
          </p:nvPr>
        </p:nvGraphicFramePr>
        <p:xfrm>
          <a:off x="539554" y="1940179"/>
          <a:ext cx="7975796" cy="4009100"/>
        </p:xfrm>
        <a:graphic>
          <a:graphicData uri="http://schemas.openxmlformats.org/drawingml/2006/table">
            <a:tbl>
              <a:tblPr/>
              <a:tblGrid>
                <a:gridCol w="348804"/>
                <a:gridCol w="3351019"/>
                <a:gridCol w="747439"/>
                <a:gridCol w="747439"/>
                <a:gridCol w="738096"/>
                <a:gridCol w="722524"/>
                <a:gridCol w="647780"/>
                <a:gridCol w="672695"/>
              </a:tblGrid>
              <a:tr h="199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0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16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Servicio de Salud de Arica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82.835.345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115.086.856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32.251.511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109.401.063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Iquique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115.505.197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192.537.176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77.031.979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191.110.385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Antofagasta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203.033.883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310.958.038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107.924.155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304.796.249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Atacama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102.962.230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150.944.856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47.982.626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148.695.436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Coquimbo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227.129.038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386.471.038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159.342.000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384.022.195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182.977.737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300.611.655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117.633.918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293.014.228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276.854.380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501.500.181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224.645.801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489.741.315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98.167.507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132.395.162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34.227.655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131.268.146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Ohiggins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274.335.639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360.750.789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86.415.150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356.346.980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351.687.684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531.407.596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179.719.912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529.234.220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168.919.053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268.272.838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99.353.785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267.078.758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273.066.631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363.152.074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90.085.443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359.471.786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158.903.260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245.179.600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86.276.340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242.304.083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165.482.170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224.016.339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58.534.169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222.056.567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66.910.640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99.821.944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32.911.304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98.513.843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88.232.671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164.852.694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76.620.023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162.567.309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999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28650" y="853002"/>
            <a:ext cx="783178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719979"/>
              </p:ext>
            </p:extLst>
          </p:nvPr>
        </p:nvGraphicFramePr>
        <p:xfrm>
          <a:off x="628650" y="2099598"/>
          <a:ext cx="7903790" cy="3921685"/>
        </p:xfrm>
        <a:graphic>
          <a:graphicData uri="http://schemas.openxmlformats.org/drawingml/2006/table">
            <a:tbl>
              <a:tblPr/>
              <a:tblGrid>
                <a:gridCol w="345655"/>
                <a:gridCol w="3320766"/>
                <a:gridCol w="740691"/>
                <a:gridCol w="740691"/>
                <a:gridCol w="731433"/>
                <a:gridCol w="716001"/>
                <a:gridCol w="641932"/>
                <a:gridCol w="666621"/>
              </a:tblGrid>
              <a:tr h="186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0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315.348.988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474.910.739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159.561.751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459.478.162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162.143.804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222.790.696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60.646.892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221.149.227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109.752.607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154.834.593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45.081.986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151.945.627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184.813.894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254.215.943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69.402.049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253.984.142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82.120.365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112.970.841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30.850.476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110.719.023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101.797.294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140.831.951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39.034.657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139.903.691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352.538.016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440.153.615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87.615.599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432.217.562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324.012.727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450.732.872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126.720.145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442.166.956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384.712.562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473.029.204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88.316.642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470.326.468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277.242.552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377.786.853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100.544.301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362.058.988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381.713.629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595.130.674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213.417.045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593.358.676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430.059.800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566.977.562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136.917.762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554.578.185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779.588.455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160.076.642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-619.511.813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55.018.109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77.828.795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22.810.686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77.115.374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10.408.134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11.273.069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864.935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10.599.755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9.987.338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12.570.467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2.583.129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11.188.204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86.981.137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168.245.563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81.264.426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166.957.465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35915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</TotalTime>
  <Words>9218</Words>
  <Application>Microsoft Office PowerPoint</Application>
  <PresentationFormat>Presentación en pantalla (4:3)</PresentationFormat>
  <Paragraphs>5481</Paragraphs>
  <Slides>31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5" baseType="lpstr">
      <vt:lpstr>Arial</vt:lpstr>
      <vt:lpstr>Calibri</vt:lpstr>
      <vt:lpstr>Verdana</vt:lpstr>
      <vt:lpstr>1_Tema de Office</vt:lpstr>
      <vt:lpstr>EJECUCIÓN ACUMULADA DE GASTOS PRESUPUESTARIOS AL MES DE DICIEMBRE DE 2020 PARTIDA 16: MINISTERIO DE SALUD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DICIEMBRE DE 2020  PARTIDA 16 MINISTERIO DE  SALUD</vt:lpstr>
      <vt:lpstr>Presentación de PowerPoint</vt:lpstr>
      <vt:lpstr>Presentación de PowerPoint</vt:lpstr>
      <vt:lpstr>Presentación de PowerPoint</vt:lpstr>
      <vt:lpstr>EJECUCIÓN ACUMULADA DE GASTOS A DICIEMBRE DE 2020  PARTIDA 16.CAPITULO 02. PROGRAMA 01: FONDO NACIONAL DE 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54</cp:revision>
  <dcterms:created xsi:type="dcterms:W3CDTF">2020-01-06T19:24:32Z</dcterms:created>
  <dcterms:modified xsi:type="dcterms:W3CDTF">2021-03-04T17:37:32Z</dcterms:modified>
</cp:coreProperties>
</file>