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5"/>
  </p:notesMasterIdLst>
  <p:sldIdLst>
    <p:sldId id="257" r:id="rId2"/>
    <p:sldId id="281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 dirty="0">
                <a:effectLst/>
              </a:rPr>
              <a:t>Distribución presupuesto inicial por Subtítulo de gasto</a:t>
            </a:r>
            <a:endParaRPr lang="es-CL" sz="1200" dirty="0">
              <a:effectLst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810002806503117E-2"/>
          <c:y val="0.24247480263212198"/>
          <c:w val="0.51331516674311028"/>
          <c:h val="0.67646525565391324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172-48F8-85CF-42782662AD9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172-48F8-85CF-42782662AD9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172-48F8-85CF-42782662AD9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172-48F8-85CF-42782662AD9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172-48F8-85CF-42782662AD9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8172-48F8-85CF-42782662AD9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8172-48F8-85CF-42782662AD9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8172-48F8-85CF-42782662AD93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8172-48F8-85CF-42782662AD93}"/>
              </c:ext>
            </c:extLst>
          </c:dPt>
          <c:dLbls>
            <c:dLbl>
              <c:idx val="3"/>
              <c:layout>
                <c:manualLayout>
                  <c:x val="2.2055203830469869E-2"/>
                  <c:y val="-4.09800076105728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8172-48F8-85CF-42782662AD9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multiLvlStrRef>
              <c:f>'[15.xlsx]Partida 15'!$B$54:$C$60</c:f>
              <c:multiLvlStrCache>
                <c:ptCount val="7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PRESTACIONES DE SEGURIDAD SOCIAL</c:v>
                  </c:pt>
                  <c:pt idx="3">
                    <c:v>TRANSFERENCIAS CORRIENTES</c:v>
                  </c:pt>
                  <c:pt idx="4">
                    <c:v>ADQUISICIÓN DE ACTIVOS FINANCIEROS</c:v>
                  </c:pt>
                  <c:pt idx="5">
                    <c:v>PRÉSTAMOS</c:v>
                  </c:pt>
                  <c:pt idx="6">
                    <c:v>OTROS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23</c:v>
                  </c:pt>
                  <c:pt idx="3">
                    <c:v>24</c:v>
                  </c:pt>
                  <c:pt idx="4">
                    <c:v>30</c:v>
                  </c:pt>
                  <c:pt idx="5">
                    <c:v>32</c:v>
                  </c:pt>
                </c:lvl>
              </c:multiLvlStrCache>
            </c:multiLvlStrRef>
          </c:cat>
          <c:val>
            <c:numRef>
              <c:f>'[15.xlsx]Partida 15'!$D$54:$D$60</c:f>
              <c:numCache>
                <c:formatCode>0.0%</c:formatCode>
                <c:ptCount val="7"/>
                <c:pt idx="0">
                  <c:v>2.4065138729882529E-2</c:v>
                </c:pt>
                <c:pt idx="1">
                  <c:v>1.4882969323008838E-2</c:v>
                </c:pt>
                <c:pt idx="2">
                  <c:v>0.77180471748746926</c:v>
                </c:pt>
                <c:pt idx="3">
                  <c:v>0.16351386548223662</c:v>
                </c:pt>
                <c:pt idx="4">
                  <c:v>9.6010424324414999E-3</c:v>
                </c:pt>
                <c:pt idx="5">
                  <c:v>1.3501579393308889E-2</c:v>
                </c:pt>
                <c:pt idx="6" formatCode="0%">
                  <c:v>2.6306871516523136E-3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8172-48F8-85CF-42782662AD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2480541542275692"/>
          <c:y val="0.18773289575459531"/>
          <c:w val="0.30335887200474654"/>
          <c:h val="0.77323648152387781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de Ejecución Mensual 2018 - 2019 - 2020 </a:t>
            </a:r>
            <a:endParaRPr lang="es-CL" sz="1200">
              <a:effectLst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'[15.xlsx]Partida 15'!$C$28</c:f>
              <c:strCache>
                <c:ptCount val="1"/>
                <c:pt idx="0">
                  <c:v>GASTOS 2018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'[15.xlsx]Partida 15'!$D$25:$O$25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'[15.xlsx]Partida 15'!$D$28:$O$28</c:f>
              <c:numCache>
                <c:formatCode>0.0%</c:formatCode>
                <c:ptCount val="12"/>
                <c:pt idx="0">
                  <c:v>7.837183696429191E-2</c:v>
                </c:pt>
                <c:pt idx="1">
                  <c:v>7.6883845031952169E-2</c:v>
                </c:pt>
                <c:pt idx="2">
                  <c:v>9.7417739331395262E-2</c:v>
                </c:pt>
                <c:pt idx="3">
                  <c:v>7.8382485187010714E-2</c:v>
                </c:pt>
                <c:pt idx="4">
                  <c:v>8.7295112231233235E-2</c:v>
                </c:pt>
                <c:pt idx="5">
                  <c:v>8.1892884491471973E-2</c:v>
                </c:pt>
                <c:pt idx="6">
                  <c:v>7.880680280956856E-2</c:v>
                </c:pt>
                <c:pt idx="7">
                  <c:v>9.3913695538875921E-2</c:v>
                </c:pt>
                <c:pt idx="8">
                  <c:v>8.6807342943868979E-2</c:v>
                </c:pt>
                <c:pt idx="9">
                  <c:v>8.1093304812691072E-2</c:v>
                </c:pt>
                <c:pt idx="10">
                  <c:v>7.9995164285164164E-2</c:v>
                </c:pt>
                <c:pt idx="11">
                  <c:v>0.10379985026202497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A5-4E0E-B231-C8A51877F4D1}"/>
            </c:ext>
          </c:extLst>
        </c:ser>
        <c:ser>
          <c:idx val="1"/>
          <c:order val="1"/>
          <c:tx>
            <c:strRef>
              <c:f>'[15.xlsx]Partida 15'!$C$27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'[15.xlsx]Partida 15'!$D$25:$O$25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'[15.xlsx]Partida 15'!$D$27:$O$27</c:f>
              <c:numCache>
                <c:formatCode>0.0%</c:formatCode>
                <c:ptCount val="12"/>
                <c:pt idx="0">
                  <c:v>7.8423376923033875E-2</c:v>
                </c:pt>
                <c:pt idx="1">
                  <c:v>8.2650430080738579E-2</c:v>
                </c:pt>
                <c:pt idx="2">
                  <c:v>9.1285689290615105E-2</c:v>
                </c:pt>
                <c:pt idx="3">
                  <c:v>7.8521643894309837E-2</c:v>
                </c:pt>
                <c:pt idx="4">
                  <c:v>8.8293065638009427E-2</c:v>
                </c:pt>
                <c:pt idx="5">
                  <c:v>8.0370643042380605E-2</c:v>
                </c:pt>
                <c:pt idx="6">
                  <c:v>7.9066923465858988E-2</c:v>
                </c:pt>
                <c:pt idx="7">
                  <c:v>9.0644318280493741E-2</c:v>
                </c:pt>
                <c:pt idx="8">
                  <c:v>8.4702666686255534E-2</c:v>
                </c:pt>
                <c:pt idx="9">
                  <c:v>7.8809370234264667E-2</c:v>
                </c:pt>
                <c:pt idx="10">
                  <c:v>7.8818035976230161E-2</c:v>
                </c:pt>
                <c:pt idx="11">
                  <c:v>0.12375627577781001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AA5-4E0E-B231-C8A51877F4D1}"/>
            </c:ext>
          </c:extLst>
        </c:ser>
        <c:ser>
          <c:idx val="2"/>
          <c:order val="2"/>
          <c:tx>
            <c:strRef>
              <c:f>'[15.xlsx]Partida 15'!$C$26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'[15.xlsx]Partida 15'!$D$25:$O$25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'[15.xlsx]Partida 15'!$D$26:$O$26</c:f>
              <c:numCache>
                <c:formatCode>0.0%</c:formatCode>
                <c:ptCount val="12"/>
                <c:pt idx="0">
                  <c:v>8.0071807007647516E-2</c:v>
                </c:pt>
                <c:pt idx="1">
                  <c:v>8.7001446749213271E-2</c:v>
                </c:pt>
                <c:pt idx="2">
                  <c:v>9.2947591987014577E-2</c:v>
                </c:pt>
                <c:pt idx="3">
                  <c:v>9.657250002028854E-2</c:v>
                </c:pt>
                <c:pt idx="4">
                  <c:v>8.9770029510656921E-2</c:v>
                </c:pt>
                <c:pt idx="5">
                  <c:v>8.0662320861589518E-2</c:v>
                </c:pt>
                <c:pt idx="6">
                  <c:v>7.9807179738724379E-2</c:v>
                </c:pt>
                <c:pt idx="7">
                  <c:v>9.11039737089792E-2</c:v>
                </c:pt>
                <c:pt idx="8">
                  <c:v>8.7063294098505675E-2</c:v>
                </c:pt>
                <c:pt idx="9">
                  <c:v>7.8261542476379467E-2</c:v>
                </c:pt>
                <c:pt idx="10">
                  <c:v>8.1497084544720461E-2</c:v>
                </c:pt>
                <c:pt idx="11">
                  <c:v>9.9537516012179791E-2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AA5-4E0E-B231-C8A51877F4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100"/>
        <c:axId val="539253656"/>
        <c:axId val="539259536"/>
      </c:barChart>
      <c:catAx>
        <c:axId val="539253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39259536"/>
        <c:crosses val="autoZero"/>
        <c:auto val="1"/>
        <c:lblAlgn val="ctr"/>
        <c:lblOffset val="100"/>
        <c:noMultiLvlLbl val="0"/>
      </c:catAx>
      <c:valAx>
        <c:axId val="539259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3925365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softEdge rad="0"/>
    </a:effectLst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es-CL" sz="1200" b="1">
                <a:latin typeface="Calibri" panose="020F0502020204030204" pitchFamily="34" charset="0"/>
                <a:cs typeface="Calibri" panose="020F0502020204030204" pitchFamily="34" charset="0"/>
              </a:rPr>
              <a:t>% de Ejecución</a:t>
            </a:r>
            <a:r>
              <a:rPr lang="es-CL" sz="1200" b="1" baseline="0">
                <a:latin typeface="Calibri" panose="020F0502020204030204" pitchFamily="34" charset="0"/>
                <a:cs typeface="Calibri" panose="020F0502020204030204" pitchFamily="34" charset="0"/>
              </a:rPr>
              <a:t> Acumulada 2018 - 2019 - 2020 </a:t>
            </a:r>
            <a:endParaRPr lang="es-CL" sz="1200" b="1">
              <a:latin typeface="Calibri" panose="020F0502020204030204" pitchFamily="34" charset="0"/>
              <a:cs typeface="Calibri" panose="020F0502020204030204" pitchFamily="34" charset="0"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830395587806427"/>
          <c:y val="0.17171296296296298"/>
          <c:w val="0.85629299401300329"/>
          <c:h val="0.61498432487605714"/>
        </c:manualLayout>
      </c:layout>
      <c:lineChart>
        <c:grouping val="standard"/>
        <c:varyColors val="0"/>
        <c:ser>
          <c:idx val="0"/>
          <c:order val="0"/>
          <c:tx>
            <c:strRef>
              <c:f>'[15.xlsx]Partida 15'!$C$22</c:f>
              <c:strCache>
                <c:ptCount val="1"/>
                <c:pt idx="0">
                  <c:v>GASTOS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'[15.xlsx]Partida 15'!$D$19:$O$19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'[15.xlsx]Partida 15'!$D$22:$O$22</c:f>
              <c:numCache>
                <c:formatCode>0.0%</c:formatCode>
                <c:ptCount val="12"/>
                <c:pt idx="0">
                  <c:v>7.837183696429191E-2</c:v>
                </c:pt>
                <c:pt idx="1">
                  <c:v>0.15496113292872177</c:v>
                </c:pt>
                <c:pt idx="2">
                  <c:v>0.25228677182283649</c:v>
                </c:pt>
                <c:pt idx="3">
                  <c:v>0.33050455886015273</c:v>
                </c:pt>
                <c:pt idx="4">
                  <c:v>0.41668684933770556</c:v>
                </c:pt>
                <c:pt idx="5">
                  <c:v>0.49854764345065222</c:v>
                </c:pt>
                <c:pt idx="6">
                  <c:v>0.57726923571416422</c:v>
                </c:pt>
                <c:pt idx="7">
                  <c:v>0.67071746402428911</c:v>
                </c:pt>
                <c:pt idx="8">
                  <c:v>0.75747938538166204</c:v>
                </c:pt>
                <c:pt idx="9">
                  <c:v>0.83813728154680045</c:v>
                </c:pt>
                <c:pt idx="10">
                  <c:v>0.91811378293724633</c:v>
                </c:pt>
                <c:pt idx="11">
                  <c:v>0.99539824344701122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261-4D61-B953-80C898B8047B}"/>
            </c:ext>
          </c:extLst>
        </c:ser>
        <c:ser>
          <c:idx val="1"/>
          <c:order val="1"/>
          <c:tx>
            <c:strRef>
              <c:f>'[15.xlsx]Partida 15'!$C$21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'[15.xlsx]Partida 15'!$D$19:$O$19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'[15.xlsx]Partida 15'!$D$21:$O$21</c:f>
              <c:numCache>
                <c:formatCode>0.0%</c:formatCode>
                <c:ptCount val="12"/>
                <c:pt idx="0">
                  <c:v>7.8423376923033875E-2</c:v>
                </c:pt>
                <c:pt idx="1">
                  <c:v>0.16078050897129081</c:v>
                </c:pt>
                <c:pt idx="2">
                  <c:v>0.25193486281034483</c:v>
                </c:pt>
                <c:pt idx="3">
                  <c:v>0.33044208331804903</c:v>
                </c:pt>
                <c:pt idx="4">
                  <c:v>0.41858713731120833</c:v>
                </c:pt>
                <c:pt idx="5">
                  <c:v>0.4984707902827844</c:v>
                </c:pt>
                <c:pt idx="6">
                  <c:v>0.56381297681070963</c:v>
                </c:pt>
                <c:pt idx="7">
                  <c:v>0.65377578414949189</c:v>
                </c:pt>
                <c:pt idx="8">
                  <c:v>0.73798561005411956</c:v>
                </c:pt>
                <c:pt idx="9">
                  <c:v>0.81679498028838426</c:v>
                </c:pt>
                <c:pt idx="10">
                  <c:v>0.89557673270365101</c:v>
                </c:pt>
                <c:pt idx="11">
                  <c:v>0.99116982920401264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261-4D61-B953-80C898B8047B}"/>
            </c:ext>
          </c:extLst>
        </c:ser>
        <c:ser>
          <c:idx val="2"/>
          <c:order val="2"/>
          <c:tx>
            <c:strRef>
              <c:f>'[15.xlsx]Partida 15'!$C$20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7189542483660129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AF9-41A1-91CA-908D960430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3529411764705885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AF9-41A1-91CA-908D960430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4422657952069741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AF9-41A1-91CA-908D960430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9.2592592592592587E-2"/>
                  <c:y val="-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AF9-41A1-91CA-908D960430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3529411764705885E-2"/>
                  <c:y val="-2.7777777777777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AF9-41A1-91CA-908D960430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6.2636165577342043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AF9-41A1-91CA-908D960430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5.4466230936819272E-2"/>
                  <c:y val="-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887-4984-AB32-7431238DFB9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6483111429986493E-2"/>
                  <c:y val="-5.34949364403839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3186489143989193E-2"/>
                  <c:y val="-4.4054653539139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6483111429986493E-2"/>
                  <c:y val="-3.46143706378955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2.4724667144979739E-2"/>
                  <c:y val="-2.83208487037327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'[15.xlsx]Partida 15'!$D$19:$O$19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'[15.xlsx]Partida 15'!$D$20:$O$20</c:f>
              <c:numCache>
                <c:formatCode>0.0%</c:formatCode>
                <c:ptCount val="12"/>
                <c:pt idx="0">
                  <c:v>8.0071807007647516E-2</c:v>
                </c:pt>
                <c:pt idx="1">
                  <c:v>0.16695667431686415</c:v>
                </c:pt>
                <c:pt idx="2">
                  <c:v>0.25984524780400037</c:v>
                </c:pt>
                <c:pt idx="3">
                  <c:v>0.35177601071528464</c:v>
                </c:pt>
                <c:pt idx="4">
                  <c:v>0.44223056309923758</c:v>
                </c:pt>
                <c:pt idx="5">
                  <c:v>0.52287086618824841</c:v>
                </c:pt>
                <c:pt idx="6">
                  <c:v>0.60170541642836894</c:v>
                </c:pt>
                <c:pt idx="7">
                  <c:v>0.69228558411223184</c:v>
                </c:pt>
                <c:pt idx="8">
                  <c:v>0.77926821593443296</c:v>
                </c:pt>
                <c:pt idx="9">
                  <c:v>0.83429796539159906</c:v>
                </c:pt>
                <c:pt idx="10">
                  <c:v>0.91544098971450327</c:v>
                </c:pt>
                <c:pt idx="11">
                  <c:v>0.98948465778352435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E261-4D61-B953-80C898B804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9251304"/>
        <c:axId val="539256008"/>
      </c:lineChart>
      <c:catAx>
        <c:axId val="539251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39256008"/>
        <c:crosses val="autoZero"/>
        <c:auto val="1"/>
        <c:lblAlgn val="ctr"/>
        <c:lblOffset val="100"/>
        <c:noMultiLvlLbl val="0"/>
      </c:catAx>
      <c:valAx>
        <c:axId val="539256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3925130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E7684-AF66-4E81-8EAA-5D79CA3506C9}" type="datetimeFigureOut">
              <a:rPr lang="es-CL" smtClean="0"/>
              <a:t>04-03-2021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5993-5356-4E85-89FB-69CAF2114D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885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=""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=""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1614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04-03-2021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492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04-03-2021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693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04-03-2021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096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04-03-2021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5165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04-03-2021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0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04-03-2021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97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04-03-2021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602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04-03-2021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5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04-03-2021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187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04-03-2021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397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04-03-2021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060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04-03-2021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593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52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60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38944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DICIEMBRE </a:t>
            </a:r>
            <a:r>
              <a:rPr lang="es-CL" sz="2000" b="1" dirty="0">
                <a:solidFill>
                  <a:prstClr val="black"/>
                </a:solidFill>
              </a:rPr>
              <a:t>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15: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DEL TRABAJO Y PREVISIÓN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742638" y="5661248"/>
            <a:ext cx="3402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enero 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112060" y="0"/>
            <a:ext cx="288894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0448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764704"/>
            <a:ext cx="80740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03. PROGRAMA 01: SUBSECRETARÍA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26618"/>
            <a:ext cx="6129212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093558"/>
              </p:ext>
            </p:extLst>
          </p:nvPr>
        </p:nvGraphicFramePr>
        <p:xfrm>
          <a:off x="611562" y="1797127"/>
          <a:ext cx="8002084" cy="4296168"/>
        </p:xfrm>
        <a:graphic>
          <a:graphicData uri="http://schemas.openxmlformats.org/drawingml/2006/table">
            <a:tbl>
              <a:tblPr/>
              <a:tblGrid>
                <a:gridCol w="717944"/>
                <a:gridCol w="269229"/>
                <a:gridCol w="278203"/>
                <a:gridCol w="2429044"/>
                <a:gridCol w="717944"/>
                <a:gridCol w="717944"/>
                <a:gridCol w="717944"/>
                <a:gridCol w="717944"/>
                <a:gridCol w="717944"/>
                <a:gridCol w="717944"/>
              </a:tblGrid>
              <a:tr h="19417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466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6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7.074.048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5.618.298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-1.455.750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5.433.486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3.329.235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3.401.885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72.650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3.361.766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1.733.635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1.169.642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-563.993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1.141.808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1.841.868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850.069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-991.799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785.170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1.570.876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-770.876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740.233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Previsional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1.570.876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-770.876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740.233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251.277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-251.277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Previsional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251.277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-251.277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19.715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50.069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30.354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44.937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19.715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50.069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30.354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44.937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167.810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169.567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118.608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6.436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58.681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25.338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-33.343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21.997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62.997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60.540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275,2%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85.696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74.796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-10.900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47.925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26.134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5226,8%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26.134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5226,8%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113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6001" y="701954"/>
            <a:ext cx="80519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04. PROGRAMA 01: DIRECCIÓN DE CRÉDITO PRENDARIO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02" y="1364865"/>
            <a:ext cx="8073646" cy="2706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948713"/>
              </p:ext>
            </p:extLst>
          </p:nvPr>
        </p:nvGraphicFramePr>
        <p:xfrm>
          <a:off x="489626" y="1635539"/>
          <a:ext cx="8155997" cy="4720810"/>
        </p:xfrm>
        <a:graphic>
          <a:graphicData uri="http://schemas.openxmlformats.org/drawingml/2006/table">
            <a:tbl>
              <a:tblPr/>
              <a:tblGrid>
                <a:gridCol w="743708"/>
                <a:gridCol w="260298"/>
                <a:gridCol w="260298"/>
                <a:gridCol w="2293100"/>
                <a:gridCol w="780893"/>
                <a:gridCol w="780893"/>
                <a:gridCol w="780893"/>
                <a:gridCol w="756103"/>
                <a:gridCol w="756103"/>
                <a:gridCol w="743708"/>
              </a:tblGrid>
              <a:tr h="14251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10" marR="8210" marT="8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0" marR="8210" marT="8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645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1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54.312.432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55.136.849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824.417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32.198.067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8.029.620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8.266.377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236.757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7.890.391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4.104.963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3.465.984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-638.979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2.624.656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229.865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229.865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182.128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229.865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229.865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182.128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170.708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170.708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122.971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59.157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59.157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59.157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168,9%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168,9%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168,9%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167.188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167.188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35.833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167.188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167.188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35.833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45.638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45.638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45.607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6.549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6.549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6.546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39.089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39.089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39.061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895.021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333.257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-561.764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80.695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629.210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140.704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-488.506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21.863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145.943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72.685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-73.258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27.685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109.608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109.608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27.161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979.942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2.416.409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1.436.467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979.942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2.416.409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1.436.467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39.989.515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39.281.737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-707.778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20.567.491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Pignoraticios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39.989.515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39.281.737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-707.778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20.567.491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784.811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782.811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768.563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38428,2%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784.811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782.811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768.563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38428,2%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142.583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142.583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81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5299" y="715041"/>
            <a:ext cx="7996323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CAPACITACIÓN Y 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536115" y="1562864"/>
            <a:ext cx="7996323" cy="2099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7E09F1E0-B8A7-4F4B-919A-65467147E0EE}"/>
              </a:ext>
            </a:extLst>
          </p:cNvPr>
          <p:cNvSpPr txBox="1">
            <a:spLocks/>
          </p:cNvSpPr>
          <p:nvPr/>
        </p:nvSpPr>
        <p:spPr>
          <a:xfrm>
            <a:off x="468537" y="6128231"/>
            <a:ext cx="7906864" cy="25131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</a:t>
            </a:r>
            <a:r>
              <a:rPr lang="es-CL" sz="800" dirty="0" smtClean="0">
                <a:ea typeface="Verdana" pitchFamily="34" charset="0"/>
                <a:cs typeface="Verdana" pitchFamily="34" charset="0"/>
              </a:rPr>
              <a:t>.</a:t>
            </a:r>
          </a:p>
          <a:p>
            <a:pPr algn="just"/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361712"/>
              </p:ext>
            </p:extLst>
          </p:nvPr>
        </p:nvGraphicFramePr>
        <p:xfrm>
          <a:off x="536116" y="1780484"/>
          <a:ext cx="7965504" cy="4396472"/>
        </p:xfrm>
        <a:graphic>
          <a:graphicData uri="http://schemas.openxmlformats.org/drawingml/2006/table">
            <a:tbl>
              <a:tblPr/>
              <a:tblGrid>
                <a:gridCol w="665872"/>
                <a:gridCol w="249702"/>
                <a:gridCol w="258027"/>
                <a:gridCol w="2652395"/>
                <a:gridCol w="665872"/>
                <a:gridCol w="643678"/>
                <a:gridCol w="743558"/>
                <a:gridCol w="743558"/>
                <a:gridCol w="676970"/>
                <a:gridCol w="665872"/>
              </a:tblGrid>
              <a:tr h="12212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663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22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230.813.110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240.468.766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9.655.656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227.686.886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2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17.693.953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19.081.011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1.387.058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19.069.086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107,8%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2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9.759.659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8.800.700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-958.959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8.346.873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2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140.742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140.742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140.742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2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140.742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140.742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140.742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2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16.150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16.150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16.150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2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124.592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124.592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124.592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2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200.540.910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202.924.210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2.383.300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190.753.182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2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196.756.700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199.338.560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2.581.860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187.235.833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2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1.071.294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1.071.294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829.960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4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Capacitación para Micro y Pequeños Empresarios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5.425.766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2.102.669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-3.323.097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1.513.659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2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Más Capaz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1.219.971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769.197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-450.774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720.362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2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Capacitación en Oficios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34.034.010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17.932.992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-16.101.018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17.714.108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2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Formación en el Puesto de Trabajo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2.637.999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1.446.599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-1.191.400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1.408.984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2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Intermediación Laboral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7.815.764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6.293.313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-1.522.451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6.228.317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2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de Competencias Laborales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1.418.095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1.268.095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-150.000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845.361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2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Seguros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189.549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189.549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90.795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2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al Empleo, Ley N° 20.338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61.418.664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53.322.593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-8.096.071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52.949.425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2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Empleo a la Mujer, Ley N° 20.595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78.731.000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70.560.900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-8.170.100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67.361.788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2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Reconversión Laboral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2.794.588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865.016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-1.929.572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861.866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4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Subsidio al Empleo, decreto N° 28 y sus modificaciones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43.516.343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43.516.343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36.711.208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2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3.773.150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3.573.150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3.508.989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2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Becas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3.311.450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3.111.450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3.047.289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4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del Sistema Nacional de Certificación de Competencias Laborales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461.700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461.700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461.700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2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11.060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8.360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2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11.060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8.360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2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5.695.741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5.695.741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5.695.740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2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5.695.741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5.695.741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5.695.740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22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127.362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127.362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127.361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17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9368" y="838689"/>
            <a:ext cx="805794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CAPACITACIÓN Y 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29368" y="1534262"/>
            <a:ext cx="805794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785277"/>
              </p:ext>
            </p:extLst>
          </p:nvPr>
        </p:nvGraphicFramePr>
        <p:xfrm>
          <a:off x="529369" y="2060851"/>
          <a:ext cx="7985980" cy="2929222"/>
        </p:xfrm>
        <a:graphic>
          <a:graphicData uri="http://schemas.openxmlformats.org/drawingml/2006/table">
            <a:tbl>
              <a:tblPr/>
              <a:tblGrid>
                <a:gridCol w="667584"/>
                <a:gridCol w="250344"/>
                <a:gridCol w="258689"/>
                <a:gridCol w="2659212"/>
                <a:gridCol w="667584"/>
                <a:gridCol w="645332"/>
                <a:gridCol w="745470"/>
                <a:gridCol w="745470"/>
                <a:gridCol w="678711"/>
                <a:gridCol w="667584"/>
              </a:tblGrid>
              <a:tr h="20923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828" marR="8828" marT="8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28" marR="8828" marT="8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1846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9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1.346.821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543.187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-803.634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451.434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54.296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-37.496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15.853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71.317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-41.317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29.972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212.792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106.396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-106.396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35.536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155.138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49.908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-105.230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46.522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853.278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340.083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-513.195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323.551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1.461.767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3.145.813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1.684.046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3.102.468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212,2%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1.392.857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1.772.507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379.650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1.772.506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127,3%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66.910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51.255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-15.655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51.255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1.322.051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1.320.051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1.278.707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63935,4%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628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1338" y="719550"/>
            <a:ext cx="80579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06. PROGRAMA 01: SUPERINTENDENCIA DE SEGURIDAD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1335" y="1389484"/>
            <a:ext cx="8057941" cy="3648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121998"/>
              </p:ext>
            </p:extLst>
          </p:nvPr>
        </p:nvGraphicFramePr>
        <p:xfrm>
          <a:off x="541336" y="1754334"/>
          <a:ext cx="7961314" cy="4247210"/>
        </p:xfrm>
        <a:graphic>
          <a:graphicData uri="http://schemas.openxmlformats.org/drawingml/2006/table">
            <a:tbl>
              <a:tblPr/>
              <a:tblGrid>
                <a:gridCol w="722115"/>
                <a:gridCol w="261766"/>
                <a:gridCol w="261766"/>
                <a:gridCol w="2274662"/>
                <a:gridCol w="758220"/>
                <a:gridCol w="758220"/>
                <a:gridCol w="734150"/>
                <a:gridCol w="734150"/>
                <a:gridCol w="734150"/>
                <a:gridCol w="722115"/>
              </a:tblGrid>
              <a:tr h="16179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550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14.825.195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16.154.719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1.329.524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16.068.019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11.790.258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11.929.931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11.928.234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2.917.202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2.943.186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2.862.637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-7.441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1.074.686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1.074.186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1.073.450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214690,0%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1.074.686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1.074.186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1.073.450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214690,0%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126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7686" y="648285"/>
            <a:ext cx="80470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07. PROGRAMA 01: SUPERINTENDENCIA DE PENSIONES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7686" y="1286408"/>
            <a:ext cx="7831782" cy="2747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497193"/>
              </p:ext>
            </p:extLst>
          </p:nvPr>
        </p:nvGraphicFramePr>
        <p:xfrm>
          <a:off x="547686" y="1561118"/>
          <a:ext cx="8047039" cy="4795231"/>
        </p:xfrm>
        <a:graphic>
          <a:graphicData uri="http://schemas.openxmlformats.org/drawingml/2006/table">
            <a:tbl>
              <a:tblPr/>
              <a:tblGrid>
                <a:gridCol w="724959"/>
                <a:gridCol w="344355"/>
                <a:gridCol w="344355"/>
                <a:gridCol w="2319865"/>
                <a:gridCol w="724959"/>
                <a:gridCol w="688710"/>
                <a:gridCol w="724959"/>
                <a:gridCol w="724959"/>
                <a:gridCol w="724959"/>
                <a:gridCol w="724959"/>
              </a:tblGrid>
              <a:tr h="16464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422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4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16.607.145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16.635.336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28.191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16.621.887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9.999.770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10.228.924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229.154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10.227.629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1.730.170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1.755.237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25.067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1.755.092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112.444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112.444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112.441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112.444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112.444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112.441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84.014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84.014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84.012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9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28.430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28.430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28.429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4.685.120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4.416.116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-269.004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4.405.699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Peritajes Ley N° 19.404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4.600.662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4.304.827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-295.835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4.304.766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Comisiones Médicas, D.L. N° 3.500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4.600.662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4.304.827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-295.835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4.304.766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73.890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105.721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31.831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100.933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73.890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105.721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31.831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100.933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190.564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121.094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-69.470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121.026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8.434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-6.820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175.853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115.203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-60.650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115.180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62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753340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30185"/>
            <a:ext cx="8064896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519410"/>
              </p:ext>
            </p:extLst>
          </p:nvPr>
        </p:nvGraphicFramePr>
        <p:xfrm>
          <a:off x="539552" y="1709718"/>
          <a:ext cx="8064899" cy="4646630"/>
        </p:xfrm>
        <a:graphic>
          <a:graphicData uri="http://schemas.openxmlformats.org/drawingml/2006/table">
            <a:tbl>
              <a:tblPr/>
              <a:tblGrid>
                <a:gridCol w="600924"/>
                <a:gridCol w="225347"/>
                <a:gridCol w="232859"/>
                <a:gridCol w="2846877"/>
                <a:gridCol w="751154"/>
                <a:gridCol w="751154"/>
                <a:gridCol w="751154"/>
                <a:gridCol w="681047"/>
                <a:gridCol w="623459"/>
                <a:gridCol w="600924"/>
              </a:tblGrid>
              <a:tr h="15424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723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38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5.568.195.402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6.127.090.200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558.894.798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6.108.779.770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59.290.952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62.410.726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3.119.774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62.151.673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74.058.336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79.218.347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5.160.011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77.649.654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4.462.908.350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4.762.548.699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299.640.349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4.753.978.546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3.018.465.988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3.131.468.317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113.002.329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3.125.390.193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2.431.945.879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2.553.286.391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121.340.512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2.549.055.160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244.975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209.061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-35.914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405.061.775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405.061.775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404.968.830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24.200.278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17.257.014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-6.943.264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16.493.462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28.220.830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30.523.931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2.303.101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30.508.516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 de Vida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24.706.244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16.072.500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-8.633.744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16.149.995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294.722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73.264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-221.458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27.249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Hijo para las Mujeres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103.791.285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108.984.381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5.193.096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107.986.366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1.444.442.362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1.627.840.867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183.398.505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1.625.349.006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28.100.283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30.722.865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2.622.582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30.574.902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Cesantía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5.918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Básicas Solidarias de Vejez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654.284.037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774.504.045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120.220.008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774.383.042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Básicas Solidarias de Invalidez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296.295.153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315.833.200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19.538.047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315.648.192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Discapacidad Mental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16.947.407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18.059.876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1.112.469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18.018.507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para Cónyuges que cumplan cincuenta años de matrimonio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6.482.135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5.670.870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-811.265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5.481.341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Ley N° 20.531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287.156.446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322.175.733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35.019.287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321.631.926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Familiar Permanente de Marzo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155.172.379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155.172.379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153.939.050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Artículo 82 D.L. N° 3.500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5.695.981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5.695.981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5.666.388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3.239.515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3.239.515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3.239.347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1.656.239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1.656.239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1.656.071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1.583.276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1.583.276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1.583.276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3101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6920" y="770878"/>
            <a:ext cx="809752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920" y="1465827"/>
            <a:ext cx="8097528" cy="3069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867456"/>
              </p:ext>
            </p:extLst>
          </p:nvPr>
        </p:nvGraphicFramePr>
        <p:xfrm>
          <a:off x="506920" y="1772818"/>
          <a:ext cx="8097531" cy="4583537"/>
        </p:xfrm>
        <a:graphic>
          <a:graphicData uri="http://schemas.openxmlformats.org/drawingml/2006/table">
            <a:tbl>
              <a:tblPr/>
              <a:tblGrid>
                <a:gridCol w="603355"/>
                <a:gridCol w="226258"/>
                <a:gridCol w="233801"/>
                <a:gridCol w="2858396"/>
                <a:gridCol w="754194"/>
                <a:gridCol w="754194"/>
                <a:gridCol w="754194"/>
                <a:gridCol w="683803"/>
                <a:gridCol w="625981"/>
                <a:gridCol w="603355"/>
              </a:tblGrid>
              <a:tr h="15805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610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899.701.608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1.160.479.302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260.777.694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1.155.012.642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889.397.870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1.149.832.183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260.434.313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1.144.878.654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188.010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153.867.114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153.679.104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152.178.443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80941,7%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Previsional Solidario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885.832.009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993.229.847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107.397.838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989.965.003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Traslados y Hospedajes Pensiones Básicas Solidarias de Invalidez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175.274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75.516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-99.758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67.173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Previsional a los Trabajadores Jóvenes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3.142.341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2.625.586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-516.755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2.638.900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6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Derechos Previsionales y de Seguridad Social para mujeres en territorios rurales de difícil conectividad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60.236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34.120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-26.116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29.135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10.299.095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10.647.119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348.024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10.133.988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Revalorizadora de Pensiones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6.414.117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7.642.985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1.228.868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7.560.844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Comisiones Médicas, D.L. N° 3.500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3.884.978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3.004.134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-880.844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2.573.144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512.032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512.032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402.357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512.032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512.032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402.357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556.919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245.271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-311.648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212.681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106.376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-66.376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39.598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77.489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77.489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69.425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373.054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127.782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-245.272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103.658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60.650.215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59.236.000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-1.414.215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58.837.051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60.650.215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59.236.000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-1.414.215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58.837.051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19.022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-8.472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19.022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-8.472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519.273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5292,7%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519.273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5292,7%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-9.100.000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2140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677667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10. PROGRAMA 01: INSTITUTO  DE SEGURIDAD LABORAL 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7888" y="1268760"/>
            <a:ext cx="8064896" cy="2491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178835"/>
              </p:ext>
            </p:extLst>
          </p:nvPr>
        </p:nvGraphicFramePr>
        <p:xfrm>
          <a:off x="539552" y="1517904"/>
          <a:ext cx="8043232" cy="4838456"/>
        </p:xfrm>
        <a:graphic>
          <a:graphicData uri="http://schemas.openxmlformats.org/drawingml/2006/table">
            <a:tbl>
              <a:tblPr/>
              <a:tblGrid>
                <a:gridCol w="765444"/>
                <a:gridCol w="273373"/>
                <a:gridCol w="282484"/>
                <a:gridCol w="2177868"/>
                <a:gridCol w="777594"/>
                <a:gridCol w="777594"/>
                <a:gridCol w="777594"/>
                <a:gridCol w="753293"/>
                <a:gridCol w="728994"/>
                <a:gridCol w="728994"/>
              </a:tblGrid>
              <a:tr h="11747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5976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603" marR="6603" marT="66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603" marR="6603" marT="66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6603" marR="6603" marT="66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603" marR="6603" marT="66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24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603" marR="6603" marT="66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121.140.560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152.261.371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31.120.811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120.975.681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6603" marR="6603" marT="66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13.901.522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13.071.508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-830.014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12.899.671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6603" marR="6603" marT="66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8.995.594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7.794.916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-1.200.678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7.493.170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6603" marR="6603" marT="66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83.307.826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86.537.132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3.229.306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80.905.749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6603" marR="6603" marT="66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82.723.458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86.000.683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3.277.225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80.435.043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</a:t>
                      </a:r>
                    </a:p>
                  </a:txBody>
                  <a:tcPr marL="6603" marR="6603" marT="66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23.064.329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22.767.341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-296.988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22.406.287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</a:t>
                      </a:r>
                    </a:p>
                  </a:txBody>
                  <a:tcPr marL="6603" marR="6603" marT="66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1.095.039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834.235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-260.804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789.322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4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</a:t>
                      </a:r>
                    </a:p>
                  </a:txBody>
                  <a:tcPr marL="6603" marR="6603" marT="66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8.351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2.686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-5.665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2.686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</a:t>
                      </a:r>
                    </a:p>
                  </a:txBody>
                  <a:tcPr marL="6603" marR="6603" marT="66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1.226.485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618.321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-608.164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413.252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</a:t>
                      </a:r>
                    </a:p>
                  </a:txBody>
                  <a:tcPr marL="6603" marR="6603" marT="66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44.214.018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38.414.018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-5.800.000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37.300.119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por Accidentes del Trabajo</a:t>
                      </a:r>
                    </a:p>
                  </a:txBody>
                  <a:tcPr marL="6603" marR="6603" marT="66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13.115.236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23.364.082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10.248.846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19.523.377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148,9%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</a:t>
                      </a:r>
                    </a:p>
                  </a:txBody>
                  <a:tcPr marL="6603" marR="6603" marT="66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584.368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484.816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-99.552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419.074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</a:t>
                      </a:r>
                    </a:p>
                  </a:txBody>
                  <a:tcPr marL="6603" marR="6603" marT="66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246.847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147.295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-99.552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147.295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Asistenciales</a:t>
                      </a:r>
                    </a:p>
                  </a:txBody>
                  <a:tcPr marL="6603" marR="6603" marT="66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337.521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337.521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271.779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603" marR="6603" marT="66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51.633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51.633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51.632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03" marR="6603" marT="66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25.674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25.674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25.674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03" marR="6603" marT="66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24.513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24.513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24.512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03" marR="6603" marT="66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6603" marR="6603" marT="66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6.033.589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6.230.925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197.336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5.177.490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6603" marR="6603" marT="66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1.028.596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1.228.596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1.020.045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Concurrencias</a:t>
                      </a:r>
                    </a:p>
                  </a:txBody>
                  <a:tcPr marL="6603" marR="6603" marT="66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1.028.596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1.228.596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1.020.045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6603" marR="6603" marT="66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4.999.035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4.999.035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4.154.151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</a:t>
                      </a:r>
                    </a:p>
                  </a:txBody>
                  <a:tcPr marL="6603" marR="6603" marT="66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4.999.035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4.999.035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4.154.151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6603" marR="6603" marT="66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5.958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3.294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-2.664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3.294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6603" marR="6603" marT="66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5.958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3.294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-2.664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3.294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03" marR="6603" marT="66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6603" marR="6603" marT="66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332.308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332.308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315.170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6603" marR="6603" marT="66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64.543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72.543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56.984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6603" marR="6603" marT="66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21.451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21.451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21.449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6603" marR="6603" marT="66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6.464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6.464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6.429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6603" marR="6603" marT="66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239.850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231.850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-8.000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230.308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6603" marR="6603" marT="66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8.404.490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35.873.253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27.468.763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11.878.335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141,3%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</a:t>
                      </a:r>
                    </a:p>
                  </a:txBody>
                  <a:tcPr marL="6603" marR="6603" marT="66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8.404.490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35.873.253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27.468.763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11.878.335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141,3%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6603" marR="6603" marT="66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1.991.141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1.941.141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1.991.140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3982,3%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6603" marR="6603" marT="66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1.991.141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1.941.141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1.991.140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3982,3%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6603" marR="6603" marT="66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115.231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115.231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1059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3548" y="701472"/>
            <a:ext cx="813690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01: CAJA DE PREVISIÓN DE LA DEFENSA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3548" y="1359040"/>
            <a:ext cx="8136904" cy="2515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723527"/>
              </p:ext>
            </p:extLst>
          </p:nvPr>
        </p:nvGraphicFramePr>
        <p:xfrm>
          <a:off x="503549" y="1610560"/>
          <a:ext cx="8136902" cy="4745791"/>
        </p:xfrm>
        <a:graphic>
          <a:graphicData uri="http://schemas.openxmlformats.org/drawingml/2006/table">
            <a:tbl>
              <a:tblPr/>
              <a:tblGrid>
                <a:gridCol w="707558"/>
                <a:gridCol w="269832"/>
                <a:gridCol w="278825"/>
                <a:gridCol w="2473450"/>
                <a:gridCol w="755527"/>
                <a:gridCol w="755527"/>
                <a:gridCol w="746532"/>
                <a:gridCol w="710555"/>
                <a:gridCol w="719548"/>
                <a:gridCol w="719548"/>
              </a:tblGrid>
              <a:tr h="15792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7785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5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1.324.322.719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1.349.131.070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24.808.351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1.347.104.622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9.912.617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10.850.808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938.191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10.844.834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3.392.043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3.007.615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-384.428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2.990.717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1.134.451.524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1.148.418.164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13.966.640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1.147.113.040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101,1%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1.134.149.983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1.147.563.180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13.413.197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1.146.258.057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101,1%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1.113.347.766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1.119.973.766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6.626.000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1.118.900.974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87.661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5.891.862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5.804.201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5.788.846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6603,7%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19.339.574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19.339.574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19.326.045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853.480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853.480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853.480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1.374.982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1.374.982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1.259.196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129.516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129.516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129.516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301.541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249.968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-51.573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249.970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301.541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249.968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-51.573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249.970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605.016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605.016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605.013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481.422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481.422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481.421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20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107.664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107.664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107.662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indemnizaciones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15.930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15.930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15.930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174.814.753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176.364.241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1.549.488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175.852.749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5.742.544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6.690.366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947.822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6.684.788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Ubicación Menores, Ancianos e Incapacitados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777.334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777.334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771.755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Cotización Isapres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3.349.586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3.519.586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170.000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3.519.587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105,1%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Salud Capredena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1.615.624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2.393.446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777.822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2.393.446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148,1%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20.770.268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19.485.268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-1.285.000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19.187.003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Medicina Curativa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18.570.471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17.170.471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-1.400.000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16.872.206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Salud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2.199.797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2.314.797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115.000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2.314.797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456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1" name="1 Título"/>
          <p:cNvSpPr txBox="1">
            <a:spLocks noGrp="1"/>
          </p:cNvSpPr>
          <p:nvPr>
            <p:ph type="title"/>
          </p:nvPr>
        </p:nvSpPr>
        <p:spPr>
          <a:xfrm>
            <a:off x="452406" y="821683"/>
            <a:ext cx="8147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12" name="Gráfico 11">
            <a:extLst>
              <a:ext uri="{FF2B5EF4-FFF2-40B4-BE49-F238E27FC236}">
                <a16:creationId xmlns="" xmlns:a16="http://schemas.microsoft.com/office/drawing/2014/main" id="{00000000-0008-0000-0000-000040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4748991"/>
              </p:ext>
            </p:extLst>
          </p:nvPr>
        </p:nvGraphicFramePr>
        <p:xfrm>
          <a:off x="452406" y="1628801"/>
          <a:ext cx="8080034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46303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8144" y="722841"/>
            <a:ext cx="808635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01: CAJA DE PREVISIÓN DE LA DEFENSA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88224" y="6336127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8144" y="1427331"/>
            <a:ext cx="8086352" cy="2734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262053"/>
              </p:ext>
            </p:extLst>
          </p:nvPr>
        </p:nvGraphicFramePr>
        <p:xfrm>
          <a:off x="478145" y="1700818"/>
          <a:ext cx="8037204" cy="4464476"/>
        </p:xfrm>
        <a:graphic>
          <a:graphicData uri="http://schemas.openxmlformats.org/drawingml/2006/table">
            <a:tbl>
              <a:tblPr/>
              <a:tblGrid>
                <a:gridCol w="698887"/>
                <a:gridCol w="266525"/>
                <a:gridCol w="275408"/>
                <a:gridCol w="2443145"/>
                <a:gridCol w="746270"/>
                <a:gridCol w="746270"/>
                <a:gridCol w="737386"/>
                <a:gridCol w="701849"/>
                <a:gridCol w="710732"/>
                <a:gridCol w="710732"/>
              </a:tblGrid>
              <a:tr h="17857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573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8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148.295.387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150.185.387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149.977.738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Caja Fondo Desahucio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3.118.982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3.098.982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3.084.851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Caja Fondo Revalorizador de Pensiones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416.266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306.266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-110.000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292.995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Fondo Desahucio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2.050.982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1.960.982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1.944.174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Fondo Revalorizador de Pensiones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5.253.816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3.873.816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-1.380.000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3.873.816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Auxilio Social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34.988.475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37.788.475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2.800.000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37.788.475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Desahucio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34.542.027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35.072.027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34.961.410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Revalorizador de Pensiones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5.225.568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4.775.568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-450.000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4.722.745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de Salud de las Fuerzas Armadas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62.699.271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63.309.271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63.309.272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6.554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-3.334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6.554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-3.334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279.018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279.018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279.018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782.945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271.254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-511.691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270.989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36.222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33.446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-2.776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33.445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220.180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35.296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-184.884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35.277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526.543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202.512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-324.031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202.267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866.287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866.287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779.592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866.287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866.287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779.592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8.973.683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8.971.133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8.973.683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351909,1%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8.973.683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8.971.133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8.973.683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351909,1%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84487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5112" y="737900"/>
            <a:ext cx="795495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02: FONDO DE MEDICINA CURATIVA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7167" y="1405852"/>
            <a:ext cx="7962900" cy="3232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983353"/>
              </p:ext>
            </p:extLst>
          </p:nvPr>
        </p:nvGraphicFramePr>
        <p:xfrm>
          <a:off x="565112" y="1988845"/>
          <a:ext cx="7867688" cy="3469774"/>
        </p:xfrm>
        <a:graphic>
          <a:graphicData uri="http://schemas.openxmlformats.org/drawingml/2006/table">
            <a:tbl>
              <a:tblPr/>
              <a:tblGrid>
                <a:gridCol w="731311"/>
                <a:gridCol w="283383"/>
                <a:gridCol w="283383"/>
                <a:gridCol w="2181745"/>
                <a:gridCol w="731311"/>
                <a:gridCol w="731311"/>
                <a:gridCol w="731311"/>
                <a:gridCol w="731311"/>
                <a:gridCol w="731311"/>
                <a:gridCol w="731311"/>
              </a:tblGrid>
              <a:tr h="18142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5561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27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26.074.647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23.254.588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-2.820.059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17.340.136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52.811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-9.488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4.586.777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4.505.691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4.586.777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4.505.691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4.586.777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4.505.691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1.149.498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1.149.498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de Salud de las Fuerzas Armadas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1.149.498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6.886.638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5.036.067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-1.850.571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6.886.638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5.036.067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-1.850.571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10.762.672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12.362.672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11.677.186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10.762.672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12.362.672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11.677.186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97409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680170"/>
            <a:ext cx="799288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14. PROGRAMA 01: DIRECCIÓN DE PREVISIÓN DE CARABINEROS DE CHILE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16216" y="6381328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556792"/>
            <a:ext cx="7992888" cy="28617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080494"/>
              </p:ext>
            </p:extLst>
          </p:nvPr>
        </p:nvGraphicFramePr>
        <p:xfrm>
          <a:off x="539552" y="1808174"/>
          <a:ext cx="7992887" cy="4573161"/>
        </p:xfrm>
        <a:graphic>
          <a:graphicData uri="http://schemas.openxmlformats.org/drawingml/2006/table">
            <a:tbl>
              <a:tblPr/>
              <a:tblGrid>
                <a:gridCol w="727176"/>
                <a:gridCol w="278751"/>
                <a:gridCol w="281781"/>
                <a:gridCol w="2027007"/>
                <a:gridCol w="824134"/>
                <a:gridCol w="824134"/>
                <a:gridCol w="824134"/>
                <a:gridCol w="739297"/>
                <a:gridCol w="739297"/>
                <a:gridCol w="727176"/>
              </a:tblGrid>
              <a:tr h="15241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120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001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955.848.894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935.511.034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-20.337.860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936.463.288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1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4.991.783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5.414.060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422.277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5.383.892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1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3.388.061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3.021.741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-366.320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2.805.111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1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800.021.287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790.830.221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-9.191.066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792.463.853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1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755.271.703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752.795.643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-2.476.060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754.897.708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1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744.482.140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739.696.912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-4.785.228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742.438.282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1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969.200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4.585.096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3.615.896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4.478.074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1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8.021.508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6.681.729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-1.339.779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6.472.458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1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167.672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102.775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-64.897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74.271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1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1.213.394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1.095.311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-118.083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1.122.297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1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417.789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417.789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96.295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119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Cesantía Solidario Ley N° 19.728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216.031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216.031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216.031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1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326.409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383.247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56.838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264.215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1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326.409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383.247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56.838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264.215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1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44.423.175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37.651.331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-6.771.844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37.301.930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1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1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Beneficios Médicos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44.423.175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37.633.820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-6.789.355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37.284.794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119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10.548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10.548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10.174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1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81.123.793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76.335.712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-4.788.081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75.568.812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1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81.123.793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76.335.712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-4.788.081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75.568.812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1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Auxilio Social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15.491.112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10.405.354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-5.085.758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10.405.351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119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Desahucio Mutualidad de Carabineros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1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Medicina Preventiva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6.487.937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6.487.937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6.487.937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01500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20626" y="641706"/>
            <a:ext cx="804689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14. PROGRAMA 01: DIRECCIÓN DE PREVISIÓN DE CARABINEROS DE CHILE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0626" y="1475439"/>
            <a:ext cx="8046892" cy="2869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655793"/>
              </p:ext>
            </p:extLst>
          </p:nvPr>
        </p:nvGraphicFramePr>
        <p:xfrm>
          <a:off x="520626" y="1758805"/>
          <a:ext cx="8046892" cy="4597544"/>
        </p:xfrm>
        <a:graphic>
          <a:graphicData uri="http://schemas.openxmlformats.org/drawingml/2006/table">
            <a:tbl>
              <a:tblPr/>
              <a:tblGrid>
                <a:gridCol w="732090"/>
                <a:gridCol w="280635"/>
                <a:gridCol w="283685"/>
                <a:gridCol w="2040702"/>
                <a:gridCol w="829702"/>
                <a:gridCol w="829702"/>
                <a:gridCol w="829702"/>
                <a:gridCol w="744292"/>
                <a:gridCol w="744292"/>
                <a:gridCol w="732090"/>
              </a:tblGrid>
              <a:tr h="15853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70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70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Desahucio Carabineros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679.924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613.549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-66.375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582.559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70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Hospital Dirección de Previsión de Carabineros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178.600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163.785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-14.815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163.783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Medicina Preventiva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8.737.360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7.492.649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-1.244.711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7.492.650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de Carabineros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10.558.368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11.063.686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505.318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11.047.868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104,6%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70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Hospital Dirección de Previsión de Carabineros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22.693.333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23.153.008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459.675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22.876.737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100,8%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70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Revalorizadora de Pensiones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14.330.439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15.063.524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733.085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15.026.851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104,9%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70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Desahucio Policía de Investigaciones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679.924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605.424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-74.500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592.269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Servicio Odontológico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1.286.693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1.286.693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892.807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991.251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991.251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737.758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70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550.035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367.035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-183.000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353.137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188.883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66.883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-122.000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66.159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361.152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300.152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286.978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3.781.785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-3.781.784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3.781.785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-3.781.784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61.852.150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55.980.690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-5.871.460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54.609.795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6.828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6.828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61.845.322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55.973.862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-5.871.460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54.609.795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2.520.323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2.430.323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4.540.930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5045,5%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180,2%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2.520.323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2.430.323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4.540.930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5045,5%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180,2%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565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693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000-00003F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7473619"/>
              </p:ext>
            </p:extLst>
          </p:nvPr>
        </p:nvGraphicFramePr>
        <p:xfrm>
          <a:off x="539552" y="1700808"/>
          <a:ext cx="777686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4962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160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000-00003E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7126669"/>
              </p:ext>
            </p:extLst>
          </p:nvPr>
        </p:nvGraphicFramePr>
        <p:xfrm>
          <a:off x="539552" y="2057400"/>
          <a:ext cx="7704856" cy="4035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5517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3" y="819753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 TRABAJO Y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50817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7E09F1E0-B8A7-4F4B-919A-65467147E0EE}"/>
              </a:ext>
            </a:extLst>
          </p:cNvPr>
          <p:cNvSpPr txBox="1">
            <a:spLocks/>
          </p:cNvSpPr>
          <p:nvPr/>
        </p:nvSpPr>
        <p:spPr>
          <a:xfrm>
            <a:off x="520100" y="5909137"/>
            <a:ext cx="7906864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335468"/>
              </p:ext>
            </p:extLst>
          </p:nvPr>
        </p:nvGraphicFramePr>
        <p:xfrm>
          <a:off x="539552" y="1942156"/>
          <a:ext cx="7887414" cy="3719092"/>
        </p:xfrm>
        <a:graphic>
          <a:graphicData uri="http://schemas.openxmlformats.org/drawingml/2006/table">
            <a:tbl>
              <a:tblPr/>
              <a:tblGrid>
                <a:gridCol w="768879"/>
                <a:gridCol w="2460412"/>
                <a:gridCol w="768879"/>
                <a:gridCol w="794507"/>
                <a:gridCol w="797712"/>
                <a:gridCol w="759267"/>
                <a:gridCol w="768879"/>
                <a:gridCol w="768879"/>
              </a:tblGrid>
              <a:tr h="22886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00906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3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8.405.657.049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9.103.232.784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697.575.735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9.007.509.176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202.283.303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213.022.892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10.739.589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211.356.873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125.101.136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124.971.561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-129.575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120.443.692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6.487.525.764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6.795.492.533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307.966.769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6.781.484.534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1.374.441.476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1.719.909.825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345.468.349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1.698.888.850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3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167.374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10.295.083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10.127.709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10.163.541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3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2.285.104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2.285.104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1.921.902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8.691.136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4.687.707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-4.003.429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3.856.392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80.703.070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102.561.730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21.858.660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70.715.386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113.489.646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108.501.936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-4.987.710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87.639.957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1.733.817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19.084.086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17.350.269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21.038.049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11.520.327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2.420.327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-9.100.000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386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03599" y="771315"/>
            <a:ext cx="7848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1442644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427965"/>
              </p:ext>
            </p:extLst>
          </p:nvPr>
        </p:nvGraphicFramePr>
        <p:xfrm>
          <a:off x="603598" y="1781043"/>
          <a:ext cx="7848872" cy="4384264"/>
        </p:xfrm>
        <a:graphic>
          <a:graphicData uri="http://schemas.openxmlformats.org/drawingml/2006/table">
            <a:tbl>
              <a:tblPr/>
              <a:tblGrid>
                <a:gridCol w="301190"/>
                <a:gridCol w="387244"/>
                <a:gridCol w="2183629"/>
                <a:gridCol w="889228"/>
                <a:gridCol w="903570"/>
                <a:gridCol w="760147"/>
                <a:gridCol w="903570"/>
                <a:gridCol w="731462"/>
                <a:gridCol w="788832"/>
              </a:tblGrid>
              <a:tr h="5781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0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TRABAJO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31.933.087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121.283.877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89.350.790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119.659.335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Trabajo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12.162.539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14.285.587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2.123.048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13.783.099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PROEMPLEO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19.770.548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106.998.290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87.227.742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105.876.236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del Trabajo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73.080.281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77.857.147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4.776.866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76.050.205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Previsión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7.074.048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5.618.298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-1.455.750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5.433.486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Crédito Prendario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54.312.432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55.136.849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824.417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32.198.067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230.813.110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240.468.766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9.655.656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227.686.886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14.825.195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16.154.719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1.329.524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16.068.019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Pensiones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16.607.145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16.635.336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16.621.887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Previsión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5.568.195.402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6.127.090.200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558.894.798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6.108.779.770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Seguridad Laboral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121.140.560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152.261.371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31.120.811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120.975.681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33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DE LA DEFENSA NACIONAL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1.350.397.366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1.372.385.658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21.988.292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1.364.444.758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5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de la Defensa Nacional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1.324.322.719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1.349.131.070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24.808.351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1.347.104.622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Medicina Curativa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26.074.647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23.254.588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-2.820.059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17.340.136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Previsión de Carabineros de Chile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955.848.894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935.511.034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-20.337.860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936.463.288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245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990" y="701876"/>
            <a:ext cx="80292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01. PROGRAMA 01: SUBSECRETARÍA DEL TRABAJO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3238" y="1294272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036501"/>
              </p:ext>
            </p:extLst>
          </p:nvPr>
        </p:nvGraphicFramePr>
        <p:xfrm>
          <a:off x="524992" y="1628796"/>
          <a:ext cx="7990361" cy="4727557"/>
        </p:xfrm>
        <a:graphic>
          <a:graphicData uri="http://schemas.openxmlformats.org/drawingml/2006/table">
            <a:tbl>
              <a:tblPr/>
              <a:tblGrid>
                <a:gridCol w="717966"/>
                <a:gridCol w="269237"/>
                <a:gridCol w="278212"/>
                <a:gridCol w="2417150"/>
                <a:gridCol w="717966"/>
                <a:gridCol w="717966"/>
                <a:gridCol w="717966"/>
                <a:gridCol w="717966"/>
                <a:gridCol w="717966"/>
                <a:gridCol w="717966"/>
              </a:tblGrid>
              <a:tr h="16809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10" marR="9510" marT="9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10" marR="9510" marT="9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477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85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12.162.539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14.285.587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2.123.048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13.783.099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113,3%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6.271.828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6.613.471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341.643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6.446.315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102,8%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1.918.464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1.928.464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1.651.954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3.396.192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5.356.892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1.960.700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5.356.160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157,7%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1.549.191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1.249.691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-299.500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1.248.959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Diálogo Social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440.595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327.595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-113.000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326.919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6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Formación Sindical y Relaciones Laborales Colaborativas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1.108.596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922.096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-186.500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922.040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6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del Sistema Nacional de Certificación de Competencias Laborales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2.260.200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2.260.200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2.260.200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2.260.200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2.260.200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2.260.200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571.890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382.595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-189.295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327.983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39.993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-19.993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17.861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34.515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19.989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-14.526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6.635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101.451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39.875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-61.576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2.188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138.010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44.810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-93.200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43.448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257.921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257.921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257.851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005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2668" y="764704"/>
            <a:ext cx="80917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01. PROGRAMA 03: PROEMPLEO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2667" y="1443516"/>
            <a:ext cx="8091782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952725"/>
              </p:ext>
            </p:extLst>
          </p:nvPr>
        </p:nvGraphicFramePr>
        <p:xfrm>
          <a:off x="512667" y="1754833"/>
          <a:ext cx="8091782" cy="4482478"/>
        </p:xfrm>
        <a:graphic>
          <a:graphicData uri="http://schemas.openxmlformats.org/drawingml/2006/table">
            <a:tbl>
              <a:tblPr/>
              <a:tblGrid>
                <a:gridCol w="604776"/>
                <a:gridCol w="261682"/>
                <a:gridCol w="270404"/>
                <a:gridCol w="2593558"/>
                <a:gridCol w="744339"/>
                <a:gridCol w="744339"/>
                <a:gridCol w="744339"/>
                <a:gridCol w="732709"/>
                <a:gridCol w="697818"/>
                <a:gridCol w="697818"/>
              </a:tblGrid>
              <a:tr h="16031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42" marR="9242" marT="92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42" marR="9242" marT="92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096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0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19.770.548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106.998.290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87.227.742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105.876.236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318.360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241.981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-76.379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222.608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98.226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95.434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-2.792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94.763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19.347.145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102.728.210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83.381.065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101.630.975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4.546.566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4.446.566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3.710.405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Servicios Sociales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4.351.198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4.251.198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3.515.037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0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Mejora a la empleabilidad para artesanos y artesanas tradicionales de zonas rurales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195.368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195.368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195.368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14.800.579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98.281.644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83.481.065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97.920.570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7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Bonificación a la Contratación de Mano de Obra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7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Empleo Ley N° 20.595 y Sistema Chile Solidario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2.026.024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2.026.024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2.026.024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en la Comunidad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12.774.545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96.255.610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83.481.065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95.894.546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3.896.169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3.896.169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3.896.169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3.896.169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3.896.169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3.896.169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6.807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-2.042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-1.336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2.325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39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48" y="620683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02. PROGRAMA 01: DIRECCIÓN DEL TRABAJO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4640" y="1211776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7E09F1E0-B8A7-4F4B-919A-65467147E0EE}"/>
              </a:ext>
            </a:extLst>
          </p:cNvPr>
          <p:cNvSpPr txBox="1">
            <a:spLocks/>
          </p:cNvSpPr>
          <p:nvPr/>
        </p:nvSpPr>
        <p:spPr>
          <a:xfrm>
            <a:off x="514640" y="5973586"/>
            <a:ext cx="7906864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56579"/>
              </p:ext>
            </p:extLst>
          </p:nvPr>
        </p:nvGraphicFramePr>
        <p:xfrm>
          <a:off x="548176" y="1448310"/>
          <a:ext cx="8064895" cy="4548162"/>
        </p:xfrm>
        <a:graphic>
          <a:graphicData uri="http://schemas.openxmlformats.org/drawingml/2006/table">
            <a:tbl>
              <a:tblPr/>
              <a:tblGrid>
                <a:gridCol w="752849"/>
                <a:gridCol w="282319"/>
                <a:gridCol w="291729"/>
                <a:gridCol w="2095428"/>
                <a:gridCol w="790492"/>
                <a:gridCol w="790492"/>
                <a:gridCol w="790492"/>
                <a:gridCol w="765396"/>
                <a:gridCol w="752849"/>
                <a:gridCol w="752849"/>
              </a:tblGrid>
              <a:tr h="14630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748" marR="8748" marT="87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48" marR="8748" marT="87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4804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5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73.080.281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77.857.147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4.776.866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76.050.205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104,1%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56.753.405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61.512.210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4.758.805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60.930.774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107,4%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12.951.972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11.726.972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-1.225.000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11.019.496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1.970.576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1.970.576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1.965.049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6.324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6.324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6.324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1.964.252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1.964.252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1.958.725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1.075.574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1.075.574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1.073.550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3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48" marR="8748" marT="8748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888.678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888.678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885.175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139.623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215.873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76.250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65.976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135.873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215.873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80.000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65.976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2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Estado-BID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135.873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215.873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80.000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65.976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-3.750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-3.750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535.799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535.799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535.799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535.799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535.799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535.799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2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3.183.281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1.843.717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-1.339.564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1.533.111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450.081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-450.081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277.020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177.020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175.881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623.295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213.295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-410.000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209.313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283.935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323.952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40.017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32.413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1.548.950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1.129.450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-419.500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1.115.504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48.000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48.000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43781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</TotalTime>
  <Words>7054</Words>
  <Application>Microsoft Office PowerPoint</Application>
  <PresentationFormat>Presentación en pantalla (4:3)</PresentationFormat>
  <Paragraphs>4355</Paragraphs>
  <Slides>23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7" baseType="lpstr">
      <vt:lpstr>Arial</vt:lpstr>
      <vt:lpstr>Calibri</vt:lpstr>
      <vt:lpstr>Verdana</vt:lpstr>
      <vt:lpstr>1_Tema de Office</vt:lpstr>
      <vt:lpstr>EJECUCIÓN ACUMULADA DE GASTOS PRESUPUESTARIOS AL MES DE DICIEMBRE DE 2020 PARTIDA 15: MINISTERIO DEL TRABAJO Y PREVISIÓN SOCIAL</vt:lpstr>
      <vt:lpstr>COMPORTAMIENTO DE LA EJECUCIÓN ACUMULADA DE GASTOS A DICIEMBRE DE 2020  PARTIDA 15 MINISTERIO DEL TRABAJO Y PREVISIÓN SOCIAL</vt:lpstr>
      <vt:lpstr>Presentación de PowerPoint</vt:lpstr>
      <vt:lpstr>Presentación de PowerPoint</vt:lpstr>
      <vt:lpstr>EJECUCIÓN ACUMULADA DE GASTOS A DICIEMBRE DE 2020  PARTIDA 15 MINISTERIO DE TRABAJO Y PREVISIÓN SOCIAL</vt:lpstr>
      <vt:lpstr>EJECUCIÓN ACUMULADA DE GASTOS A DICIEMBRE DE 2020  PARTIDA 15 RESUMEN POR CAPÍTULOS</vt:lpstr>
      <vt:lpstr>EJECUCIÓN ACUMULADA DE GASTOS A DICIEMBRE DE 2020  PARTIDA 15. CAPÍTULO 01. PROGRAMA 01: SUBSECRETARÍA DEL TRABAJO</vt:lpstr>
      <vt:lpstr>EJECUCIÓN ACUMULADA DE GASTOS A DICIEMBRE DE 2020  PARTIDA 15. CAPÍTULO 01. PROGRAMA 03: PROEMPLEO</vt:lpstr>
      <vt:lpstr>EJECUCIÓN ACUMULADA DE GASTOS A DICIEMBRE DE 2020  PARTIDA 15. CAPÍTULO 02. PROGRAMA 01: DIRECCIÓN DEL TRABAJO</vt:lpstr>
      <vt:lpstr>EJECUCIÓN ACUMULADA DE GASTOS A DICIEMBRE DE 2020  PARTIDA 15. CAPÍTULO 03. PROGRAMA 01: SUBSECRETARÍA DE PREVISIÓN SOCIAL</vt:lpstr>
      <vt:lpstr>EJECUCIÓN ACUMULADA DE GASTOS A DICIEMBRE DE 2020  PARTIDA 15. CAPÍTULO 04. PROGRAMA 01: DIRECCIÓN DE CRÉDITO PRENDARIO</vt:lpstr>
      <vt:lpstr>EJECUCIÓN ACUMULADA DE GASTOS A DICIEMBRE DE 2020  PARTIDA 15. CAPÍTULO 05. PROGRAMA 01: SERVICIO NACIONAL DE CAPACITACIÓN Y EMPLEO</vt:lpstr>
      <vt:lpstr>EJECUCIÓN ACUMULADA DE GASTOS A DICIEMBRE DE 2020  PARTIDA 15. CAPÍTULO 05. PROGRAMA 01: SERVICIO NACIONAL DE CAPACITACIÓN Y EMPLEO</vt:lpstr>
      <vt:lpstr>EJECUCIÓN ACUMULADA DE GASTOS A DICIEMBRE DE 2020  PARTIDA 15. CAPÍTULO 06. PROGRAMA 01: SUPERINTENDENCIA DE SEGURIDAD SOCIAL</vt:lpstr>
      <vt:lpstr>EJECUCIÓN ACUMULADA DE GASTOS A DICIEMBRE DE 2020  PARTIDA 15. CAPÍTULO 07. PROGRAMA 01: SUPERINTENDENCIA DE PENSIONES</vt:lpstr>
      <vt:lpstr>EJECUCIÓN ACUMULADA DE GASTOS A DICIEMBRE DE 2020  PARTIDA 15. CAPÍTULO 09. PROGRAMA 01: INSTITUTO DE PREVISIÓN SOCIAL</vt:lpstr>
      <vt:lpstr>EJECUCIÓN ACUMULADA DE GASTOS A DICIEMBRE DE 2020  PARTIDA 15. CAPÍTULO 09. PROGRAMA 01: INSTITUTO DE PREVISIÓN SOCIAL</vt:lpstr>
      <vt:lpstr>EJECUCIÓN ACUMULADA DE GASTOS A DICIEMBRE DE 2020  PARTIDA 15. CAPÍTULO 10. PROGRAMA 01: INSTITUTO  DE SEGURIDAD LABORAL  </vt:lpstr>
      <vt:lpstr>EJECUCIÓN ACUMULADA DE GASTOS A DICIEMBRE DE 2020  PARTIDA 15. CAPÍTULO 13. PROGRAMA 01: CAJA DE PREVISIÓN DE LA DEFENSA NACIONAL</vt:lpstr>
      <vt:lpstr>EJECUCIÓN ACUMULADA DE GASTOS A DICIEMBRE DE 2020  PARTIDA 15. CAPÍTULO 13. PROGRAMA 01: CAJA DE PREVISIÓN DE LA DEFENSA NACIONAL</vt:lpstr>
      <vt:lpstr>EJECUCIÓN ACUMULADA DE GASTOS A DICIEMBRE DE 2020  PARTIDA 15. CAPÍTULO 13. PROGRAMA 02: FONDO DE MEDICINA CURATIVA</vt:lpstr>
      <vt:lpstr>EJECUCIÓN ACUMULADA DE GASTOS A DICIEMBRE DE 2020  PARTIDA 15. CAPÍTULO 14. PROGRAMA 01: DIRECCIÓN DE PREVISIÓN DE CARABINEROS DE CHILE</vt:lpstr>
      <vt:lpstr>EJECUCIÓN ACUMULADA DE GASTOS A DICIEMBRE DE 2020  PARTIDA 15. CAPÍTULO 14. PROGRAMA 01: DIRECCIÓN DE PREVISIÓN DE CARABINEROS DE CHILE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mora</cp:lastModifiedBy>
  <cp:revision>52</cp:revision>
  <dcterms:created xsi:type="dcterms:W3CDTF">2020-01-06T19:24:32Z</dcterms:created>
  <dcterms:modified xsi:type="dcterms:W3CDTF">2021-03-04T03:36:35Z</dcterms:modified>
</cp:coreProperties>
</file>