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Distribución presupuesto inicial por Subtítulo de gasto</a:t>
            </a:r>
            <a:endParaRPr lang="es-CL" sz="1200" dirty="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810002806503117E-2"/>
          <c:y val="0.24247480263212198"/>
          <c:w val="0.51331516674311028"/>
          <c:h val="0.6764652556539132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72-48F8-85CF-42782662AD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72-48F8-85CF-42782662AD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72-48F8-85CF-42782662AD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172-48F8-85CF-42782662AD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172-48F8-85CF-42782662AD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172-48F8-85CF-42782662AD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172-48F8-85CF-42782662AD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172-48F8-85CF-42782662AD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172-48F8-85CF-42782662AD93}"/>
              </c:ext>
            </c:extLst>
          </c:dPt>
          <c:dLbls>
            <c:dLbl>
              <c:idx val="3"/>
              <c:layout>
                <c:manualLayout>
                  <c:x val="2.2055203830469869E-2"/>
                  <c:y val="-4.0980007610572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172-48F8-85CF-42782662AD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'[15.xlsx]Partida 15'!$B$54:$C$60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'[15.xlsx]Partida 15'!$D$54:$D$60</c:f>
              <c:numCache>
                <c:formatCode>0.0%</c:formatCode>
                <c:ptCount val="7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9.6010424324414999E-3</c:v>
                </c:pt>
                <c:pt idx="5">
                  <c:v>1.3501579393308889E-2</c:v>
                </c:pt>
                <c:pt idx="6" formatCode="0%">
                  <c:v>2.6306871516523136E-3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8172-48F8-85CF-42782662A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480541542275692"/>
          <c:y val="0.18773289575459531"/>
          <c:w val="0.30335887200474654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2018 - 2019 - 2020 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'[15.xlsx]Partida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A5-4E0E-B231-C8A51877F4D1}"/>
            </c:ext>
          </c:extLst>
        </c:ser>
        <c:ser>
          <c:idx val="1"/>
          <c:order val="1"/>
          <c:tx>
            <c:strRef>
              <c:f>'[15.xlsx]Partida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A5-4E0E-B231-C8A51877F4D1}"/>
            </c:ext>
          </c:extLst>
        </c:ser>
        <c:ser>
          <c:idx val="2"/>
          <c:order val="2"/>
          <c:tx>
            <c:strRef>
              <c:f>'[15.xlsx]Partida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15'!$D$26:$O$26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AA5-4E0E-B231-C8A51877F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539253656"/>
        <c:axId val="539259536"/>
      </c:barChart>
      <c:catAx>
        <c:axId val="539253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9259536"/>
        <c:crosses val="autoZero"/>
        <c:auto val="1"/>
        <c:lblAlgn val="ctr"/>
        <c:lblOffset val="100"/>
        <c:noMultiLvlLbl val="0"/>
      </c:catAx>
      <c:valAx>
        <c:axId val="53925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92536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2018 - 2019 - 2020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'[15.xlsx]Partida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261-4D61-B953-80C898B8047B}"/>
            </c:ext>
          </c:extLst>
        </c:ser>
        <c:ser>
          <c:idx val="1"/>
          <c:order val="1"/>
          <c:tx>
            <c:strRef>
              <c:f>'[15.xlsx]Partida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61-4D61-B953-80C898B8047B}"/>
            </c:ext>
          </c:extLst>
        </c:ser>
        <c:ser>
          <c:idx val="2"/>
          <c:order val="2"/>
          <c:tx>
            <c:strRef>
              <c:f>'[15.xlsx]Partida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18954248366012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3529411764705885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42265795206974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2592592592592587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3529411764705885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636165577342043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AF9-41A1-91CA-908D960430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4466230936819272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887-4984-AB32-7431238DFB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6483111429986493E-2"/>
                  <c:y val="-5.3494936440383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3186489143989193E-2"/>
                  <c:y val="-4.4054653539139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483111429986493E-2"/>
                  <c:y val="-3.461437063789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4724667144979739E-2"/>
                  <c:y val="-2.8320848703732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'[15.xlsx]Partida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'[15.xlsx]Partida 15'!$D$20:$O$20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261-4D61-B953-80C898B80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9251304"/>
        <c:axId val="539256008"/>
      </c:lineChart>
      <c:catAx>
        <c:axId val="53925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9256008"/>
        <c:crosses val="autoZero"/>
        <c:auto val="1"/>
        <c:lblAlgn val="ctr"/>
        <c:lblOffset val="100"/>
        <c:noMultiLvlLbl val="0"/>
      </c:catAx>
      <c:valAx>
        <c:axId val="539256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92513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04-03-2021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DICIEMBRE </a:t>
            </a:r>
            <a:r>
              <a:rPr lang="es-CL" sz="2000" b="1" dirty="0">
                <a:solidFill>
                  <a:prstClr val="black"/>
                </a:solidFill>
              </a:rPr>
              <a:t>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93558"/>
              </p:ext>
            </p:extLst>
          </p:nvPr>
        </p:nvGraphicFramePr>
        <p:xfrm>
          <a:off x="611562" y="1797127"/>
          <a:ext cx="8002084" cy="4296168"/>
        </p:xfrm>
        <a:graphic>
          <a:graphicData uri="http://schemas.openxmlformats.org/drawingml/2006/table">
            <a:tbl>
              <a:tblPr/>
              <a:tblGrid>
                <a:gridCol w="717944"/>
                <a:gridCol w="269229"/>
                <a:gridCol w="278203"/>
                <a:gridCol w="2429044"/>
                <a:gridCol w="717944"/>
                <a:gridCol w="717944"/>
                <a:gridCol w="717944"/>
                <a:gridCol w="717944"/>
                <a:gridCol w="717944"/>
                <a:gridCol w="717944"/>
              </a:tblGrid>
              <a:tr h="1941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46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6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5.618.298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-1.455.750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5.433.486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3.401.885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1.169.642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-563.993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1.141.808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-991.799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785.170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30.354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169.567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118.608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948713"/>
              </p:ext>
            </p:extLst>
          </p:nvPr>
        </p:nvGraphicFramePr>
        <p:xfrm>
          <a:off x="489626" y="1635539"/>
          <a:ext cx="8155997" cy="4720810"/>
        </p:xfrm>
        <a:graphic>
          <a:graphicData uri="http://schemas.openxmlformats.org/drawingml/2006/table">
            <a:tbl>
              <a:tblPr/>
              <a:tblGrid>
                <a:gridCol w="743708"/>
                <a:gridCol w="260298"/>
                <a:gridCol w="260298"/>
                <a:gridCol w="2293100"/>
                <a:gridCol w="780893"/>
                <a:gridCol w="780893"/>
                <a:gridCol w="780893"/>
                <a:gridCol w="756103"/>
                <a:gridCol w="756103"/>
                <a:gridCol w="743708"/>
              </a:tblGrid>
              <a:tr h="1425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64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55.136.849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824.417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32.198.067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8.266.377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7.890.391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3.465.984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-638.979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2.624.656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182.128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182.128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35.833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35.833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45.638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45.638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39.061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-561.764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80.695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-488.506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-73.258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27.161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39.281.737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-707.778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20.567.491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39.281.737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-707.778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20.567.491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768.563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38428,2%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768.563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38428,2%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468537" y="6128231"/>
            <a:ext cx="7906864" cy="25131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</a:t>
            </a:r>
            <a:r>
              <a:rPr lang="es-CL" sz="800" dirty="0" smtClean="0"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61712"/>
              </p:ext>
            </p:extLst>
          </p:nvPr>
        </p:nvGraphicFramePr>
        <p:xfrm>
          <a:off x="536116" y="1780484"/>
          <a:ext cx="7965504" cy="4396472"/>
        </p:xfrm>
        <a:graphic>
          <a:graphicData uri="http://schemas.openxmlformats.org/drawingml/2006/table">
            <a:tbl>
              <a:tblPr/>
              <a:tblGrid>
                <a:gridCol w="665872"/>
                <a:gridCol w="249702"/>
                <a:gridCol w="258027"/>
                <a:gridCol w="2652395"/>
                <a:gridCol w="665872"/>
                <a:gridCol w="643678"/>
                <a:gridCol w="743558"/>
                <a:gridCol w="743558"/>
                <a:gridCol w="676970"/>
                <a:gridCol w="665872"/>
              </a:tblGrid>
              <a:tr h="1221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63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240.468.766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9.655.656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227.686.886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19.081.011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1.387.058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19.069.086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8.800.700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-958.959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8.346.873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140.742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202.924.210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190.753.182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199.338.560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2.581.860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187.235.833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829.960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2.102.669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-3.323.097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1.513.659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769.197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-450.774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720.362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17.932.992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-16.101.018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17.714.108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1.446.599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-1.191.400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1.408.984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6.293.313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-1.522.451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6.228.317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845.361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53.322.593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-8.096.071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52.949.425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70.560.900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-8.170.100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67.361.788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865.016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-1.929.572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861.866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43.516.343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43.516.343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36.711.208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3.573.150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3.508.989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3.111.450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3.047.289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5.695.741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5.695.741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5.695.740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5.695.741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5.695.741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5.695.740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2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127.362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127.362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127.361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785277"/>
              </p:ext>
            </p:extLst>
          </p:nvPr>
        </p:nvGraphicFramePr>
        <p:xfrm>
          <a:off x="529369" y="2060851"/>
          <a:ext cx="7985980" cy="2929222"/>
        </p:xfrm>
        <a:graphic>
          <a:graphicData uri="http://schemas.openxmlformats.org/drawingml/2006/table">
            <a:tbl>
              <a:tblPr/>
              <a:tblGrid>
                <a:gridCol w="667584"/>
                <a:gridCol w="250344"/>
                <a:gridCol w="258689"/>
                <a:gridCol w="2659212"/>
                <a:gridCol w="667584"/>
                <a:gridCol w="645332"/>
                <a:gridCol w="745470"/>
                <a:gridCol w="745470"/>
                <a:gridCol w="678711"/>
                <a:gridCol w="667584"/>
              </a:tblGrid>
              <a:tr h="2092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84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543.187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-803.634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451.434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35.536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-105.230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-513.195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323.551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3.145.813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1.684.046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3.102.468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379.650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1.278.707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63935,4%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121998"/>
              </p:ext>
            </p:extLst>
          </p:nvPr>
        </p:nvGraphicFramePr>
        <p:xfrm>
          <a:off x="541336" y="1754334"/>
          <a:ext cx="7961314" cy="4247210"/>
        </p:xfrm>
        <a:graphic>
          <a:graphicData uri="http://schemas.openxmlformats.org/drawingml/2006/table">
            <a:tbl>
              <a:tblPr/>
              <a:tblGrid>
                <a:gridCol w="722115"/>
                <a:gridCol w="261766"/>
                <a:gridCol w="261766"/>
                <a:gridCol w="2274662"/>
                <a:gridCol w="758220"/>
                <a:gridCol w="758220"/>
                <a:gridCol w="734150"/>
                <a:gridCol w="734150"/>
                <a:gridCol w="734150"/>
                <a:gridCol w="722115"/>
              </a:tblGrid>
              <a:tr h="1617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55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16.154.719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2.943.186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2.862.637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97193"/>
              </p:ext>
            </p:extLst>
          </p:nvPr>
        </p:nvGraphicFramePr>
        <p:xfrm>
          <a:off x="547686" y="1561118"/>
          <a:ext cx="8047039" cy="4795231"/>
        </p:xfrm>
        <a:graphic>
          <a:graphicData uri="http://schemas.openxmlformats.org/drawingml/2006/table">
            <a:tbl>
              <a:tblPr/>
              <a:tblGrid>
                <a:gridCol w="724959"/>
                <a:gridCol w="344355"/>
                <a:gridCol w="344355"/>
                <a:gridCol w="2319865"/>
                <a:gridCol w="724959"/>
                <a:gridCol w="688710"/>
                <a:gridCol w="724959"/>
                <a:gridCol w="724959"/>
                <a:gridCol w="724959"/>
                <a:gridCol w="724959"/>
              </a:tblGrid>
              <a:tr h="1646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42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16.635.336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16.621.887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10.228.924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10.227.629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1.755.237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1.755.092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9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4.416.116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-269.004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4.405.699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4.304.827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-295.835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4.304.766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4.304.827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-295.835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4.304.766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121.026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519410"/>
              </p:ext>
            </p:extLst>
          </p:nvPr>
        </p:nvGraphicFramePr>
        <p:xfrm>
          <a:off x="539552" y="1709718"/>
          <a:ext cx="8064899" cy="4646630"/>
        </p:xfrm>
        <a:graphic>
          <a:graphicData uri="http://schemas.openxmlformats.org/drawingml/2006/table">
            <a:tbl>
              <a:tblPr/>
              <a:tblGrid>
                <a:gridCol w="600924"/>
                <a:gridCol w="225347"/>
                <a:gridCol w="232859"/>
                <a:gridCol w="2846877"/>
                <a:gridCol w="751154"/>
                <a:gridCol w="751154"/>
                <a:gridCol w="751154"/>
                <a:gridCol w="681047"/>
                <a:gridCol w="623459"/>
                <a:gridCol w="600924"/>
              </a:tblGrid>
              <a:tr h="1542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23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8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6.127.090.200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558.894.798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6.108.779.770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62.410.726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3.119.774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62.151.673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79.218.347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5.160.011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77.649.654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4.762.548.699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299.640.349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4.753.978.546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3.131.468.317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113.002.329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3.125.390.193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2.553.286.391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121.340.512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2.549.055.160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404.968.830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17.257.014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-6.943.264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16.493.462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30.523.931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30.508.516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16.072.500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-8.633.744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16.149.995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-221.458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108.984.381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5.193.096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107.986.366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1.627.840.867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183.398.505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1.625.349.006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30.722.865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2.622.582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30.574.902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774.504.045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120.220.008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774.383.042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315.833.200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19.538.047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315.648.192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18.059.876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1.112.469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18.018.507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5.670.870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-811.265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5.481.341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322.175.733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35.019.287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321.631.926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153.939.050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5.695.981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5.695.981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5.666.388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3.239.515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3.239.515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3.239.347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1.656.239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1.656.239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1.656.071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867456"/>
              </p:ext>
            </p:extLst>
          </p:nvPr>
        </p:nvGraphicFramePr>
        <p:xfrm>
          <a:off x="506920" y="1772818"/>
          <a:ext cx="8097531" cy="4583537"/>
        </p:xfrm>
        <a:graphic>
          <a:graphicData uri="http://schemas.openxmlformats.org/drawingml/2006/table">
            <a:tbl>
              <a:tblPr/>
              <a:tblGrid>
                <a:gridCol w="603355"/>
                <a:gridCol w="226258"/>
                <a:gridCol w="233801"/>
                <a:gridCol w="2858396"/>
                <a:gridCol w="754194"/>
                <a:gridCol w="754194"/>
                <a:gridCol w="754194"/>
                <a:gridCol w="683803"/>
                <a:gridCol w="625981"/>
                <a:gridCol w="603355"/>
              </a:tblGrid>
              <a:tr h="1580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61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1.160.479.302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260.777.694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1.155.012.642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1.149.832.183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260.434.313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1.144.878.654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153.867.114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153.679.104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152.178.443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80941,7%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993.229.847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107.397.838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989.965.003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-99.758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2.625.586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-516.755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2.638.900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10.647.119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348.024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10.133.988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7.642.985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1.228.868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7.560.844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3.004.134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-880.844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2.573.144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512.032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512.032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402.357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512.032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512.032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402.357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-311.648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-245.272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103.658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59.236.000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-1.414.215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58.837.051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59.236.000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-1.414.215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58.837.051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178835"/>
              </p:ext>
            </p:extLst>
          </p:nvPr>
        </p:nvGraphicFramePr>
        <p:xfrm>
          <a:off x="539552" y="1517904"/>
          <a:ext cx="8043232" cy="4838456"/>
        </p:xfrm>
        <a:graphic>
          <a:graphicData uri="http://schemas.openxmlformats.org/drawingml/2006/table">
            <a:tbl>
              <a:tblPr/>
              <a:tblGrid>
                <a:gridCol w="765444"/>
                <a:gridCol w="273373"/>
                <a:gridCol w="282484"/>
                <a:gridCol w="2177868"/>
                <a:gridCol w="777594"/>
                <a:gridCol w="777594"/>
                <a:gridCol w="777594"/>
                <a:gridCol w="753293"/>
                <a:gridCol w="728994"/>
                <a:gridCol w="728994"/>
              </a:tblGrid>
              <a:tr h="117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603" marR="6603" marT="66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03" marR="6603" marT="66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9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4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152.261.371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31.120.811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120.975.681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13.071.508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-830.014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12.899.671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7.794.916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-1.200.678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7.493.170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86.537.132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3.229.306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80.905.749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86.000.683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3.277.225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80.435.043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22.767.341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-296.988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22.406.287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834.235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-260.804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789.322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-5.665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618.321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-608.164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413.252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38.414.018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-5.800.000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37.300.119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23.364.082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10.248.846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19.523.377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484.816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-99.552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419.074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147.295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-99.552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147.295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271.779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51.633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51.633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51.632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24.513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24.513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24.512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6.230.925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197.336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5.177.490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1.228.596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1.020.045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1.228.596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1.020.045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4.154.151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4.154.151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315.170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72.543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21.449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6.429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231.850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230.308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35.873.253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27.468.763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11.878.335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141,3%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35.873.253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27.468.763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11.878.335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141,3%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1.991.141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1.941.141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1.991.140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3982,3%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1.991.141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1.941.141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1.991.140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3982,3%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6603" marR="6603" marT="66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03" marR="6603" marT="66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723527"/>
              </p:ext>
            </p:extLst>
          </p:nvPr>
        </p:nvGraphicFramePr>
        <p:xfrm>
          <a:off x="503549" y="1610560"/>
          <a:ext cx="8136902" cy="4745791"/>
        </p:xfrm>
        <a:graphic>
          <a:graphicData uri="http://schemas.openxmlformats.org/drawingml/2006/table">
            <a:tbl>
              <a:tblPr/>
              <a:tblGrid>
                <a:gridCol w="707558"/>
                <a:gridCol w="269832"/>
                <a:gridCol w="278825"/>
                <a:gridCol w="2473450"/>
                <a:gridCol w="755527"/>
                <a:gridCol w="755527"/>
                <a:gridCol w="746532"/>
                <a:gridCol w="710555"/>
                <a:gridCol w="719548"/>
                <a:gridCol w="719548"/>
              </a:tblGrid>
              <a:tr h="1579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78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1.349.131.070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24.808.351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1.347.104.622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10.850.808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938.191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10.844.834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3.007.615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-384.428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2.990.717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1.148.418.164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13.966.640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1.147.113.040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1.147.563.180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13.413.197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1.146.258.057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1.119.973.766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6.626.000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1.118.900.974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5.891.862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5.804.201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5.788.846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6603,7%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19.326.045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853.480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853.480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853.480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1.259.196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249.968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-51.573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249.968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-51.573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481.422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481.422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481.421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107.664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107.664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indemnizaciones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176.364.241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1.549.488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175.852.749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6.690.366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947.822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6.684.788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771.755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3.519.586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3.519.587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2.393.446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777.822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2.393.446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19.485.268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-1.285.000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19.187.003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17.170.471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-1.400.000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16.872.206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2.314.797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2.314.797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748991"/>
              </p:ext>
            </p:extLst>
          </p:nvPr>
        </p:nvGraphicFramePr>
        <p:xfrm>
          <a:off x="452406" y="1628801"/>
          <a:ext cx="808003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262053"/>
              </p:ext>
            </p:extLst>
          </p:nvPr>
        </p:nvGraphicFramePr>
        <p:xfrm>
          <a:off x="478145" y="1700818"/>
          <a:ext cx="8037204" cy="4464476"/>
        </p:xfrm>
        <a:graphic>
          <a:graphicData uri="http://schemas.openxmlformats.org/drawingml/2006/table">
            <a:tbl>
              <a:tblPr/>
              <a:tblGrid>
                <a:gridCol w="698887"/>
                <a:gridCol w="266525"/>
                <a:gridCol w="275408"/>
                <a:gridCol w="2443145"/>
                <a:gridCol w="746270"/>
                <a:gridCol w="746270"/>
                <a:gridCol w="737386"/>
                <a:gridCol w="701849"/>
                <a:gridCol w="710732"/>
                <a:gridCol w="710732"/>
              </a:tblGrid>
              <a:tr h="1785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7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150.185.387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149.977.738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3.084.851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1.944.174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35.072.027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34.961.410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4.722.745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63.309.271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63.309.272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279.018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279.018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279.018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271.254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-511.691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270.989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35.277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-324.031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779.592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779.592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8.971.133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8.971.133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983353"/>
              </p:ext>
            </p:extLst>
          </p:nvPr>
        </p:nvGraphicFramePr>
        <p:xfrm>
          <a:off x="565112" y="1988845"/>
          <a:ext cx="7867688" cy="3469774"/>
        </p:xfrm>
        <a:graphic>
          <a:graphicData uri="http://schemas.openxmlformats.org/drawingml/2006/table">
            <a:tbl>
              <a:tblPr/>
              <a:tblGrid>
                <a:gridCol w="731311"/>
                <a:gridCol w="283383"/>
                <a:gridCol w="283383"/>
                <a:gridCol w="2181745"/>
                <a:gridCol w="731311"/>
                <a:gridCol w="731311"/>
                <a:gridCol w="731311"/>
                <a:gridCol w="731311"/>
                <a:gridCol w="731311"/>
                <a:gridCol w="731311"/>
              </a:tblGrid>
              <a:tr h="1814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56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2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23.254.588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-2.820.059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17.340.136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5.036.067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5.036.067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11.677.186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11.677.186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080494"/>
              </p:ext>
            </p:extLst>
          </p:nvPr>
        </p:nvGraphicFramePr>
        <p:xfrm>
          <a:off x="539552" y="1808174"/>
          <a:ext cx="7992887" cy="4573161"/>
        </p:xfrm>
        <a:graphic>
          <a:graphicData uri="http://schemas.openxmlformats.org/drawingml/2006/table">
            <a:tbl>
              <a:tblPr/>
              <a:tblGrid>
                <a:gridCol w="727176"/>
                <a:gridCol w="278751"/>
                <a:gridCol w="281781"/>
                <a:gridCol w="2027007"/>
                <a:gridCol w="824134"/>
                <a:gridCol w="824134"/>
                <a:gridCol w="824134"/>
                <a:gridCol w="739297"/>
                <a:gridCol w="739297"/>
                <a:gridCol w="727176"/>
              </a:tblGrid>
              <a:tr h="1524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12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0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935.511.034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-20.337.860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936.463.288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5.414.060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5.383.892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3.021.741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-366.320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2.805.111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790.830.221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-9.191.066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792.463.853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752.795.643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-2.476.060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754.897.708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739.696.912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-4.785.228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742.438.282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4.585.096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3.615.896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4.478.074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6.681.729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-1.339.779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6.472.458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-64.897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74.271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1.095.311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-118.083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1.122.297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1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383.247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264.215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383.247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264.215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37.651.331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-6.771.844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37.301.930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37.633.820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-6.789.355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37.284.794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1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76.335.712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-4.788.081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75.568.812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76.335.712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-4.788.081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75.568.812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10.405.354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-5.085.758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10.405.351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1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1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47543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55793"/>
              </p:ext>
            </p:extLst>
          </p:nvPr>
        </p:nvGraphicFramePr>
        <p:xfrm>
          <a:off x="520626" y="1758805"/>
          <a:ext cx="8046892" cy="4597544"/>
        </p:xfrm>
        <a:graphic>
          <a:graphicData uri="http://schemas.openxmlformats.org/drawingml/2006/table">
            <a:tbl>
              <a:tblPr/>
              <a:tblGrid>
                <a:gridCol w="732090"/>
                <a:gridCol w="280635"/>
                <a:gridCol w="283685"/>
                <a:gridCol w="2040702"/>
                <a:gridCol w="829702"/>
                <a:gridCol w="829702"/>
                <a:gridCol w="829702"/>
                <a:gridCol w="744292"/>
                <a:gridCol w="744292"/>
                <a:gridCol w="732090"/>
              </a:tblGrid>
              <a:tr h="1585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70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613.549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582.559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-14.815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163.783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7.492.649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-1.244.711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7.492.650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11.063.686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505.318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11.047.868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23.153.008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459.675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22.876.737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15.063.524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733.085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15.026.851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-74.500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592.269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892.807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991.251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991.251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737.758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353.137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286.978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-3.781.784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-3.781.784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55.980.690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-5.871.460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54.609.795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55.973.862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-5.871.460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54.609.795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2.520.323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2.430.323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4.540.930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5045,5%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2.520.323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2.430.323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4.540.930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5045,5%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473619"/>
              </p:ext>
            </p:extLst>
          </p:nvPr>
        </p:nvGraphicFramePr>
        <p:xfrm>
          <a:off x="539552" y="1700808"/>
          <a:ext cx="77768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7126669"/>
              </p:ext>
            </p:extLst>
          </p:nvPr>
        </p:nvGraphicFramePr>
        <p:xfrm>
          <a:off x="539552" y="2057400"/>
          <a:ext cx="7704856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20100" y="5909137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35468"/>
              </p:ext>
            </p:extLst>
          </p:nvPr>
        </p:nvGraphicFramePr>
        <p:xfrm>
          <a:off x="539552" y="1942156"/>
          <a:ext cx="7887414" cy="3719092"/>
        </p:xfrm>
        <a:graphic>
          <a:graphicData uri="http://schemas.openxmlformats.org/drawingml/2006/table">
            <a:tbl>
              <a:tblPr/>
              <a:tblGrid>
                <a:gridCol w="768879"/>
                <a:gridCol w="2460412"/>
                <a:gridCol w="768879"/>
                <a:gridCol w="794507"/>
                <a:gridCol w="797712"/>
                <a:gridCol w="759267"/>
                <a:gridCol w="768879"/>
                <a:gridCol w="768879"/>
              </a:tblGrid>
              <a:tr h="22886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090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9.103.232.784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697.575.735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9.007.509.176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213.022.892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10.739.589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211.356.873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124.971.561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120.443.692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6.795.492.533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307.966.769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6.781.484.534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1.719.909.825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345.468.349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1.698.888.850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10.127.709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10.163.541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4.687.707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-4.003.429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3.856.392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102.561.730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21.858.660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70.715.386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108.501.936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-4.987.710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87.639.957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19.084.086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17.350.269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427965"/>
              </p:ext>
            </p:extLst>
          </p:nvPr>
        </p:nvGraphicFramePr>
        <p:xfrm>
          <a:off x="603598" y="1781043"/>
          <a:ext cx="7848872" cy="4384264"/>
        </p:xfrm>
        <a:graphic>
          <a:graphicData uri="http://schemas.openxmlformats.org/drawingml/2006/table">
            <a:tbl>
              <a:tblPr/>
              <a:tblGrid>
                <a:gridCol w="301190"/>
                <a:gridCol w="387244"/>
                <a:gridCol w="2183629"/>
                <a:gridCol w="889228"/>
                <a:gridCol w="903570"/>
                <a:gridCol w="760147"/>
                <a:gridCol w="903570"/>
                <a:gridCol w="731462"/>
                <a:gridCol w="788832"/>
              </a:tblGrid>
              <a:tr h="578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31.933.087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121.283.877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89.350.790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119.659.335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12.162.539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14.285.587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13.783.099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19.770.548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106.998.290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87.227.742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105.876.236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77.857.147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4.776.866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76.050.205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7.074.048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5.618.298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-1.455.750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5.433.486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55.136.849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32.198.067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230.813.110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240.468.766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9.655.656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227.686.886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16.154.719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16.068.019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16.635.336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16.621.887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5.568.195.402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6.127.090.200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558.894.798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6.108.779.770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121.140.560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152.261.371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31.120.811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120.975.681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3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1.350.397.366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1.372.385.658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21.988.292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1.364.444.758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1.324.322.719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1.349.131.070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24.808.351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1.347.104.622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23.254.588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-2.820.059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17.340.136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955.848.894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935.511.034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-20.337.860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936.463.288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036501"/>
              </p:ext>
            </p:extLst>
          </p:nvPr>
        </p:nvGraphicFramePr>
        <p:xfrm>
          <a:off x="524992" y="1628796"/>
          <a:ext cx="7990361" cy="4727557"/>
        </p:xfrm>
        <a:graphic>
          <a:graphicData uri="http://schemas.openxmlformats.org/drawingml/2006/table">
            <a:tbl>
              <a:tblPr/>
              <a:tblGrid>
                <a:gridCol w="717966"/>
                <a:gridCol w="269237"/>
                <a:gridCol w="278212"/>
                <a:gridCol w="2417150"/>
                <a:gridCol w="717966"/>
                <a:gridCol w="717966"/>
                <a:gridCol w="717966"/>
                <a:gridCol w="717966"/>
                <a:gridCol w="717966"/>
                <a:gridCol w="717966"/>
              </a:tblGrid>
              <a:tr h="1680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7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14.285.587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2.123.048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13.783.099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6.613.471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341.643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6.446.315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1.651.954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5.356.892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1.960.700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5.356.160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-299.500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1.248.959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326.919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922.096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-186.500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922.040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-189.295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327.983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-14.526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-61.576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43.448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257.851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952725"/>
              </p:ext>
            </p:extLst>
          </p:nvPr>
        </p:nvGraphicFramePr>
        <p:xfrm>
          <a:off x="512667" y="1754833"/>
          <a:ext cx="8091782" cy="4482478"/>
        </p:xfrm>
        <a:graphic>
          <a:graphicData uri="http://schemas.openxmlformats.org/drawingml/2006/table">
            <a:tbl>
              <a:tblPr/>
              <a:tblGrid>
                <a:gridCol w="604776"/>
                <a:gridCol w="261682"/>
                <a:gridCol w="270404"/>
                <a:gridCol w="2593558"/>
                <a:gridCol w="744339"/>
                <a:gridCol w="744339"/>
                <a:gridCol w="744339"/>
                <a:gridCol w="732709"/>
                <a:gridCol w="697818"/>
                <a:gridCol w="697818"/>
              </a:tblGrid>
              <a:tr h="1603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09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106.998.290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87.227.742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105.876.236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241.981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102.728.210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83.381.065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101.630.975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3.710.405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3.515.037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0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98.281.644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83.481.065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97.920.570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96.255.610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83.481.065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95.894.546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640" y="1211776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14640" y="5973586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56579"/>
              </p:ext>
            </p:extLst>
          </p:nvPr>
        </p:nvGraphicFramePr>
        <p:xfrm>
          <a:off x="548176" y="1448310"/>
          <a:ext cx="8064895" cy="4548162"/>
        </p:xfrm>
        <a:graphic>
          <a:graphicData uri="http://schemas.openxmlformats.org/drawingml/2006/table">
            <a:tbl>
              <a:tblPr/>
              <a:tblGrid>
                <a:gridCol w="752849"/>
                <a:gridCol w="282319"/>
                <a:gridCol w="291729"/>
                <a:gridCol w="2095428"/>
                <a:gridCol w="790492"/>
                <a:gridCol w="790492"/>
                <a:gridCol w="790492"/>
                <a:gridCol w="765396"/>
                <a:gridCol w="752849"/>
                <a:gridCol w="752849"/>
              </a:tblGrid>
              <a:tr h="1463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48" marR="8748" marT="8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48" marR="8748" marT="8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80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5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77.857.147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4.776.866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76.050.205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61.512.210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4.758.805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60.930.774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11.726.972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11.019.496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1.970.576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1.970.576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1.965.049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1.964.252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1.964.252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1.958.725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1.075.574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1.075.574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1.073.550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888.678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888.678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885.175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215.873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535.799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1.843.717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-1.339.564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1.533.111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177.020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175.881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213.295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209.313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323.952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40.017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32.413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1.129.450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1.115.504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48" marR="8748" marT="8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48" marR="8748" marT="874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7054</Words>
  <Application>Microsoft Office PowerPoint</Application>
  <PresentationFormat>Presentación en pantalla (4:3)</PresentationFormat>
  <Paragraphs>4355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Verdana</vt:lpstr>
      <vt:lpstr>1_Tema de Office</vt:lpstr>
      <vt:lpstr>EJECUCIÓN ACUMULADA DE GASTOS PRESUPUESTARIOS AL MES DE DICIEMBRE DE 2020 PARTIDA 15: MINISTERIO DEL TRABAJO Y PREVISIÓN SOCIAL</vt:lpstr>
      <vt:lpstr>COMPORTAMIENTO DE LA EJECUCIÓN ACUMULADA DE GASTOS A DICIEMBRE DE 2020  PARTIDA 15 MINISTERIO DEL TRABAJO Y PREVISIÓN SOCIAL</vt:lpstr>
      <vt:lpstr>Presentación de PowerPoint</vt:lpstr>
      <vt:lpstr>Presentación de PowerPoint</vt:lpstr>
      <vt:lpstr>EJECUCIÓN ACUMULADA DE GASTOS A DICIEMBRE DE 2020  PARTIDA 15 MINISTERIO DE TRABAJO Y PREVISIÓN SOCIAL</vt:lpstr>
      <vt:lpstr>EJECUCIÓN ACUMULADA DE GASTOS A DICIEMBRE DE 2020  PARTIDA 15 RESUMEN POR CAPÍTULOS</vt:lpstr>
      <vt:lpstr>EJECUCIÓN ACUMULADA DE GASTOS A DICIEMBRE DE 2020  PARTIDA 15. CAPÍTULO 01. PROGRAMA 01: SUBSECRETARÍA DEL TRABAJO</vt:lpstr>
      <vt:lpstr>EJECUCIÓN ACUMULADA DE GASTOS A DICIEMBRE DE 2020  PARTIDA 15. CAPÍTULO 01. PROGRAMA 03: PROEMPLEO</vt:lpstr>
      <vt:lpstr>EJECUCIÓN ACUMULADA DE GASTOS A DICIEMBRE DE 2020  PARTIDA 15. CAPÍTULO 02. PROGRAMA 01: DIRECCIÓN DEL TRABAJO</vt:lpstr>
      <vt:lpstr>EJECUCIÓN ACUMULADA DE GASTOS A DICIEMBRE DE 2020  PARTIDA 15. CAPÍTULO 03. PROGRAMA 01: SUBSECRETARÍA DE PREVISIÓN SOCIAL</vt:lpstr>
      <vt:lpstr>EJECUCIÓN ACUMULADA DE GASTOS A DICIEMBRE DE 2020  PARTIDA 15. CAPÍTULO 04. PROGRAMA 01: DIRECCIÓN DE CRÉDITO PRENDARIO</vt:lpstr>
      <vt:lpstr>EJECUCIÓN ACUMULADA DE GASTOS A DICIEMBRE DE 2020  PARTIDA 15. CAPÍTULO 05. PROGRAMA 01: SERVICIO NACIONAL DE CAPACITACIÓN Y EMPLEO</vt:lpstr>
      <vt:lpstr>EJECUCIÓN ACUMULADA DE GASTOS A DICIEMBRE DE 2020  PARTIDA 15. CAPÍTULO 05. PROGRAMA 01: SERVICIO NACIONAL DE CAPACITACIÓN Y EMPLEO</vt:lpstr>
      <vt:lpstr>EJECUCIÓN ACUMULADA DE GASTOS A DICIEMBRE DE 2020  PARTIDA 15. CAPÍTULO 06. PROGRAMA 01: SUPERINTENDENCIA DE SEGURIDAD SOCIAL</vt:lpstr>
      <vt:lpstr>EJECUCIÓN ACUMULADA DE GASTOS A DICIEMBRE DE 2020  PARTIDA 15. CAPÍTULO 07. PROGRAMA 01: SUPERINTENDENCIA DE PENSIONES</vt:lpstr>
      <vt:lpstr>EJECUCIÓN ACUMULADA DE GASTOS A DICIEMBRE DE 2020  PARTIDA 15. CAPÍTULO 09. PROGRAMA 01: INSTITUTO DE PREVISIÓN SOCIAL</vt:lpstr>
      <vt:lpstr>EJECUCIÓN ACUMULADA DE GASTOS A DICIEMBRE DE 2020  PARTIDA 15. CAPÍTULO 09. PROGRAMA 01: INSTITUTO DE PREVISIÓN SOCIAL</vt:lpstr>
      <vt:lpstr>EJECUCIÓN ACUMULADA DE GASTOS A DICIEMBRE DE 2020  PARTIDA 15. CAPÍTULO 10. PROGRAMA 01: INSTITUTO  DE SEGURIDAD LABORAL  </vt:lpstr>
      <vt:lpstr>EJECUCIÓN ACUMULADA DE GASTOS A DICIEMBRE DE 2020  PARTIDA 15. CAPÍTULO 13. PROGRAMA 01: CAJA DE PREVISIÓN DE LA DEFENSA NACIONAL</vt:lpstr>
      <vt:lpstr>EJECUCIÓN ACUMULADA DE GASTOS A DICIEMBRE DE 2020  PARTIDA 15. CAPÍTULO 13. PROGRAMA 01: CAJA DE PREVISIÓN DE LA DEFENSA NACIONAL</vt:lpstr>
      <vt:lpstr>EJECUCIÓN ACUMULADA DE GASTOS A DICIEMBRE DE 2020  PARTIDA 15. CAPÍTULO 13. PROGRAMA 02: FONDO DE MEDICINA CURATIVA</vt:lpstr>
      <vt:lpstr>EJECUCIÓN ACUMULADA DE GASTOS A DICIEMBRE DE 2020  PARTIDA 15. CAPÍTULO 14. PROGRAMA 01: DIRECCIÓN DE PREVISIÓN DE CARABINEROS DE CHILE</vt:lpstr>
      <vt:lpstr>EJECUCIÓN ACUMULADA DE GASTOS A DICIEMBRE DE 2020  PARTIDA 15. CAPÍTULO 14. PROGRAMA 01: DIRECCIÓN DE PREVISIÓN DE CARABINEROS DE CHILE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52</cp:revision>
  <dcterms:created xsi:type="dcterms:W3CDTF">2020-01-06T19:24:32Z</dcterms:created>
  <dcterms:modified xsi:type="dcterms:W3CDTF">2021-03-04T03:36:35Z</dcterms:modified>
</cp:coreProperties>
</file>