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9" r:id="rId4"/>
    <p:sldId id="304" r:id="rId5"/>
    <p:sldId id="305" r:id="rId6"/>
    <p:sldId id="264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105" d="100"/>
          <a:sy n="105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92913385826774E-3"/>
          <c:y val="0.19552441792173922"/>
          <c:w val="0.99084720967256146"/>
          <c:h val="0.54830733184682312"/>
        </c:manualLayout>
      </c:layout>
      <c:pie3DChart>
        <c:varyColors val="1"/>
        <c:ser>
          <c:idx val="0"/>
          <c:order val="0"/>
          <c:tx>
            <c:strRef>
              <c:f>'Partida 14'!$D$56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AD1-4B97-8E6A-E0DC38D0F6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AD1-4B97-8E6A-E0DC38D0F6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AD1-4B97-8E6A-E0DC38D0F6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AD1-4B97-8E6A-E0DC38D0F64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14'!$C$57:$C$60</c:f>
              <c:strCache>
                <c:ptCount val="4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de Capital</c:v>
                </c:pt>
                <c:pt idx="3">
                  <c:v>Otros</c:v>
                </c:pt>
              </c:strCache>
            </c:strRef>
          </c:cat>
          <c:val>
            <c:numRef>
              <c:f>'Partida 14'!$D$57:$D$60</c:f>
              <c:numCache>
                <c:formatCode>_-* #,##0_-;\-* #,##0_-;_-* "-"??_-;_-@_-</c:formatCode>
                <c:ptCount val="4"/>
                <c:pt idx="0">
                  <c:v>17989344</c:v>
                </c:pt>
                <c:pt idx="1">
                  <c:v>5169078</c:v>
                </c:pt>
                <c:pt idx="2">
                  <c:v>13936864</c:v>
                </c:pt>
                <c:pt idx="3" formatCode="#,##0">
                  <c:v>8278540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D1-4B97-8E6A-E0DC38D0F6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04698593003741E-3"/>
          <c:y val="0.79061545008411394"/>
          <c:w val="0.98168151112258506"/>
          <c:h val="0.18568084989896375"/>
        </c:manualLayout>
      </c:layout>
      <c:overlay val="0"/>
      <c:spPr>
        <a:noFill/>
        <a:ln w="12700">
          <a:solidFill>
            <a:schemeClr val="l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/>
              <a:t>Distribución Presupuesto Inicial por Programa</a:t>
            </a:r>
            <a:endParaRPr lang="es-CL" sz="1200" b="1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/>
              <a:t>(en millones de $)</a:t>
            </a:r>
            <a:endParaRPr lang="es-CL" sz="1200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14'!$H$57:$H$60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14'!$I$57:$I$60</c:f>
              <c:numCache>
                <c:formatCode>_-* #,##0_-;\-* #,##0_-;_-* "-"??_-;_-@_-</c:formatCode>
                <c:ptCount val="4"/>
                <c:pt idx="0">
                  <c:v>12650713000</c:v>
                </c:pt>
                <c:pt idx="1">
                  <c:v>4249938000</c:v>
                </c:pt>
                <c:pt idx="2">
                  <c:v>24910195000</c:v>
                </c:pt>
                <c:pt idx="3">
                  <c:v>3562980000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F7-4516-9573-8A858AC896D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9063808"/>
        <c:axId val="219070848"/>
      </c:barChart>
      <c:catAx>
        <c:axId val="21906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070848"/>
        <c:crosses val="autoZero"/>
        <c:auto val="0"/>
        <c:lblAlgn val="ctr"/>
        <c:lblOffset val="100"/>
        <c:noMultiLvlLbl val="0"/>
      </c:catAx>
      <c:valAx>
        <c:axId val="21907084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2190638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623158820123332"/>
          <c:y val="3.952638638648602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14'!$D$27:$O$27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4.4334259003106551E-2</c:v>
                </c:pt>
                <c:pt idx="2">
                  <c:v>0.13756012351874247</c:v>
                </c:pt>
                <c:pt idx="3">
                  <c:v>0.12704462788623688</c:v>
                </c:pt>
                <c:pt idx="4">
                  <c:v>0.12283277027986546</c:v>
                </c:pt>
                <c:pt idx="5">
                  <c:v>8.007029577976689E-2</c:v>
                </c:pt>
                <c:pt idx="6">
                  <c:v>5.3596922538730329E-2</c:v>
                </c:pt>
                <c:pt idx="7">
                  <c:v>5.0931368175071941E-2</c:v>
                </c:pt>
                <c:pt idx="8">
                  <c:v>8.7865240122559377E-2</c:v>
                </c:pt>
                <c:pt idx="9">
                  <c:v>5.7383915588394292E-2</c:v>
                </c:pt>
                <c:pt idx="10">
                  <c:v>5.5169275670301658E-2</c:v>
                </c:pt>
                <c:pt idx="11">
                  <c:v>0.14858293607294404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5B-415A-BE30-273338075B2F}"/>
            </c:ext>
          </c:extLst>
        </c:ser>
        <c:ser>
          <c:idx val="0"/>
          <c:order val="1"/>
          <c:tx>
            <c:strRef>
              <c:f>'Partida 14'!$C$28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14'!$D$28:$O$28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  <c:pt idx="8">
                  <c:v>7.1065049144794418E-2</c:v>
                </c:pt>
                <c:pt idx="9">
                  <c:v>5.9445398173130291E-2</c:v>
                </c:pt>
                <c:pt idx="10">
                  <c:v>0.10633100315251905</c:v>
                </c:pt>
                <c:pt idx="11">
                  <c:v>8.4616702926479118E-2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5B-415A-BE30-273338075B2F}"/>
            </c:ext>
          </c:extLst>
        </c:ser>
        <c:ser>
          <c:idx val="1"/>
          <c:order val="2"/>
          <c:tx>
            <c:strRef>
              <c:f>'Partida 14'!$C$29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6.504065040650406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5B-415A-BE30-273338075B2F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5B-415A-BE30-273338075B2F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5B-415A-BE30-273338075B2F}"/>
                </c:ext>
              </c:extLst>
            </c:dLbl>
            <c:dLbl>
              <c:idx val="5"/>
              <c:layout>
                <c:manualLayout>
                  <c:x val="4.29414922168537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5B-415A-BE30-273338075B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14'!$D$29:$O$29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0.15785598507826956</c:v>
                </c:pt>
                <c:pt idx="2">
                  <c:v>0.11242335564359816</c:v>
                </c:pt>
                <c:pt idx="3">
                  <c:v>0.10048073605926697</c:v>
                </c:pt>
                <c:pt idx="4">
                  <c:v>4.9918651651859526E-2</c:v>
                </c:pt>
                <c:pt idx="5">
                  <c:v>5.6763677079873426E-2</c:v>
                </c:pt>
                <c:pt idx="6">
                  <c:v>6.9749660471060404E-2</c:v>
                </c:pt>
                <c:pt idx="7">
                  <c:v>6.9908343612688231E-2</c:v>
                </c:pt>
                <c:pt idx="8">
                  <c:v>0.22246211860727994</c:v>
                </c:pt>
                <c:pt idx="9">
                  <c:v>8.1405662255098224E-2</c:v>
                </c:pt>
                <c:pt idx="10">
                  <c:v>7.3481833802243851E-2</c:v>
                </c:pt>
                <c:pt idx="11">
                  <c:v>0.18716243224082682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C5B-415A-BE30-273338075B2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802304"/>
        <c:axId val="162820480"/>
      </c:barChart>
      <c:catAx>
        <c:axId val="162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20480"/>
        <c:crosses val="autoZero"/>
        <c:auto val="1"/>
        <c:lblAlgn val="ctr"/>
        <c:lblOffset val="100"/>
        <c:noMultiLvlLbl val="0"/>
      </c:catAx>
      <c:valAx>
        <c:axId val="1628204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0230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% Ejecución Acumulada  2018 - 2019 - 2020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 sz="12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14'!$D$20:$O$20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6.9251243375625549E-2</c:v>
                </c:pt>
                <c:pt idx="2">
                  <c:v>0.20542313405753954</c:v>
                </c:pt>
                <c:pt idx="3">
                  <c:v>0.33246776194377642</c:v>
                </c:pt>
                <c:pt idx="4">
                  <c:v>0.45267149850629967</c:v>
                </c:pt>
                <c:pt idx="5">
                  <c:v>0.53274179428606649</c:v>
                </c:pt>
                <c:pt idx="6">
                  <c:v>0.59399032556209075</c:v>
                </c:pt>
                <c:pt idx="7">
                  <c:v>0.64375246845573408</c:v>
                </c:pt>
                <c:pt idx="8">
                  <c:v>0.73161770857829345</c:v>
                </c:pt>
                <c:pt idx="9">
                  <c:v>0.78900162416668773</c:v>
                </c:pt>
                <c:pt idx="10">
                  <c:v>0.84417089983698945</c:v>
                </c:pt>
                <c:pt idx="11">
                  <c:v>0.97774995354547189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C79-40C5-B7D1-676C14102A98}"/>
            </c:ext>
          </c:extLst>
        </c:ser>
        <c:ser>
          <c:idx val="0"/>
          <c:order val="1"/>
          <c:tx>
            <c:strRef>
              <c:f>'Partida 14'!$C$21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  <c:pt idx="8">
                  <c:v>0.69758983571352395</c:v>
                </c:pt>
                <c:pt idx="9">
                  <c:v>0.75703523388665428</c:v>
                </c:pt>
                <c:pt idx="10">
                  <c:v>0.8628989959063309</c:v>
                </c:pt>
                <c:pt idx="11">
                  <c:v>0.94502426003859552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C79-40C5-B7D1-676C14102A98}"/>
            </c:ext>
          </c:extLst>
        </c:ser>
        <c:ser>
          <c:idx val="1"/>
          <c:order val="2"/>
          <c:tx>
            <c:strRef>
              <c:f>'Partida 14'!$C$22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1958537915984725E-2"/>
                  <c:y val="-3.077784187574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C79-40C5-B7D1-676C14102A98}"/>
                </c:ext>
              </c:extLst>
            </c:dLbl>
            <c:dLbl>
              <c:idx val="1"/>
              <c:layout>
                <c:manualLayout>
                  <c:x val="-4.3644298963447903E-2"/>
                  <c:y val="-3.9623569846525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79-40C5-B7D1-676C14102A98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C79-40C5-B7D1-676C14102A98}"/>
                </c:ext>
              </c:extLst>
            </c:dLbl>
            <c:dLbl>
              <c:idx val="3"/>
              <c:layout>
                <c:manualLayout>
                  <c:x val="-4.5826513911620376E-2"/>
                  <c:y val="-2.773649889256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C79-40C5-B7D1-676C14102A98}"/>
                </c:ext>
              </c:extLst>
            </c:dLbl>
            <c:dLbl>
              <c:idx val="4"/>
              <c:layout>
                <c:manualLayout>
                  <c:x val="-3.7097654118930713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C79-40C5-B7D1-676C14102A98}"/>
                </c:ext>
              </c:extLst>
            </c:dLbl>
            <c:dLbl>
              <c:idx val="5"/>
              <c:layout>
                <c:manualLayout>
                  <c:x val="-3.9279869067103193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C79-40C5-B7D1-676C14102A98}"/>
                </c:ext>
              </c:extLst>
            </c:dLbl>
            <c:dLbl>
              <c:idx val="6"/>
              <c:layout>
                <c:manualLayout>
                  <c:x val="-5.8919803600654748E-2"/>
                  <c:y val="-1.1887070953957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C79-40C5-B7D1-676C14102A98}"/>
                </c:ext>
              </c:extLst>
            </c:dLbl>
            <c:dLbl>
              <c:idx val="7"/>
              <c:layout>
                <c:manualLayout>
                  <c:x val="-5.0190943807965162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C79-40C5-B7D1-676C14102A98}"/>
                </c:ext>
              </c:extLst>
            </c:dLbl>
            <c:dLbl>
              <c:idx val="8"/>
              <c:layout>
                <c:manualLayout>
                  <c:x val="-6.54664484451717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C79-40C5-B7D1-676C14102A98}"/>
                </c:ext>
              </c:extLst>
            </c:dLbl>
            <c:dLbl>
              <c:idx val="9"/>
              <c:layout>
                <c:manualLayout>
                  <c:x val="-5.4555373704309872E-2"/>
                  <c:y val="3.16988558772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C79-40C5-B7D1-676C14102A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14'!$D$22:$O$22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0.18869175810741637</c:v>
                </c:pt>
                <c:pt idx="2">
                  <c:v>0.29975350314655558</c:v>
                </c:pt>
                <c:pt idx="3">
                  <c:v>0.40295844708133366</c:v>
                </c:pt>
                <c:pt idx="4">
                  <c:v>0.45983391901119364</c:v>
                </c:pt>
                <c:pt idx="5">
                  <c:v>0.51552668322470352</c:v>
                </c:pt>
                <c:pt idx="6">
                  <c:v>0.58527634369576398</c:v>
                </c:pt>
                <c:pt idx="7">
                  <c:v>0.65459782650741183</c:v>
                </c:pt>
                <c:pt idx="8">
                  <c:v>0.87705994511469176</c:v>
                </c:pt>
                <c:pt idx="9">
                  <c:v>0.94168353057509946</c:v>
                </c:pt>
                <c:pt idx="10">
                  <c:v>1.0151653643773433</c:v>
                </c:pt>
                <c:pt idx="11">
                  <c:v>1.1066852044820585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CC79-40C5-B7D1-676C14102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79712"/>
        <c:axId val="218981504"/>
      </c:lineChart>
      <c:catAx>
        <c:axId val="2189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81504"/>
        <c:crosses val="autoZero"/>
        <c:auto val="1"/>
        <c:lblAlgn val="ctr"/>
        <c:lblOffset val="100"/>
        <c:noMultiLvlLbl val="0"/>
      </c:catAx>
      <c:valAx>
        <c:axId val="218981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79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05-03-2021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05-03-2021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05-03-2021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5F01E5A-628C-4232-A6EE-99BB50980341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7290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14: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marzo </a:t>
            </a: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5333" y="1436547"/>
            <a:ext cx="7993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530352" y="6356349"/>
            <a:ext cx="841488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579" y="755320"/>
            <a:ext cx="79933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812D180-2416-4F17-AAC8-D63A62E45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752284"/>
              </p:ext>
            </p:extLst>
          </p:nvPr>
        </p:nvGraphicFramePr>
        <p:xfrm>
          <a:off x="561579" y="1801672"/>
          <a:ext cx="7993333" cy="3121224"/>
        </p:xfrm>
        <a:graphic>
          <a:graphicData uri="http://schemas.openxmlformats.org/drawingml/2006/table">
            <a:tbl>
              <a:tblPr/>
              <a:tblGrid>
                <a:gridCol w="258767">
                  <a:extLst>
                    <a:ext uri="{9D8B030D-6E8A-4147-A177-3AD203B41FA5}">
                      <a16:colId xmlns:a16="http://schemas.microsoft.com/office/drawing/2014/main" val="828170678"/>
                    </a:ext>
                  </a:extLst>
                </a:gridCol>
                <a:gridCol w="258767">
                  <a:extLst>
                    <a:ext uri="{9D8B030D-6E8A-4147-A177-3AD203B41FA5}">
                      <a16:colId xmlns:a16="http://schemas.microsoft.com/office/drawing/2014/main" val="1409861304"/>
                    </a:ext>
                  </a:extLst>
                </a:gridCol>
                <a:gridCol w="258767">
                  <a:extLst>
                    <a:ext uri="{9D8B030D-6E8A-4147-A177-3AD203B41FA5}">
                      <a16:colId xmlns:a16="http://schemas.microsoft.com/office/drawing/2014/main" val="2961543526"/>
                    </a:ext>
                  </a:extLst>
                </a:gridCol>
                <a:gridCol w="3190605">
                  <a:extLst>
                    <a:ext uri="{9D8B030D-6E8A-4147-A177-3AD203B41FA5}">
                      <a16:colId xmlns:a16="http://schemas.microsoft.com/office/drawing/2014/main" val="165058160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1242912954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1269084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4131104247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357597516"/>
                    </a:ext>
                  </a:extLst>
                </a:gridCol>
                <a:gridCol w="631393">
                  <a:extLst>
                    <a:ext uri="{9D8B030D-6E8A-4147-A177-3AD203B41FA5}">
                      <a16:colId xmlns:a16="http://schemas.microsoft.com/office/drawing/2014/main" val="1189206554"/>
                    </a:ext>
                  </a:extLst>
                </a:gridCol>
                <a:gridCol w="621042">
                  <a:extLst>
                    <a:ext uri="{9D8B030D-6E8A-4147-A177-3AD203B41FA5}">
                      <a16:colId xmlns:a16="http://schemas.microsoft.com/office/drawing/2014/main" val="626082254"/>
                    </a:ext>
                  </a:extLst>
                </a:gridCol>
              </a:tblGrid>
              <a:tr h="1306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3768841"/>
                  </a:ext>
                </a:extLst>
              </a:tr>
              <a:tr h="3784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16119"/>
                  </a:ext>
                </a:extLst>
              </a:tr>
              <a:tr h="130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20.119.086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046310"/>
                  </a:ext>
                </a:extLst>
              </a:tr>
              <a:tr h="130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20.119.086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61914"/>
                  </a:ext>
                </a:extLst>
              </a:tr>
              <a:tr h="130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2.178.192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2.178.192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1.138.493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411213"/>
                  </a:ext>
                </a:extLst>
              </a:tr>
              <a:tr h="130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6.410.292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6.410.292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12.083.389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456759"/>
                  </a:ext>
                </a:extLst>
              </a:tr>
              <a:tr h="130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582.430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2.905.352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938278"/>
                  </a:ext>
                </a:extLst>
              </a:tr>
              <a:tr h="130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248.570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225.253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977579"/>
                  </a:ext>
                </a:extLst>
              </a:tr>
              <a:tr h="130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1.293.680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1.293.680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280695"/>
                  </a:ext>
                </a:extLst>
              </a:tr>
              <a:tr h="130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B. O’Higgins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93.115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903437"/>
                  </a:ext>
                </a:extLst>
              </a:tr>
              <a:tr h="130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314.836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314.836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28.091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090622"/>
                  </a:ext>
                </a:extLst>
              </a:tr>
              <a:tr h="130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Bíobío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175.072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175.072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87966"/>
                  </a:ext>
                </a:extLst>
              </a:tr>
              <a:tr h="130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173.810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45.408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835166"/>
                  </a:ext>
                </a:extLst>
              </a:tr>
              <a:tr h="130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797.848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797.848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143.262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084692"/>
                  </a:ext>
                </a:extLst>
              </a:tr>
              <a:tr h="130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40.191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1524,1%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1524,1%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998635"/>
                  </a:ext>
                </a:extLst>
              </a:tr>
              <a:tr h="130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305.560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305.560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166.926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117162"/>
                  </a:ext>
                </a:extLst>
              </a:tr>
              <a:tr h="130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486.882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486.882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1.118.662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938151"/>
                  </a:ext>
                </a:extLst>
              </a:tr>
              <a:tr h="130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165.123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165.123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93.908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915987"/>
                  </a:ext>
                </a:extLst>
              </a:tr>
              <a:tr h="130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586.653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586.653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2.115.249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54016"/>
                  </a:ext>
                </a:extLst>
              </a:tr>
              <a:tr h="130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122.164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13.677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446226"/>
                  </a:ext>
                </a:extLst>
              </a:tr>
              <a:tr h="130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190.988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127637"/>
                  </a:ext>
                </a:extLst>
              </a:tr>
              <a:tr h="130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190.988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085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6385" y="1597450"/>
            <a:ext cx="7886701" cy="367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57638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386" y="890901"/>
            <a:ext cx="80280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7EA2D45-D775-4558-9203-BAD6C41E4B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728247"/>
              </p:ext>
            </p:extLst>
          </p:nvPr>
        </p:nvGraphicFramePr>
        <p:xfrm>
          <a:off x="571841" y="1964750"/>
          <a:ext cx="8028062" cy="1979045"/>
        </p:xfrm>
        <a:graphic>
          <a:graphicData uri="http://schemas.openxmlformats.org/drawingml/2006/table">
            <a:tbl>
              <a:tblPr/>
              <a:tblGrid>
                <a:gridCol w="269037">
                  <a:extLst>
                    <a:ext uri="{9D8B030D-6E8A-4147-A177-3AD203B41FA5}">
                      <a16:colId xmlns:a16="http://schemas.microsoft.com/office/drawing/2014/main" val="741964905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2412538171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1330393224"/>
                    </a:ext>
                  </a:extLst>
                </a:gridCol>
                <a:gridCol w="3034736">
                  <a:extLst>
                    <a:ext uri="{9D8B030D-6E8A-4147-A177-3AD203B41FA5}">
                      <a16:colId xmlns:a16="http://schemas.microsoft.com/office/drawing/2014/main" val="2581161456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009354734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317543992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562035329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097543254"/>
                    </a:ext>
                  </a:extLst>
                </a:gridCol>
                <a:gridCol w="656450">
                  <a:extLst>
                    <a:ext uri="{9D8B030D-6E8A-4147-A177-3AD203B41FA5}">
                      <a16:colId xmlns:a16="http://schemas.microsoft.com/office/drawing/2014/main" val="1311420870"/>
                    </a:ext>
                  </a:extLst>
                </a:gridCol>
                <a:gridCol w="645689">
                  <a:extLst>
                    <a:ext uri="{9D8B030D-6E8A-4147-A177-3AD203B41FA5}">
                      <a16:colId xmlns:a16="http://schemas.microsoft.com/office/drawing/2014/main" val="2144240462"/>
                    </a:ext>
                  </a:extLst>
                </a:gridCol>
              </a:tblGrid>
              <a:tr h="1288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234213"/>
                  </a:ext>
                </a:extLst>
              </a:tr>
              <a:tr h="3854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612473"/>
                  </a:ext>
                </a:extLst>
              </a:tr>
              <a:tr h="1652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3.490.552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-72.428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3.470.493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282448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2.763.010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2.802.917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2.802.013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442961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-384.913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199419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104702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078345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-18.329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793763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96.444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-45.877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078647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880827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712843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01976"/>
                  </a:ext>
                </a:extLst>
              </a:tr>
              <a:tr h="12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518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80083" y="836712"/>
            <a:ext cx="8183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3519716"/>
              </p:ext>
            </p:extLst>
          </p:nvPr>
        </p:nvGraphicFramePr>
        <p:xfrm>
          <a:off x="451539" y="1988840"/>
          <a:ext cx="408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414027"/>
              </p:ext>
            </p:extLst>
          </p:nvPr>
        </p:nvGraphicFramePr>
        <p:xfrm>
          <a:off x="4581332" y="1988840"/>
          <a:ext cx="408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5529" y="724413"/>
            <a:ext cx="809891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2284883"/>
              </p:ext>
            </p:extLst>
          </p:nvPr>
        </p:nvGraphicFramePr>
        <p:xfrm>
          <a:off x="505529" y="1916832"/>
          <a:ext cx="8026911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79208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0062" y="875360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0396462"/>
              </p:ext>
            </p:extLst>
          </p:nvPr>
        </p:nvGraphicFramePr>
        <p:xfrm>
          <a:off x="500061" y="1988840"/>
          <a:ext cx="7920881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71749" y="1485506"/>
            <a:ext cx="8229600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749" y="63035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1749" y="776791"/>
            <a:ext cx="7891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177B614-A57B-4662-9FAC-9994ED3FB303}"/>
              </a:ext>
            </a:extLst>
          </p:cNvPr>
          <p:cNvSpPr txBox="1">
            <a:spLocks/>
          </p:cNvSpPr>
          <p:nvPr/>
        </p:nvSpPr>
        <p:spPr>
          <a:xfrm>
            <a:off x="571749" y="3912340"/>
            <a:ext cx="7886701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E7E04D6-145D-42FE-8459-83BD15EA1F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456363"/>
              </p:ext>
            </p:extLst>
          </p:nvPr>
        </p:nvGraphicFramePr>
        <p:xfrm>
          <a:off x="571751" y="1830987"/>
          <a:ext cx="7886699" cy="2053716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991888831"/>
                    </a:ext>
                  </a:extLst>
                </a:gridCol>
                <a:gridCol w="3009539">
                  <a:extLst>
                    <a:ext uri="{9D8B030D-6E8A-4147-A177-3AD203B41FA5}">
                      <a16:colId xmlns:a16="http://schemas.microsoft.com/office/drawing/2014/main" val="208664729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27481095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50846736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48161565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09847723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3953542776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1896276109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802685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122082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50.280.646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4.906.820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55.644.847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131399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17.989.344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18.715.860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726.516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18.586.668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004999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4.128.735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-1.040.343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3.791.375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66182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1763718,2%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63923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2.109.269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1.676.111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-433.158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1.528.670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40116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5.362.903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10.074.517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4.711.614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7.423.492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18842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85448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581.072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521.915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-59.157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471.893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09837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498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20.119.086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4819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78282,2%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290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948" y="1479698"/>
            <a:ext cx="80695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947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4947" y="841574"/>
            <a:ext cx="79974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0F7941D-2552-446F-85A9-9C89DCA9E4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122784"/>
              </p:ext>
            </p:extLst>
          </p:nvPr>
        </p:nvGraphicFramePr>
        <p:xfrm>
          <a:off x="534946" y="1873399"/>
          <a:ext cx="7997494" cy="1329035"/>
        </p:xfrm>
        <a:graphic>
          <a:graphicData uri="http://schemas.openxmlformats.org/drawingml/2006/table">
            <a:tbl>
              <a:tblPr/>
              <a:tblGrid>
                <a:gridCol w="277306">
                  <a:extLst>
                    <a:ext uri="{9D8B030D-6E8A-4147-A177-3AD203B41FA5}">
                      <a16:colId xmlns:a16="http://schemas.microsoft.com/office/drawing/2014/main" val="4098374869"/>
                    </a:ext>
                  </a:extLst>
                </a:gridCol>
                <a:gridCol w="277306">
                  <a:extLst>
                    <a:ext uri="{9D8B030D-6E8A-4147-A177-3AD203B41FA5}">
                      <a16:colId xmlns:a16="http://schemas.microsoft.com/office/drawing/2014/main" val="209212456"/>
                    </a:ext>
                  </a:extLst>
                </a:gridCol>
                <a:gridCol w="3128007">
                  <a:extLst>
                    <a:ext uri="{9D8B030D-6E8A-4147-A177-3AD203B41FA5}">
                      <a16:colId xmlns:a16="http://schemas.microsoft.com/office/drawing/2014/main" val="4250547291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769390382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178536069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599186337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433346220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val="2863564841"/>
                    </a:ext>
                  </a:extLst>
                </a:gridCol>
                <a:gridCol w="665533">
                  <a:extLst>
                    <a:ext uri="{9D8B030D-6E8A-4147-A177-3AD203B41FA5}">
                      <a16:colId xmlns:a16="http://schemas.microsoft.com/office/drawing/2014/main" val="97804749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884891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96522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50.280.646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4.906.820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54.332.197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710091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14.277.183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1.626.470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12.804.211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430757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3.350.006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-899.932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3.288.832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78304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29.162.905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4.252.710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34.768.661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2961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3.490.552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-72.428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3.470.493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353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90447" y="1410601"/>
            <a:ext cx="798336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590447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90447" y="784112"/>
            <a:ext cx="798490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0EAAFFC-6FCD-45A7-A2D2-F0ADF4B461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337988"/>
              </p:ext>
            </p:extLst>
          </p:nvPr>
        </p:nvGraphicFramePr>
        <p:xfrm>
          <a:off x="590447" y="1775726"/>
          <a:ext cx="7983361" cy="2627660"/>
        </p:xfrm>
        <a:graphic>
          <a:graphicData uri="http://schemas.openxmlformats.org/drawingml/2006/table">
            <a:tbl>
              <a:tblPr/>
              <a:tblGrid>
                <a:gridCol w="267540">
                  <a:extLst>
                    <a:ext uri="{9D8B030D-6E8A-4147-A177-3AD203B41FA5}">
                      <a16:colId xmlns:a16="http://schemas.microsoft.com/office/drawing/2014/main" val="3235552510"/>
                    </a:ext>
                  </a:extLst>
                </a:gridCol>
                <a:gridCol w="267540">
                  <a:extLst>
                    <a:ext uri="{9D8B030D-6E8A-4147-A177-3AD203B41FA5}">
                      <a16:colId xmlns:a16="http://schemas.microsoft.com/office/drawing/2014/main" val="639389306"/>
                    </a:ext>
                  </a:extLst>
                </a:gridCol>
                <a:gridCol w="267540">
                  <a:extLst>
                    <a:ext uri="{9D8B030D-6E8A-4147-A177-3AD203B41FA5}">
                      <a16:colId xmlns:a16="http://schemas.microsoft.com/office/drawing/2014/main" val="3638905115"/>
                    </a:ext>
                  </a:extLst>
                </a:gridCol>
                <a:gridCol w="3017837">
                  <a:extLst>
                    <a:ext uri="{9D8B030D-6E8A-4147-A177-3AD203B41FA5}">
                      <a16:colId xmlns:a16="http://schemas.microsoft.com/office/drawing/2014/main" val="3042552523"/>
                    </a:ext>
                  </a:extLst>
                </a:gridCol>
                <a:gridCol w="717004">
                  <a:extLst>
                    <a:ext uri="{9D8B030D-6E8A-4147-A177-3AD203B41FA5}">
                      <a16:colId xmlns:a16="http://schemas.microsoft.com/office/drawing/2014/main" val="2698280704"/>
                    </a:ext>
                  </a:extLst>
                </a:gridCol>
                <a:gridCol w="717004">
                  <a:extLst>
                    <a:ext uri="{9D8B030D-6E8A-4147-A177-3AD203B41FA5}">
                      <a16:colId xmlns:a16="http://schemas.microsoft.com/office/drawing/2014/main" val="772580073"/>
                    </a:ext>
                  </a:extLst>
                </a:gridCol>
                <a:gridCol w="717004">
                  <a:extLst>
                    <a:ext uri="{9D8B030D-6E8A-4147-A177-3AD203B41FA5}">
                      <a16:colId xmlns:a16="http://schemas.microsoft.com/office/drawing/2014/main" val="2913825994"/>
                    </a:ext>
                  </a:extLst>
                </a:gridCol>
                <a:gridCol w="717004">
                  <a:extLst>
                    <a:ext uri="{9D8B030D-6E8A-4147-A177-3AD203B41FA5}">
                      <a16:colId xmlns:a16="http://schemas.microsoft.com/office/drawing/2014/main" val="3997995672"/>
                    </a:ext>
                  </a:extLst>
                </a:gridCol>
                <a:gridCol w="652795">
                  <a:extLst>
                    <a:ext uri="{9D8B030D-6E8A-4147-A177-3AD203B41FA5}">
                      <a16:colId xmlns:a16="http://schemas.microsoft.com/office/drawing/2014/main" val="4145071195"/>
                    </a:ext>
                  </a:extLst>
                </a:gridCol>
                <a:gridCol w="642093">
                  <a:extLst>
                    <a:ext uri="{9D8B030D-6E8A-4147-A177-3AD203B41FA5}">
                      <a16:colId xmlns:a16="http://schemas.microsoft.com/office/drawing/2014/main" val="2779280876"/>
                    </a:ext>
                  </a:extLst>
                </a:gridCol>
              </a:tblGrid>
              <a:tr h="1286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439628"/>
                  </a:ext>
                </a:extLst>
              </a:tr>
              <a:tr h="3850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092681"/>
                  </a:ext>
                </a:extLst>
              </a:tr>
              <a:tr h="1650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14.277.183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12.804.211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805109"/>
                  </a:ext>
                </a:extLst>
              </a:tr>
              <a:tr h="128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9.231.219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328.713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9.486.054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70479"/>
                  </a:ext>
                </a:extLst>
              </a:tr>
              <a:tr h="128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2.947.774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2.605.320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-342.454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2.552.052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089289"/>
                  </a:ext>
                </a:extLst>
              </a:tr>
              <a:tr h="128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573941"/>
                  </a:ext>
                </a:extLst>
              </a:tr>
              <a:tr h="128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691539"/>
                  </a:ext>
                </a:extLst>
              </a:tr>
              <a:tr h="128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1.303.881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1.301.311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759543"/>
                  </a:ext>
                </a:extLst>
              </a:tr>
              <a:tr h="128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775518"/>
                  </a:ext>
                </a:extLst>
              </a:tr>
              <a:tr h="128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1.301.311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1.301.311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686421"/>
                  </a:ext>
                </a:extLst>
              </a:tr>
              <a:tr h="128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468.139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429.648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-38.491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388.443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909946"/>
                  </a:ext>
                </a:extLst>
              </a:tr>
              <a:tr h="128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772661"/>
                  </a:ext>
                </a:extLst>
              </a:tr>
              <a:tr h="128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538382"/>
                  </a:ext>
                </a:extLst>
              </a:tr>
              <a:tr h="128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458402"/>
                  </a:ext>
                </a:extLst>
              </a:tr>
              <a:tr h="128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092699"/>
                  </a:ext>
                </a:extLst>
              </a:tr>
              <a:tr h="128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298.038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140.318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440526"/>
                  </a:ext>
                </a:extLst>
              </a:tr>
              <a:tr h="128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377.602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37760,2%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887528"/>
                  </a:ext>
                </a:extLst>
              </a:tr>
              <a:tr h="128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377.602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37760,2%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189" y="1411596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566190" y="63093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8052" y="737547"/>
            <a:ext cx="78867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3F81D73-D2A3-4AA5-80FC-5BB13C2101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840920"/>
              </p:ext>
            </p:extLst>
          </p:nvPr>
        </p:nvGraphicFramePr>
        <p:xfrm>
          <a:off x="566189" y="1705762"/>
          <a:ext cx="7886701" cy="211321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38158130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89423205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50144008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40586407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3050856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371864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02718697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6197894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90063579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17896115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43546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62500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3.288.832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1071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1.626.661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1.662.951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1.662.607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2198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871.862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-479.311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384.913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4866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1.163.611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-433.158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1.141.108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5493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1.163.611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-433.158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1.141.108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9357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1.163.611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-433.158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1.141.108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5165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35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1679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5929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4531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70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705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4726" y="1406590"/>
            <a:ext cx="8129125" cy="2603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675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8071" y="709642"/>
            <a:ext cx="81291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993F4BD-7BEA-4494-AA76-A6BABDBEC0B8}"/>
              </a:ext>
            </a:extLst>
          </p:cNvPr>
          <p:cNvSpPr txBox="1">
            <a:spLocks/>
          </p:cNvSpPr>
          <p:nvPr/>
        </p:nvSpPr>
        <p:spPr>
          <a:xfrm>
            <a:off x="557675" y="4641546"/>
            <a:ext cx="8096176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56ED9E1-F36B-47DC-8820-CD627187D9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526116"/>
              </p:ext>
            </p:extLst>
          </p:nvPr>
        </p:nvGraphicFramePr>
        <p:xfrm>
          <a:off x="563967" y="1772815"/>
          <a:ext cx="8122834" cy="3117611"/>
        </p:xfrm>
        <a:graphic>
          <a:graphicData uri="http://schemas.openxmlformats.org/drawingml/2006/table">
            <a:tbl>
              <a:tblPr/>
              <a:tblGrid>
                <a:gridCol w="262959">
                  <a:extLst>
                    <a:ext uri="{9D8B030D-6E8A-4147-A177-3AD203B41FA5}">
                      <a16:colId xmlns:a16="http://schemas.microsoft.com/office/drawing/2014/main" val="1429192049"/>
                    </a:ext>
                  </a:extLst>
                </a:gridCol>
                <a:gridCol w="262959">
                  <a:extLst>
                    <a:ext uri="{9D8B030D-6E8A-4147-A177-3AD203B41FA5}">
                      <a16:colId xmlns:a16="http://schemas.microsoft.com/office/drawing/2014/main" val="3334915112"/>
                    </a:ext>
                  </a:extLst>
                </a:gridCol>
                <a:gridCol w="262959">
                  <a:extLst>
                    <a:ext uri="{9D8B030D-6E8A-4147-A177-3AD203B41FA5}">
                      <a16:colId xmlns:a16="http://schemas.microsoft.com/office/drawing/2014/main" val="3370345896"/>
                    </a:ext>
                  </a:extLst>
                </a:gridCol>
                <a:gridCol w="3242298">
                  <a:extLst>
                    <a:ext uri="{9D8B030D-6E8A-4147-A177-3AD203B41FA5}">
                      <a16:colId xmlns:a16="http://schemas.microsoft.com/office/drawing/2014/main" val="2808326911"/>
                    </a:ext>
                  </a:extLst>
                </a:gridCol>
                <a:gridCol w="704733">
                  <a:extLst>
                    <a:ext uri="{9D8B030D-6E8A-4147-A177-3AD203B41FA5}">
                      <a16:colId xmlns:a16="http://schemas.microsoft.com/office/drawing/2014/main" val="928160357"/>
                    </a:ext>
                  </a:extLst>
                </a:gridCol>
                <a:gridCol w="704733">
                  <a:extLst>
                    <a:ext uri="{9D8B030D-6E8A-4147-A177-3AD203B41FA5}">
                      <a16:colId xmlns:a16="http://schemas.microsoft.com/office/drawing/2014/main" val="1192856230"/>
                    </a:ext>
                  </a:extLst>
                </a:gridCol>
                <a:gridCol w="704733">
                  <a:extLst>
                    <a:ext uri="{9D8B030D-6E8A-4147-A177-3AD203B41FA5}">
                      <a16:colId xmlns:a16="http://schemas.microsoft.com/office/drawing/2014/main" val="944038881"/>
                    </a:ext>
                  </a:extLst>
                </a:gridCol>
                <a:gridCol w="704733">
                  <a:extLst>
                    <a:ext uri="{9D8B030D-6E8A-4147-A177-3AD203B41FA5}">
                      <a16:colId xmlns:a16="http://schemas.microsoft.com/office/drawing/2014/main" val="890128254"/>
                    </a:ext>
                  </a:extLst>
                </a:gridCol>
                <a:gridCol w="641623">
                  <a:extLst>
                    <a:ext uri="{9D8B030D-6E8A-4147-A177-3AD203B41FA5}">
                      <a16:colId xmlns:a16="http://schemas.microsoft.com/office/drawing/2014/main" val="2724324160"/>
                    </a:ext>
                  </a:extLst>
                </a:gridCol>
                <a:gridCol w="631104">
                  <a:extLst>
                    <a:ext uri="{9D8B030D-6E8A-4147-A177-3AD203B41FA5}">
                      <a16:colId xmlns:a16="http://schemas.microsoft.com/office/drawing/2014/main" val="1669731822"/>
                    </a:ext>
                  </a:extLst>
                </a:gridCol>
              </a:tblGrid>
              <a:tr h="1262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376270"/>
                  </a:ext>
                </a:extLst>
              </a:tr>
              <a:tr h="3659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354876"/>
                  </a:ext>
                </a:extLst>
              </a:tr>
              <a:tr h="156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29.162.905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4.252.710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34.768.661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641588"/>
                  </a:ext>
                </a:extLst>
              </a:tr>
              <a:tr h="126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4.368.454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4.690.060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321.606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4.635.994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987610"/>
                  </a:ext>
                </a:extLst>
              </a:tr>
              <a:tr h="126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650.606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816.941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166.335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554.568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863058"/>
                  </a:ext>
                </a:extLst>
              </a:tr>
              <a:tr h="126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303427"/>
                  </a:ext>
                </a:extLst>
              </a:tr>
              <a:tr h="126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322008"/>
                  </a:ext>
                </a:extLst>
              </a:tr>
              <a:tr h="126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387.562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469727"/>
                  </a:ext>
                </a:extLst>
              </a:tr>
              <a:tr h="126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387.562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571380"/>
                  </a:ext>
                </a:extLst>
              </a:tr>
              <a:tr h="126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90.883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90.883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71.348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710818"/>
                  </a:ext>
                </a:extLst>
              </a:tr>
              <a:tr h="126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89.978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79.707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076665"/>
                  </a:ext>
                </a:extLst>
              </a:tr>
              <a:tr h="126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236.507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51460"/>
                  </a:ext>
                </a:extLst>
              </a:tr>
              <a:tr h="126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8.761.807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3.401.474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7.423.432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254904"/>
                  </a:ext>
                </a:extLst>
              </a:tr>
              <a:tr h="126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8.761.807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3.401.474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7.423.432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441040"/>
                  </a:ext>
                </a:extLst>
              </a:tr>
              <a:tr h="126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143.890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143.890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178508"/>
                  </a:ext>
                </a:extLst>
              </a:tr>
              <a:tr h="126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143.890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143.890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469346"/>
                  </a:ext>
                </a:extLst>
              </a:tr>
              <a:tr h="126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-2.337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335333"/>
                  </a:ext>
                </a:extLst>
              </a:tr>
              <a:tr h="126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573655"/>
                  </a:ext>
                </a:extLst>
              </a:tr>
              <a:tr h="126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812262"/>
                  </a:ext>
                </a:extLst>
              </a:tr>
              <a:tr h="126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-6.091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54625"/>
                  </a:ext>
                </a:extLst>
              </a:tr>
              <a:tr h="126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613252"/>
                  </a:ext>
                </a:extLst>
              </a:tr>
              <a:tr h="126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395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3839</TotalTime>
  <Words>2130</Words>
  <Application>Microsoft Office PowerPoint</Application>
  <PresentationFormat>Presentación en pantalla (4:3)</PresentationFormat>
  <Paragraphs>1073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DICIEMBRE DE 2020 PARTIDA 14:  MINISTERIO DE BIENES NACIONALES</vt:lpstr>
      <vt:lpstr>Presentación de PowerPoint</vt:lpstr>
      <vt:lpstr>Presentación de PowerPoint</vt:lpstr>
      <vt:lpstr>Presentación de PowerPoint</vt:lpstr>
      <vt:lpstr>EJECUCIÓN ACUMULADA DE GASTOS A DICIEMBRE DE 2020  PARTIDA 14 MINISTERIO DE BIENES NACIONALES</vt:lpstr>
      <vt:lpstr>EJECUCIÓN ACUMULADA DE GASTOS A DICIEMBRE DE 2020  PARTIDA 14 RESUMEN POR CAPÍTULOS</vt:lpstr>
      <vt:lpstr>EJECUCIÓN ACUMULADA DE GASTOS A DICIEMBRE DE 2020  PARTIDA 14. CAPÍTULO 01. PROGRAMA 01: SUBSECRETARÍA DE BIENES NACIONALES </vt:lpstr>
      <vt:lpstr>EJECUCIÓN ACUMULADA DE GASTOS A DICIEMBRE DE 2020  PARTIDA 14. CAPÍTULO 01. PROGRAMA 03: REGULARIZACIÓN DE LA PROPIEDAD RAÍZ</vt:lpstr>
      <vt:lpstr>EJECUCIÓN ACUMULADA DE GASTOS A DICIEMBRE DE 2020  PARTIDA 14. CAPÍTULO 01. PROGRAMA 04: ADMINISTRACIÓN DE BIENES</vt:lpstr>
      <vt:lpstr>EJECUCIÓN ACUMULADA DE GASTOS A DICIEMBRE DE 2020  PARTIDA 14. CAPÍTULO 01. PROGRAMA 04: ADMINISTRACIÓN DE BIENES</vt:lpstr>
      <vt:lpstr>EJECUCIÓN ACUMULADA DE GASTOS A DICIEMBRE DE 2020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260</cp:revision>
  <cp:lastPrinted>2019-10-14T13:03:08Z</cp:lastPrinted>
  <dcterms:created xsi:type="dcterms:W3CDTF">2016-06-23T13:38:47Z</dcterms:created>
  <dcterms:modified xsi:type="dcterms:W3CDTF">2021-03-05T15:10:30Z</dcterms:modified>
</cp:coreProperties>
</file>