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3.xml" ContentType="application/vnd.openxmlformats-officedocument.themeOverride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5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8"/>
  </p:notesMasterIdLst>
  <p:handoutMasterIdLst>
    <p:handoutMasterId r:id="rId29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19" r:id="rId21"/>
    <p:sldId id="332" r:id="rId22"/>
    <p:sldId id="331" r:id="rId23"/>
    <p:sldId id="330" r:id="rId24"/>
    <p:sldId id="329" r:id="rId25"/>
    <p:sldId id="328" r:id="rId26"/>
    <p:sldId id="327" r:id="rId2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../embeddings/oleObject5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/>
              <a:t>Distribución Presupuesto</a:t>
            </a:r>
            <a:r>
              <a:rPr lang="es-CL" baseline="0"/>
              <a:t> Incial por Subtítulo de Gasto </a:t>
            </a:r>
            <a:endParaRPr lang="es-CL"/>
          </a:p>
        </c:rich>
      </c:tx>
      <c:layout>
        <c:manualLayout>
          <c:xMode val="edge"/>
          <c:yMode val="edge"/>
          <c:x val="0.10471853257432005"/>
          <c:y val="6.0975629273295334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0269466316710411"/>
          <c:w val="1"/>
          <c:h val="0.4615526250708023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523709536307964"/>
          <c:y val="0.70893744664895608"/>
          <c:w val="0.41174803149606293"/>
          <c:h val="0.2586832895888013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4722222222222224E-2"/>
          <c:y val="0.19353164187809857"/>
          <c:w val="0.96527777777777779"/>
          <c:h val="0.43046478565179352"/>
        </c:manualLayout>
      </c:layout>
      <c:pie3DChart>
        <c:varyColors val="1"/>
        <c:ser>
          <c:idx val="0"/>
          <c:order val="0"/>
          <c:tx>
            <c:strRef>
              <c:f>'[13.xlsx]Partida 13'!$D$62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5E2-4957-BB7B-B195013DFAC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5E2-4957-BB7B-B195013DFAC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55E2-4957-BB7B-B195013DFAC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55E2-4957-BB7B-B195013DFAC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C631-4C5E-A3A6-F7D01C14948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C631-4C5E-A3A6-F7D01C149480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'[13.xlsx]Partida 13'!$C$63:$C$68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PRÉSTAMOS                                                                       </c:v>
                </c:pt>
                <c:pt idx="4">
                  <c:v>TRANSFERENCIAS DE CAPITAL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'[13.xlsx]Partida 13'!$D$63:$D$68</c:f>
              <c:numCache>
                <c:formatCode>#,##0</c:formatCode>
                <c:ptCount val="6"/>
                <c:pt idx="0">
                  <c:v>217919140</c:v>
                </c:pt>
                <c:pt idx="1">
                  <c:v>65581107</c:v>
                </c:pt>
                <c:pt idx="2">
                  <c:v>175846987</c:v>
                </c:pt>
                <c:pt idx="3">
                  <c:v>88003274</c:v>
                </c:pt>
                <c:pt idx="4">
                  <c:v>147140002</c:v>
                </c:pt>
                <c:pt idx="5">
                  <c:v>12264545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0C6-4925-A867-A91C505DCBC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</c:legendEntry>
      <c:layout>
        <c:manualLayout>
          <c:xMode val="edge"/>
          <c:yMode val="edge"/>
          <c:x val="3.3316599848015167E-2"/>
          <c:y val="0.70838486068088513"/>
          <c:w val="0.43108060434233941"/>
          <c:h val="0.257231930934254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Capítulo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4530795791117351"/>
          <c:y val="6.0815061642800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'[13.xlsx]Partida 13'!$L$61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'[13.xlsx]Partida 13'!$K$62:$K$67</c:f>
              <c:strCache>
                <c:ptCount val="6"/>
                <c:pt idx="0">
                  <c:v>SUB.DE AGRICULTURA</c:v>
                </c:pt>
                <c:pt idx="1">
                  <c:v>OF.DE EST. Y POL. AGRARIAS</c:v>
                </c:pt>
                <c:pt idx="2">
                  <c:v>INDAP</c:v>
                </c:pt>
                <c:pt idx="3">
                  <c:v>SER. AGR. Y GAN.</c:v>
                </c:pt>
                <c:pt idx="4">
                  <c:v>CONAF</c:v>
                </c:pt>
                <c:pt idx="5">
                  <c:v>CNR</c:v>
                </c:pt>
              </c:strCache>
            </c:strRef>
          </c:cat>
          <c:val>
            <c:numRef>
              <c:f>'[13.xlsx]Partida 13'!$L$62:$L$67</c:f>
              <c:numCache>
                <c:formatCode>#,##0</c:formatCode>
                <c:ptCount val="6"/>
                <c:pt idx="0">
                  <c:v>68511177</c:v>
                </c:pt>
                <c:pt idx="1">
                  <c:v>21115914</c:v>
                </c:pt>
                <c:pt idx="2">
                  <c:v>304699632</c:v>
                </c:pt>
                <c:pt idx="3">
                  <c:v>138863267</c:v>
                </c:pt>
                <c:pt idx="4">
                  <c:v>94320180</c:v>
                </c:pt>
                <c:pt idx="5">
                  <c:v>80438883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C76-4C9C-9863-EBF6C57635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99206152"/>
        <c:axId val="299205760"/>
      </c:barChart>
      <c:catAx>
        <c:axId val="299206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99205760"/>
        <c:crosses val="autoZero"/>
        <c:auto val="1"/>
        <c:lblAlgn val="ctr"/>
        <c:lblOffset val="100"/>
        <c:noMultiLvlLbl val="0"/>
      </c:catAx>
      <c:valAx>
        <c:axId val="299205760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992061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 2018 - 2019 - 2020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'[13.xlsx]Partida 13'!$C$29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13'!$D$29:$O$29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7.408240897548321E-2</c:v>
                </c:pt>
                <c:pt idx="2">
                  <c:v>0.10438912494657841</c:v>
                </c:pt>
                <c:pt idx="3">
                  <c:v>9.2421939848207915E-2</c:v>
                </c:pt>
                <c:pt idx="4">
                  <c:v>8.4593307628006945E-2</c:v>
                </c:pt>
                <c:pt idx="5">
                  <c:v>9.8222080155283123E-2</c:v>
                </c:pt>
                <c:pt idx="6">
                  <c:v>8.5024595978130377E-2</c:v>
                </c:pt>
                <c:pt idx="7">
                  <c:v>7.6769269256171918E-2</c:v>
                </c:pt>
                <c:pt idx="8">
                  <c:v>7.9681720979599371E-2</c:v>
                </c:pt>
                <c:pt idx="9">
                  <c:v>7.4444690161616617E-2</c:v>
                </c:pt>
                <c:pt idx="10">
                  <c:v>7.1765203909111036E-2</c:v>
                </c:pt>
                <c:pt idx="11">
                  <c:v>0.14195514928493089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AF98-42BF-929C-94565FD56B46}"/>
            </c:ext>
          </c:extLst>
        </c:ser>
        <c:ser>
          <c:idx val="0"/>
          <c:order val="1"/>
          <c:tx>
            <c:strRef>
              <c:f>'[13.xlsx]Partida 13'!$C$30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13'!$D$30:$O$30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6.7329647358866054E-2</c:v>
                </c:pt>
                <c:pt idx="2">
                  <c:v>0.10251717366272182</c:v>
                </c:pt>
                <c:pt idx="3">
                  <c:v>9.7574118809375138E-2</c:v>
                </c:pt>
                <c:pt idx="4">
                  <c:v>9.0266690873798711E-2</c:v>
                </c:pt>
                <c:pt idx="5">
                  <c:v>0.10233769051308687</c:v>
                </c:pt>
                <c:pt idx="6">
                  <c:v>8.8205315442897017E-2</c:v>
                </c:pt>
                <c:pt idx="7">
                  <c:v>7.7931350926418189E-2</c:v>
                </c:pt>
                <c:pt idx="8">
                  <c:v>8.1320379961063893E-2</c:v>
                </c:pt>
                <c:pt idx="9">
                  <c:v>7.2689601471454354E-2</c:v>
                </c:pt>
                <c:pt idx="10">
                  <c:v>8.4962428527516926E-2</c:v>
                </c:pt>
                <c:pt idx="11">
                  <c:v>0.12613003861161651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1"/>
          <c:order val="2"/>
          <c:tx>
            <c:strRef>
              <c:f>'[13.xlsx]Partida 13'!$C$31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1.7953316288520819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AF0B-425B-9363-CA34B565823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'[13.xlsx]Partida 13'!$D$28:$O$28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13'!$D$31:$O$31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6.9996170565702842E-2</c:v>
                </c:pt>
                <c:pt idx="2">
                  <c:v>0.10933352309056353</c:v>
                </c:pt>
                <c:pt idx="3">
                  <c:v>0.10294127414896519</c:v>
                </c:pt>
                <c:pt idx="4">
                  <c:v>7.8181445740577796E-2</c:v>
                </c:pt>
                <c:pt idx="5">
                  <c:v>7.5612878517171384E-2</c:v>
                </c:pt>
                <c:pt idx="6">
                  <c:v>6.9853087554805723E-2</c:v>
                </c:pt>
                <c:pt idx="7">
                  <c:v>7.5978451755602014E-2</c:v>
                </c:pt>
                <c:pt idx="8">
                  <c:v>8.0201152044641566E-2</c:v>
                </c:pt>
                <c:pt idx="9">
                  <c:v>8.5282485670520256E-2</c:v>
                </c:pt>
                <c:pt idx="10">
                  <c:v>0.10051990282005026</c:v>
                </c:pt>
                <c:pt idx="11">
                  <c:v>0.14237714611781987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6444-47F2-83BA-39194F3BF6A4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00903776"/>
        <c:axId val="400904168"/>
      </c:barChart>
      <c:catAx>
        <c:axId val="400903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0904168"/>
        <c:crosses val="autoZero"/>
        <c:auto val="1"/>
        <c:lblAlgn val="ctr"/>
        <c:lblOffset val="100"/>
        <c:noMultiLvlLbl val="0"/>
      </c:catAx>
      <c:valAx>
        <c:axId val="400904168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0090377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2018 - 2019 - 2020</a:t>
            </a:r>
          </a:p>
        </c:rich>
      </c:tx>
      <c:layout>
        <c:manualLayout>
          <c:xMode val="edge"/>
          <c:yMode val="edge"/>
          <c:x val="0.38677945696131721"/>
          <c:y val="1.674424246366257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'[13.xlsx]Partida 13'!$C$22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13'!$D$22:$O$22</c:f>
              <c:numCache>
                <c:formatCode>0.0%</c:formatCode>
                <c:ptCount val="12"/>
                <c:pt idx="0">
                  <c:v>4.6532720870376451E-2</c:v>
                </c:pt>
                <c:pt idx="1">
                  <c:v>0.12023375520392118</c:v>
                </c:pt>
                <c:pt idx="2">
                  <c:v>0.22398495777687313</c:v>
                </c:pt>
                <c:pt idx="3">
                  <c:v>0.31640689762508106</c:v>
                </c:pt>
                <c:pt idx="4">
                  <c:v>0.39783506062608193</c:v>
                </c:pt>
                <c:pt idx="5">
                  <c:v>0.48362586221545856</c:v>
                </c:pt>
                <c:pt idx="6">
                  <c:v>0.57425157175770303</c:v>
                </c:pt>
                <c:pt idx="7">
                  <c:v>0.65091552238903549</c:v>
                </c:pt>
                <c:pt idx="8">
                  <c:v>0.72592649217392058</c:v>
                </c:pt>
                <c:pt idx="9">
                  <c:v>0.79816180886886401</c:v>
                </c:pt>
                <c:pt idx="10">
                  <c:v>0.86380489903575508</c:v>
                </c:pt>
                <c:pt idx="11">
                  <c:v>0.98802360652268639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'[13.xlsx]Partida 13'!$C$23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13'!$D$23:$O$23</c:f>
              <c:numCache>
                <c:formatCode>0.0%</c:formatCode>
                <c:ptCount val="12"/>
                <c:pt idx="0">
                  <c:v>4.9359708464816389E-2</c:v>
                </c:pt>
                <c:pt idx="1">
                  <c:v>0.11650833832651834</c:v>
                </c:pt>
                <c:pt idx="2">
                  <c:v>0.21789340508221777</c:v>
                </c:pt>
                <c:pt idx="3">
                  <c:v>0.31546752389159288</c:v>
                </c:pt>
                <c:pt idx="4">
                  <c:v>0.40454346833866656</c:v>
                </c:pt>
                <c:pt idx="5">
                  <c:v>0.49669152472025307</c:v>
                </c:pt>
                <c:pt idx="6">
                  <c:v>0.58289365358605905</c:v>
                </c:pt>
                <c:pt idx="7">
                  <c:v>0.65143906015164132</c:v>
                </c:pt>
                <c:pt idx="8">
                  <c:v>0.72746791638458541</c:v>
                </c:pt>
                <c:pt idx="9">
                  <c:v>0.80015751785603972</c:v>
                </c:pt>
                <c:pt idx="10">
                  <c:v>0.87854044155065913</c:v>
                </c:pt>
                <c:pt idx="11">
                  <c:v>0.99251656983233771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9067-43BE-8736-C10010240EFC}"/>
            </c:ext>
          </c:extLst>
        </c:ser>
        <c:ser>
          <c:idx val="1"/>
          <c:order val="2"/>
          <c:tx>
            <c:strRef>
              <c:f>'[13.xlsx]Partida 13'!$C$24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marker>
              <c:symbol val="circle"/>
              <c:size val="6"/>
              <c:spPr>
                <a:gradFill rotWithShape="1">
                  <a:gsLst>
                    <a:gs pos="0">
                      <a:schemeClr val="accent2">
                        <a:shade val="51000"/>
                        <a:satMod val="130000"/>
                      </a:schemeClr>
                    </a:gs>
                    <a:gs pos="80000">
                      <a:schemeClr val="accent2">
                        <a:shade val="93000"/>
                        <a:satMod val="130000"/>
                      </a:schemeClr>
                    </a:gs>
                    <a:gs pos="100000">
                      <a:schemeClr val="accent2">
                        <a:shade val="94000"/>
                        <a:satMod val="135000"/>
                      </a:schemeClr>
                    </a:gs>
                  </a:gsLst>
                  <a:lin ang="16200000" scaled="0"/>
                </a:gradFill>
                <a:ln w="9525">
                  <a:solidFill>
                    <a:schemeClr val="accent2"/>
                  </a:solidFill>
                  <a:round/>
                </a:ln>
                <a:effectLst>
                  <a:outerShdw blurRad="40000" dist="23000" dir="5400000" rotWithShape="0">
                    <a:srgbClr val="000000">
                      <a:alpha val="35000"/>
                    </a:srgbClr>
                  </a:outerShdw>
                </a:effectLst>
                <a:scene3d>
                  <a:camera prst="orthographicFront">
                    <a:rot lat="0" lon="0" rev="0"/>
                  </a:camera>
                  <a:lightRig rig="threePt" dir="t">
                    <a:rot lat="0" lon="0" rev="1200000"/>
                  </a:lightRig>
                </a:scene3d>
                <a:sp3d>
                  <a:bevelT w="63500" h="25400"/>
                </a:sp3d>
              </c:spPr>
            </c:marker>
            <c:bubble3D val="0"/>
            <c:extLst xmlns:c16r2="http://schemas.microsoft.com/office/drawing/2015/06/chart">
              <c:ext xmlns:c16="http://schemas.microsoft.com/office/drawing/2014/chart" uri="{C3380CC4-5D6E-409C-BE32-E72D297353CC}">
                <c16:uniqueId val="{00000000-E863-4A77-B609-8D0C10467E5D}"/>
              </c:ext>
            </c:extLst>
          </c:dPt>
          <c:dLbls>
            <c:dLbl>
              <c:idx val="0"/>
              <c:layout>
                <c:manualLayout>
                  <c:x val="-4.2988364772160489E-2"/>
                  <c:y val="3.961889498724989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E863-4A77-B609-8D0C10467E5D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383177570093497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3613707165109032E-2"/>
                  <c:y val="5.9492547036036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1536863966770511E-2"/>
                  <c:y val="5.24934238553264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3.7383177570093455E-2"/>
                  <c:y val="6.299210862639170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BB49-49D1-8127-ABD1DD0ECC16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3.7383177570093531E-2"/>
                  <c:y val="5.249342385532640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7A56-4060-824F-7E4C5FAC4EC2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4.7767393561786012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4.9844236760124609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4.5690550363447636E-2"/>
                  <c:y val="4.19947390842611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3.3229491173416559E-2"/>
                  <c:y val="3.1496054313195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F50-4E7A-9F6D-0AF1F3DB60D8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'[13.xlsx]Partida 13'!$D$21:$O$21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'[13.xlsx]Partida 13'!$D$24:$O$24</c:f>
              <c:numCache>
                <c:formatCode>0.0%</c:formatCode>
                <c:ptCount val="12"/>
                <c:pt idx="0">
                  <c:v>4.5506122343900321E-2</c:v>
                </c:pt>
                <c:pt idx="1">
                  <c:v>0.11491136199166692</c:v>
                </c:pt>
                <c:pt idx="2">
                  <c:v>0.22005666775595142</c:v>
                </c:pt>
                <c:pt idx="3">
                  <c:v>0.32516004515734992</c:v>
                </c:pt>
                <c:pt idx="4">
                  <c:v>0.4024433856505516</c:v>
                </c:pt>
                <c:pt idx="5">
                  <c:v>0.48371334766331031</c:v>
                </c:pt>
                <c:pt idx="6">
                  <c:v>0.55356643521811599</c:v>
                </c:pt>
                <c:pt idx="7">
                  <c:v>0.62954488697371802</c:v>
                </c:pt>
                <c:pt idx="8">
                  <c:v>0.70370226586664442</c:v>
                </c:pt>
                <c:pt idx="9">
                  <c:v>0.76028429464728409</c:v>
                </c:pt>
                <c:pt idx="10">
                  <c:v>0.86080419746733439</c:v>
                </c:pt>
                <c:pt idx="11">
                  <c:v>0.98924947501608862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9067-43BE-8736-C10010240E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99175176"/>
        <c:axId val="499175568"/>
      </c:lineChart>
      <c:catAx>
        <c:axId val="499175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9175568"/>
        <c:crosses val="autoZero"/>
        <c:auto val="1"/>
        <c:lblAlgn val="ctr"/>
        <c:lblOffset val="100"/>
        <c:noMultiLvlLbl val="0"/>
      </c:catAx>
      <c:valAx>
        <c:axId val="499175568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9175176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03-03-2021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111697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09514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7321197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593867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6937521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93606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513124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32470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424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03-03-2021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03-03-2021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03-03-2021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03-03-2021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03-03-2021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DICIEMBRE </a:t>
            </a:r>
            <a:r>
              <a:rPr lang="es-CL" sz="2000" b="1" dirty="0">
                <a:latin typeface="+mn-lt"/>
              </a:rPr>
              <a:t>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13: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AGRICULTURA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2021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386" y="593062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58474" y="735658"/>
            <a:ext cx="82107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OFICINA DE ESTUDIOS Y POLÍTICAS AGRARIAS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66301" y="5565497"/>
            <a:ext cx="813868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676294"/>
              </p:ext>
            </p:extLst>
          </p:nvPr>
        </p:nvGraphicFramePr>
        <p:xfrm>
          <a:off x="458471" y="1935462"/>
          <a:ext cx="8210803" cy="3630034"/>
        </p:xfrm>
        <a:graphic>
          <a:graphicData uri="http://schemas.openxmlformats.org/drawingml/2006/table">
            <a:tbl>
              <a:tblPr/>
              <a:tblGrid>
                <a:gridCol w="822615"/>
                <a:gridCol w="303877"/>
                <a:gridCol w="303877"/>
                <a:gridCol w="2753304"/>
                <a:gridCol w="822615"/>
                <a:gridCol w="822615"/>
                <a:gridCol w="822615"/>
                <a:gridCol w="822615"/>
                <a:gridCol w="736670"/>
              </a:tblGrid>
              <a:tr h="16933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1857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224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10.415.302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-10.700.612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10.360.986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4.361.402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4.306.468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-54.934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4.259.726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960.300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793.201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-167.099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771.401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15.610.433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4.337.309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-11.273.124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4.337.308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605.865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15.004.568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3.731.444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-11.273.124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3.731.443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Estadísticas Continuas Intercensales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430.214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406.214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INE - VIII Censo Agropecuario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14.574.354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-11.249.124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3.325.229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789.398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789.398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789.398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789.398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807.328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183.769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162.987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-20.782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93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27.497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-8.249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16.999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99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154.496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142.496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68" y="6356350"/>
            <a:ext cx="7788871" cy="186101"/>
          </a:xfrm>
        </p:spPr>
        <p:txBody>
          <a:bodyPr/>
          <a:lstStyle/>
          <a:p>
            <a:r>
              <a:rPr lang="es-CL" sz="900" b="1" dirty="0"/>
              <a:t>Fuente</a:t>
            </a:r>
            <a:r>
              <a:rPr lang="es-CL" sz="900" dirty="0"/>
              <a:t>: Elaboración</a:t>
            </a:r>
            <a:r>
              <a:rPr lang="es-CL" sz="1050" dirty="0"/>
              <a:t>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0628" y="1251769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05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0870" y="649208"/>
            <a:ext cx="8073578" cy="59618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30863" y="6052311"/>
            <a:ext cx="8001572" cy="33825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352438"/>
              </p:ext>
            </p:extLst>
          </p:nvPr>
        </p:nvGraphicFramePr>
        <p:xfrm>
          <a:off x="530863" y="1506791"/>
          <a:ext cx="8073584" cy="4545519"/>
        </p:xfrm>
        <a:graphic>
          <a:graphicData uri="http://schemas.openxmlformats.org/drawingml/2006/table">
            <a:tbl>
              <a:tblPr/>
              <a:tblGrid>
                <a:gridCol w="808868"/>
                <a:gridCol w="298798"/>
                <a:gridCol w="298798"/>
                <a:gridCol w="2707290"/>
                <a:gridCol w="808868"/>
                <a:gridCol w="808868"/>
                <a:gridCol w="808868"/>
                <a:gridCol w="808868"/>
                <a:gridCol w="724358"/>
              </a:tblGrid>
              <a:tr h="13104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40" marR="7840" marT="7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40" marR="7840" marT="784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131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298.877.326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-5.822.306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294.480.441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42.708.109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43.557.102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848.993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43.557.102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6.964.268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6.136.653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-827.615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6.136.651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1.534.379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1.534.369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1.534.368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983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86.963.176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1.533.396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-85.429.780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1.533.385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86.959.742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80.152.560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-6.807.182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79.331.244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386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Contratación del Seguro Agrícola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963.048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80.149.126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79.186.078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79.327.810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21.868.884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1.566.403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-20.302.481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1.540.339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1.626.384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17.808.317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16.181.933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17.662.479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Desarrollo de Capacidades Productivas y Empresariales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2.116.467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5.481.513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3.365.046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5.441.441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415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Servicios de Asesoría Técnica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12.080.054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1.805.882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-10.274.172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1.788.765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416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19.661.807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10.171.879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-9.489.928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10.105.222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19.387.188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17.561.037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19.059.723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98,3%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418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19.143.452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-17.317.301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1.826.151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2.677.487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18.789.996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16.112.509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18.747.248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420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3.361.125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691.534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-2.669.591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645.684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para Comercialización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1.634.883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1.875.983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241.100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1.854.708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744.280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740.846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656.050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20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Latinoamericana de Instituciones Financieras para el Desarrollo - ALIDE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3.424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3.434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11.230.502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11.230.492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11.230.491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380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1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11.230.492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11.230.482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11.230.491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02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40" marR="7840" marT="784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131.636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131.626 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131.635</a:t>
                      </a:r>
                    </a:p>
                  </a:txBody>
                  <a:tcPr marL="7840" marR="7840" marT="784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40" marR="7840" marT="784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4" y="627783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6798" y="1465589"/>
            <a:ext cx="7833502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…..2 de 2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6798" y="705439"/>
            <a:ext cx="7923634" cy="598265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INSTITUTO DE DESARROLLO AGROPECUARIO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3375762"/>
              </p:ext>
            </p:extLst>
          </p:nvPr>
        </p:nvGraphicFramePr>
        <p:xfrm>
          <a:off x="561325" y="1713375"/>
          <a:ext cx="7899106" cy="4564455"/>
        </p:xfrm>
        <a:graphic>
          <a:graphicData uri="http://schemas.openxmlformats.org/drawingml/2006/table">
            <a:tbl>
              <a:tblPr/>
              <a:tblGrid>
                <a:gridCol w="791387"/>
                <a:gridCol w="292341"/>
                <a:gridCol w="292341"/>
                <a:gridCol w="2648785"/>
                <a:gridCol w="791387"/>
                <a:gridCol w="791387"/>
                <a:gridCol w="791387"/>
                <a:gridCol w="791387"/>
                <a:gridCol w="708704"/>
              </a:tblGrid>
              <a:tr h="14694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755" marR="8755" marT="875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29389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1.661.207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689.380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-971.827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689.089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592.319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21.448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-570.871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21.447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79.171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-46.695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32.472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55.404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-32.677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22.720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326.434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172.714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-153.720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172.433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607.879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440.015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-167.864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440.017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80.297.381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-7.705.893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79.419.091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Fomento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80.297.381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-7.705.893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79.419.091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Corto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58.266.420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54.575.183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-3.691.237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54.193.933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24.839.414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23.335.961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-1.503.453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23.295.580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 financiamiento art. 3°, Ley N° 18.450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1.938.456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1.740.645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-197.811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1.432.100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82,3%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Largo Plazo - COBIN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2.958.984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645.592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-2.313.392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497.478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77,1%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70.867.827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-7.531.741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70.491.153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78.399.568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70.867.827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-7.531.741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70.491.153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Riego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20.638.597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19.025.512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-1.613.085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18.845.517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Inversiones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10.377.004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10.204.022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-172.982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10.103.330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Acción Local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23.259.173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20.845.420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-2.413.753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20.770.066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Territorial Indígena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15.142.835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14.822.359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-320.476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14.819.125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Praderas Suplementarias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4.769.510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3.658.357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-1.111.153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3.656.260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Alianzas Productivas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1.603.868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303.744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-1.300.124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296.959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Promoción y Desarrollo de la Mujer - PRODEMU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1.240.302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1.233.226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9389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Desarrollo Integral de Pequeños Productores Campesinos del Secano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676.865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676.683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Inversiones para Comercialización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691.414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91.246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-600.168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89.987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1.959.617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694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2.001.829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1.959.617</a:t>
                      </a:r>
                    </a:p>
                  </a:txBody>
                  <a:tcPr marL="8755" marR="8755" marT="875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61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755" marR="8755" marT="875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2.278.077 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755" marR="8755" marT="875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31909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94577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SERVICIO AGRÍCOLA Y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383002"/>
              </p:ext>
            </p:extLst>
          </p:nvPr>
        </p:nvGraphicFramePr>
        <p:xfrm>
          <a:off x="518864" y="1658621"/>
          <a:ext cx="8167937" cy="4617333"/>
        </p:xfrm>
        <a:graphic>
          <a:graphicData uri="http://schemas.openxmlformats.org/drawingml/2006/table">
            <a:tbl>
              <a:tblPr/>
              <a:tblGrid>
                <a:gridCol w="818320"/>
                <a:gridCol w="302291"/>
                <a:gridCol w="302291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3838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64" marR="8164" marT="816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2379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816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31.082.311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3.464.473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30.933.531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22.699.072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23.242.896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543.824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23.161.697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2.452.606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2.391.719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-60.887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2.385.615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1.249.779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1.249.769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1.218.388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97,5%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22.387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22.387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22.386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1.227.392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1.227.382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1.196.002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97,4%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17.876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250.821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232.945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247.645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226.772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226.762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225.143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601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Sanitarias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226.772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226.762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225.143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17.866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24.049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6.183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22.502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93,6%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9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Oficial de Agencias Certificadoras de Semillas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2.132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3.651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3.286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Análisis de Semillas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8.580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10.689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9.956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93,1%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para la Protección de las Obtenciones Vegetales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9.709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2.555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9.260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1.495.914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1.350.064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1.488.739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145.850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186.510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40.660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179.335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96,2%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1.309.404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1.309.404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1.309.404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111.925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111.915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96.347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86,1%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Devoluciones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21.925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19.754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67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89.990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76.593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2.302.414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1.153.842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-1.148.572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1.149.746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394.879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202.666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-192.213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201.117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38.368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-38.368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153.900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66.748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-87.152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66.535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1.715.267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884.428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-830.839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882.094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83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703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64" marR="8164" marT="816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1.185.415 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1.185.354</a:t>
                      </a:r>
                    </a:p>
                  </a:txBody>
                  <a:tcPr marL="8164" marR="8164" marT="81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64" marR="8164" marT="816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6198" y="566124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7927" y="159059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2" y="649183"/>
            <a:ext cx="8167937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INSPECCIONES EXPORTACIONES SILVOAGROPECUARIAS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5879862"/>
              </p:ext>
            </p:extLst>
          </p:nvPr>
        </p:nvGraphicFramePr>
        <p:xfrm>
          <a:off x="518862" y="2099112"/>
          <a:ext cx="8167937" cy="2914063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2"/>
                <a:gridCol w="818320"/>
                <a:gridCol w="818320"/>
                <a:gridCol w="818320"/>
                <a:gridCol w="818320"/>
                <a:gridCol w="732825"/>
              </a:tblGrid>
              <a:tr h="21787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6723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59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25.530.040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3.371.459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25.450.992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19.226.186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19.575.233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349.047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19.498.342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2.714.729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2.446.666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-268.063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2.445.194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2.610.042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2.610.042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2.610.042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2.610.042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2.610.042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2.610.042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217.666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-114.984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7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795.417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794.774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2988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0" y="715786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DESARROLLO GANADERO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8597505"/>
              </p:ext>
            </p:extLst>
          </p:nvPr>
        </p:nvGraphicFramePr>
        <p:xfrm>
          <a:off x="518864" y="1890287"/>
          <a:ext cx="8167935" cy="3727729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923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892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25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15.059.819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15.036.861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11.122.160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10.587.177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-534.983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10.572.475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3.559.363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3.192.775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-366.588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3.186.389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208.969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218.224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Tuberculosis Bovina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131.588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140.844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it-IT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Veterinario Permanente del Cono Sur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24.198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Mundial de Sanidad Animal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110.553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116.649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116.646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710.477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710.477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710.477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710.477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710.477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128.250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89.775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87.909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23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261.387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1" y="60794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8040" y="764704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VIGILANCIA Y CONTROL SILVOAGRÍCOLA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4862943"/>
              </p:ext>
            </p:extLst>
          </p:nvPr>
        </p:nvGraphicFramePr>
        <p:xfrm>
          <a:off x="508033" y="1855104"/>
          <a:ext cx="8167942" cy="4167332"/>
        </p:xfrm>
        <a:graphic>
          <a:graphicData uri="http://schemas.openxmlformats.org/drawingml/2006/table">
            <a:tbl>
              <a:tblPr/>
              <a:tblGrid>
                <a:gridCol w="811345"/>
                <a:gridCol w="299714"/>
                <a:gridCol w="299714"/>
                <a:gridCol w="2785212"/>
                <a:gridCol w="811345"/>
                <a:gridCol w="811345"/>
                <a:gridCol w="811345"/>
                <a:gridCol w="811345"/>
                <a:gridCol w="726577"/>
              </a:tblGrid>
              <a:tr h="19496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707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58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33.357.918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-61.676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33.314.538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20.202.012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19.495.663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-706.349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19.473.236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12.809.578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11.726.351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-1.083.227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11.705.458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102.633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102.633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102.625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Comité de Sanidad Vegetal del Cono Sur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40.350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7.154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47.504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la Viña y el Vino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46.424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55.129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8.705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55.121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1.125.916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1.125.916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321.230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-222.690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98.540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34.884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-34.884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36.587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-36.587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72.774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-9.234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63.540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5.540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-5.540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171.445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-136.445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35.000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808.763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49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808.815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808.763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6002" y="60013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6002" y="138415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6002" y="653329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07: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CONTROLES FRONTERIZOS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0502579"/>
              </p:ext>
            </p:extLst>
          </p:nvPr>
        </p:nvGraphicFramePr>
        <p:xfrm>
          <a:off x="486087" y="1719702"/>
          <a:ext cx="8200713" cy="4146453"/>
        </p:xfrm>
        <a:graphic>
          <a:graphicData uri="http://schemas.openxmlformats.org/drawingml/2006/table">
            <a:tbl>
              <a:tblPr/>
              <a:tblGrid>
                <a:gridCol w="821604"/>
                <a:gridCol w="303503"/>
                <a:gridCol w="303503"/>
                <a:gridCol w="2749922"/>
                <a:gridCol w="821604"/>
                <a:gridCol w="821604"/>
                <a:gridCol w="821604"/>
                <a:gridCol w="821604"/>
                <a:gridCol w="735765"/>
              </a:tblGrid>
              <a:tr h="20350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323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710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15.854.617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-1.655.422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15.504.407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14.363.753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11.654.879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-2.708.874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11.587.420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2.454.122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2.094.939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-359.183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2.092.638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724.643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724.643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724.643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724.643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724.643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412.081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144.388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-267.693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67.580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-62.580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10.451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-5.375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5.060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17.442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-17.442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316.608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134.312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-182.296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134.043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Dirección General de Concesiones de Obras Públicas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955.615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50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6897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575855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75688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08: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GESTIÓN Y CONSERVACIÓN DE RECURSOS NATURALES RENOVABLES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357189"/>
              </p:ext>
            </p:extLst>
          </p:nvPr>
        </p:nvGraphicFramePr>
        <p:xfrm>
          <a:off x="518861" y="1851497"/>
          <a:ext cx="8167938" cy="3809750"/>
        </p:xfrm>
        <a:graphic>
          <a:graphicData uri="http://schemas.openxmlformats.org/drawingml/2006/table">
            <a:tbl>
              <a:tblPr/>
              <a:tblGrid>
                <a:gridCol w="825729"/>
                <a:gridCol w="305026"/>
                <a:gridCol w="305026"/>
                <a:gridCol w="2689781"/>
                <a:gridCol w="825729"/>
                <a:gridCol w="825729"/>
                <a:gridCol w="825729"/>
                <a:gridCol w="825729"/>
                <a:gridCol w="739460"/>
              </a:tblGrid>
              <a:tr h="17026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14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347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15.360.864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15.280.418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6.197.167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5.802.812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-394.355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5.798.206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581.151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485.697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-95.454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484.742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8.875.954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8.587.486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-288.468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8.512.994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8.540.299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-296.762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8.465.836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Incentivos Ley N° 20.412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8.837.061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8.540.299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-296.762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8.465.836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8.294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47.158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Agrícola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la Conservación de las Especies Migratorias de Animales Silvestres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18.699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05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sobre el Comercio Internacional de Especies Amenazadas de Fauna y Flora Silvestre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15.941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3.327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19.254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398.930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398.930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Activos no Financieros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59.148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-63.972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58.755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2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26.791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5226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373216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702601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04. PROGRAMA 09: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LABORATORIOS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7844575"/>
              </p:ext>
            </p:extLst>
          </p:nvPr>
        </p:nvGraphicFramePr>
        <p:xfrm>
          <a:off x="518864" y="1920276"/>
          <a:ext cx="8167935" cy="3092899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003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356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9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7.507.520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7.471.493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4.949.637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4.798.083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-151.554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4.796.953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1.815.407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1.648.863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-166.544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1.634.110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352.875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352.875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352.875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352.875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352.875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352.875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345.009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317.499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317.043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251.028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03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28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139.172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03486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84931" y="1844824"/>
            <a:ext cx="4163929" cy="3828620"/>
          </a:xfrm>
          <a:prstGeom prst="rect">
            <a:avLst/>
          </a:prstGeom>
        </p:spPr>
      </p:pic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8" name="Gráfico 7">
            <a:extLst>
              <a:ext uri="{FF2B5EF4-FFF2-40B4-BE49-F238E27FC236}">
                <a16:creationId xmlns="" xmlns:a16="http://schemas.microsoft.com/office/drawing/2014/main" id="{3F96463B-7E74-4DA9-89AA-2DF1D80A4A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944272"/>
              </p:ext>
            </p:extLst>
          </p:nvPr>
        </p:nvGraphicFramePr>
        <p:xfrm>
          <a:off x="392322" y="1844824"/>
          <a:ext cx="415156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1 Título"/>
          <p:cNvSpPr txBox="1">
            <a:spLocks noGrp="1"/>
          </p:cNvSpPr>
          <p:nvPr>
            <p:ph type="title"/>
          </p:nvPr>
        </p:nvSpPr>
        <p:spPr>
          <a:xfrm>
            <a:off x="467544" y="824112"/>
            <a:ext cx="8219256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graphicFrame>
        <p:nvGraphicFramePr>
          <p:cNvPr id="12" name="Gráfico 11">
            <a:extLst>
              <a:ext uri="{FF2B5EF4-FFF2-40B4-BE49-F238E27FC236}">
                <a16:creationId xmlns="" xmlns:a16="http://schemas.microsoft.com/office/drawing/2014/main" id="{1EFC2BD2-CA67-4E59-AD39-BFF2E84577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8942381"/>
              </p:ext>
            </p:extLst>
          </p:nvPr>
        </p:nvGraphicFramePr>
        <p:xfrm>
          <a:off x="452873" y="1844824"/>
          <a:ext cx="4061082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Gráfico 12">
            <a:extLst>
              <a:ext uri="{FF2B5EF4-FFF2-40B4-BE49-F238E27FC236}">
                <a16:creationId xmlns="" xmlns:a16="http://schemas.microsoft.com/office/drawing/2014/main" id="{1D8CC1D3-0B4E-4BB4-B91E-1B616A47A2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0069559"/>
              </p:ext>
            </p:extLst>
          </p:nvPr>
        </p:nvGraphicFramePr>
        <p:xfrm>
          <a:off x="4654613" y="2003869"/>
          <a:ext cx="4002255" cy="35853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7132" y="610902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1129" y="1426060"/>
            <a:ext cx="8034222" cy="31322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40246"/>
            <a:ext cx="803422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CORPORACIÓN NACIONAL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481129" y="5665350"/>
            <a:ext cx="8034222" cy="429927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2477471"/>
              </p:ext>
            </p:extLst>
          </p:nvPr>
        </p:nvGraphicFramePr>
        <p:xfrm>
          <a:off x="592624" y="1683578"/>
          <a:ext cx="7886701" cy="3833649"/>
        </p:xfrm>
        <a:graphic>
          <a:graphicData uri="http://schemas.openxmlformats.org/drawingml/2006/table">
            <a:tbl>
              <a:tblPr/>
              <a:tblGrid>
                <a:gridCol w="790144"/>
                <a:gridCol w="291882"/>
                <a:gridCol w="291882"/>
                <a:gridCol w="2644625"/>
                <a:gridCol w="790144"/>
                <a:gridCol w="790144"/>
                <a:gridCol w="790144"/>
                <a:gridCol w="790144"/>
                <a:gridCol w="707592"/>
              </a:tblGrid>
              <a:tr h="1708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32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425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26.189.746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5.515.438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26.078.469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15.801.234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16.956.208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1.154.974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16.892.649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3.907.268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3.310.415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-596.853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3.288.043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1.505.097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1.505.077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1.505.096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1.183.286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1.183.276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1.183.286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321.811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321.801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321.810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2.104.800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965.776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387.002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-578.774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371.668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287.182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-180.424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106.757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179.550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57.829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-121.721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55.314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499.044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-276.629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209.597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08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1.913.433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53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09951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22920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DE MANEJO DEL FUEGO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0898169"/>
              </p:ext>
            </p:extLst>
          </p:nvPr>
        </p:nvGraphicFramePr>
        <p:xfrm>
          <a:off x="518864" y="1881822"/>
          <a:ext cx="8167935" cy="3203366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8960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9787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6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99.720.552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68.166.353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99.391.508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16.423.083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22.918.568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6.495.485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22.719.046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14.703.785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72.687.555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57.983.770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72.665.592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311.708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168.135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143.573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143.573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427.331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455.893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28.562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398.334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391.433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441.167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49.734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383.608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3.296.828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42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544375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58924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ÁREAS SILVESTRES PROTEGIDAS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9031417"/>
              </p:ext>
            </p:extLst>
          </p:nvPr>
        </p:nvGraphicFramePr>
        <p:xfrm>
          <a:off x="518864" y="1818301"/>
          <a:ext cx="8167935" cy="3626922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7746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434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29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19.598.256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18.536.310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13.717.454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13.951.415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233.961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13.040.822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3.925.953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3.353.222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-572.731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3.214.250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771.009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555.405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215.604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215.604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Jardín Botánico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200.241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504.925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111.165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-393.760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108.785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306.688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-223.340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83.348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31.375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166.862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-151.915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74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1.201.203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855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69573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635635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99743" y="713625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GESTIÓN FORESTAL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678114"/>
              </p:ext>
            </p:extLst>
          </p:nvPr>
        </p:nvGraphicFramePr>
        <p:xfrm>
          <a:off x="518864" y="1855108"/>
          <a:ext cx="8167935" cy="4355942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1587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8619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837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24.665.566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2.406.647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24.133.414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13.377.607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13.744.846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367.239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13.688.434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6.140.985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5.186.685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-954.300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5.145.731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690.524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690.524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498.867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498.867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191.657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191.657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1.045.429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942.007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929.932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916.887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904.812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Investigación Ley Bosque Nativo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1.020.309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916.887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-103.422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904.812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Convención Naciones Unidas contra la Desertificación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25.120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751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80.191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35.898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-21.172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Bosque Nativo Ley N° 20.283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1.659.000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1.236.288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2.347.588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6868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422.712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58145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444871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05. PROGRAMA 06: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 DE ARBORIZACIÓN URBANA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3483096"/>
              </p:ext>
            </p:extLst>
          </p:nvPr>
        </p:nvGraphicFramePr>
        <p:xfrm>
          <a:off x="518864" y="1970916"/>
          <a:ext cx="8167935" cy="2178164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3079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682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0292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-135.616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1.328.256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897.628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816.175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-81.453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813.580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586.553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447.516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-139.037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429.803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079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4522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84.873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74078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5467" y="65016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1" y="132364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1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18864" y="698415"/>
            <a:ext cx="801357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06.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RIEGO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02774" y="6189498"/>
            <a:ext cx="8138449" cy="333704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670361"/>
              </p:ext>
            </p:extLst>
          </p:nvPr>
        </p:nvGraphicFramePr>
        <p:xfrm>
          <a:off x="518859" y="1612620"/>
          <a:ext cx="8013582" cy="4576867"/>
        </p:xfrm>
        <a:graphic>
          <a:graphicData uri="http://schemas.openxmlformats.org/drawingml/2006/table">
            <a:tbl>
              <a:tblPr/>
              <a:tblGrid>
                <a:gridCol w="802856"/>
                <a:gridCol w="296578"/>
                <a:gridCol w="296578"/>
                <a:gridCol w="2687171"/>
                <a:gridCol w="802856"/>
                <a:gridCol w="802856"/>
                <a:gridCol w="802856"/>
                <a:gridCol w="802856"/>
                <a:gridCol w="718975"/>
              </a:tblGrid>
              <a:tr h="13314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0775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47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78.868.069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-1.570.814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78.813.649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5.454.160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5.526.860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72.700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5.526.862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876.184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679.026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-197.158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640.765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46.568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46.558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2.099.290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2.089.431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2.099.290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2.089.431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Construcción y Rehabilitación Obras de Riego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2.130.590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2.099.290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-31.300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2.089.431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704.282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704.272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704.272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704.272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704.272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704.272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Compensaciones por Daños a Terceros y/o a la Propiedad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338.453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218.971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-119.482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212.690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8.788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-5.788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16.849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51.044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32.731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-18.313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29.917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261.772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183.240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-78.532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179.867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3.644.127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2.930.015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2.930.014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1.360.220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1.192.728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-167.492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1.192.728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454.794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-154.794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300.000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Inversión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1.829.113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1.437.287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-391.826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1.437.286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66.595.349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66.595.349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67.995.349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66.595.349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66.595.349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INDAP - Pre financiamiento art. 3°, Ley N° 18.450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1.193.998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629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Bonificación por Inversiones de Riego y Drenaje Ley N° 18.450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66.801.351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65.401.351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-1.400.000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65.401.351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314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38.881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7916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10159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="" xmlns:a16="http://schemas.microsoft.com/office/drawing/2014/main" id="{71FEE73E-4AE9-41CB-9656-4C82DAFF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606831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77225135"/>
              </p:ext>
            </p:extLst>
          </p:nvPr>
        </p:nvGraphicFramePr>
        <p:xfrm>
          <a:off x="539552" y="1609724"/>
          <a:ext cx="8147248" cy="41824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66600" y="691226"/>
            <a:ext cx="7993832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</a:p>
        </p:txBody>
      </p:sp>
      <p:sp>
        <p:nvSpPr>
          <p:cNvPr id="6" name="3 Marcador de pie de página">
            <a:extLst>
              <a:ext uri="{FF2B5EF4-FFF2-40B4-BE49-F238E27FC236}">
                <a16:creationId xmlns="" xmlns:a16="http://schemas.microsoft.com/office/drawing/2014/main" id="{4BDA013B-3346-4EF7-A83E-E0D3B8B80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6600" y="6250880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94267343"/>
              </p:ext>
            </p:extLst>
          </p:nvPr>
        </p:nvGraphicFramePr>
        <p:xfrm>
          <a:off x="466600" y="1614486"/>
          <a:ext cx="7993832" cy="45508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2020</a:t>
            </a:r>
            <a:b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13 MINISTERIO DE AGRICULTURA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3" y="5805194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7E09F1E0-B8A7-4F4B-919A-65467147E0EE}"/>
              </a:ext>
            </a:extLst>
          </p:cNvPr>
          <p:cNvSpPr txBox="1">
            <a:spLocks/>
          </p:cNvSpPr>
          <p:nvPr/>
        </p:nvSpPr>
        <p:spPr>
          <a:xfrm>
            <a:off x="544800" y="5440069"/>
            <a:ext cx="7699607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349072"/>
              </p:ext>
            </p:extLst>
          </p:nvPr>
        </p:nvGraphicFramePr>
        <p:xfrm>
          <a:off x="606313" y="1982283"/>
          <a:ext cx="7638094" cy="3241694"/>
        </p:xfrm>
        <a:graphic>
          <a:graphicData uri="http://schemas.openxmlformats.org/drawingml/2006/table">
            <a:tbl>
              <a:tblPr/>
              <a:tblGrid>
                <a:gridCol w="890004"/>
                <a:gridCol w="2377772"/>
                <a:gridCol w="890004"/>
                <a:gridCol w="890004"/>
                <a:gridCol w="890004"/>
                <a:gridCol w="890004"/>
                <a:gridCol w="810302"/>
              </a:tblGrid>
              <a:tr h="189296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57971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112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706.755.055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778.614.813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71.859.758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770.244.295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217.919.140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234.243.473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16.324.333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231.982.968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65.581.107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120.099.563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54.518.456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119.477.835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6.164.658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6.133.305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175.846.987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148.349.378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-27.497.609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147.424.434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145.870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23.986.763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23.840.893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23.997.495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GASTOS CORRIENTES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352.579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352.559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8.223.430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4.497.543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-3.725.887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4.347.654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3.895.155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3.181.043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-714.112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3.161.354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88.003.274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80.297.381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-7.705.893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79.419.091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147.140.002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137.505.466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-9.634.536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137.128.792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16.886.024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16.886.024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16.834.367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92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3.050.872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0910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13 MINISTERIO DE AGRICULTURA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85598" y="6433443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9" y="1440523"/>
            <a:ext cx="7809102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2020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9833470"/>
              </p:ext>
            </p:extLst>
          </p:nvPr>
        </p:nvGraphicFramePr>
        <p:xfrm>
          <a:off x="585598" y="1700810"/>
          <a:ext cx="7809103" cy="4655539"/>
        </p:xfrm>
        <a:graphic>
          <a:graphicData uri="http://schemas.openxmlformats.org/drawingml/2006/table">
            <a:tbl>
              <a:tblPr/>
              <a:tblGrid>
                <a:gridCol w="324163"/>
                <a:gridCol w="324163"/>
                <a:gridCol w="2907748"/>
                <a:gridCol w="868759"/>
                <a:gridCol w="868759"/>
                <a:gridCol w="868759"/>
                <a:gridCol w="868759"/>
                <a:gridCol w="777993"/>
              </a:tblGrid>
              <a:tr h="17202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26840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578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68.511.177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62.615.900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-5.895.277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62.562.400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Agricultura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29.358.850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-3.073.948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29.305.349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33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Investigación e Innovación Tecnológica Silvoagropecuaria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33.257.050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-2.821.329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33.257.051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OFICINA DE ESTUDIOS Y POLÍTICAS AGRARIAS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21.115.914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10.415.302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-10.700.612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10.360.986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304.699.632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298.877.326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-5.822.306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294.480.441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138.863.267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143.753.089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4.889.822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142.992.240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Agrícola y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27.617.838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31.082.311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3.464.473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30.933.531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Inspecciones Exportaciones Silvoagropecuarias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22.158.581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25.530.040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3.371.459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25.450.992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Desarrollo Ganadero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15.018.742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15.059.819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41.077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15.036.861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Vigilancia y Control Silvoagrícola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33.419.594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33.357.918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-61.676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33.314.538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Controles Fronterizos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17.510.039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15.854.617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-1.655.422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15.504.407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0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Gestión y Conservación de Recursos Naturales Renovables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15.777.392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15.360.864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-416.528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15.280.418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7.361.081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7.507.520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146.439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7.471.493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94.320.180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171.522.685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77.202.505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169.467.957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Nacional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20.674.308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26.189.746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5.515.438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26.078.469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Manejo del Fuego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31.554.199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99.720.552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68.166.353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99.391.508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Areas Silvestres Protegidas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18.348.573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19.598.256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1.249.683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18.536.310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Gestión Forestal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22.258.919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24.665.566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2.406.647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24.133.414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202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Arborización Urbana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1.484.181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1.348.565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-135.616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1.328.256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503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RIEGO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80.438.883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78.868.069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-1.570.814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78.813.649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9824" y="6281882"/>
            <a:ext cx="7977800" cy="36512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37518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2020                                                                                                                                                  …..1 de 2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67545" y="770705"/>
            <a:ext cx="821925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464089"/>
              </p:ext>
            </p:extLst>
          </p:nvPr>
        </p:nvGraphicFramePr>
        <p:xfrm>
          <a:off x="467543" y="1711541"/>
          <a:ext cx="8219256" cy="4570344"/>
        </p:xfrm>
        <a:graphic>
          <a:graphicData uri="http://schemas.openxmlformats.org/drawingml/2006/table">
            <a:tbl>
              <a:tblPr/>
              <a:tblGrid>
                <a:gridCol w="823462"/>
                <a:gridCol w="304189"/>
                <a:gridCol w="304189"/>
                <a:gridCol w="2756140"/>
                <a:gridCol w="823462"/>
                <a:gridCol w="823462"/>
                <a:gridCol w="823462"/>
                <a:gridCol w="823462"/>
                <a:gridCol w="737428"/>
              </a:tblGrid>
              <a:tr h="13668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1859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793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32.432.798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29.358.850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-3.073.948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29.305.349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6.418.476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6.450.516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32.040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6.419.257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1.128.855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976.912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-151.943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970.131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29.725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24.629.156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19.064.706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-5.564.450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19.060.700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1.300.138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3.875.435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2.575.297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3.875.141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368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Comunicaciones del Agro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635.936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598.912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-37.024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598.912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369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Emergencias Agrícolas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2.918.288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2.918.278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2.917.995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Educación Agrícola y Rural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305.957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-305.957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Agroclimática Nacional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304.383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Consorcio Lechero S.A.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16.937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Cinco al Día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36.914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20.010.901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12.633.077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-7.377.824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12.633.078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Promoción de Exportaciones Agricultura - PROCHILE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9.218.234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5.449.405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-3.768.829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5.449.405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Fomento Productivo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4.400.766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2.200.766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-2.200.000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2.200.767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- Seguro Agrícola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6.391.901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4.982.906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-1.408.995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4.982.906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1.261.788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1.021.683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-240.105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1.017.980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359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para la Inocuidad Alimentaria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727.669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627.649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-100.020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624.487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99,5%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 la Comercialización de Pequeños Productores de Trigo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534.119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394.034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-140.085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393.493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2.056.329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1.534.511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-521.818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1.534.501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3668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Latinoamericano de Arroces para Riego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13.562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33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de las Naciones Unidas para la Alimentación y la Agricultura - FAO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1.756.400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1.264.582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-491.818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1.264.582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19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Interamericano de Cooperación para la Agricultura - IICA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286.367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256.357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61320" y="587741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1" y="1550569"/>
            <a:ext cx="7860248" cy="26048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                       …..2 de 2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61321" y="807327"/>
            <a:ext cx="812547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AGRICULTURA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>
            <a:extLst>
              <a:ext uri="{FF2B5EF4-FFF2-40B4-BE49-F238E27FC236}">
                <a16:creationId xmlns="" xmlns:a16="http://schemas.microsoft.com/office/drawing/2014/main" id="{3632DB60-84B3-4AED-A8CC-1D67F89ED1A3}"/>
              </a:ext>
            </a:extLst>
          </p:cNvPr>
          <p:cNvSpPr txBox="1">
            <a:spLocks/>
          </p:cNvSpPr>
          <p:nvPr/>
        </p:nvSpPr>
        <p:spPr>
          <a:xfrm>
            <a:off x="561320" y="4658673"/>
            <a:ext cx="8140975" cy="393153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L" sz="800" b="1" dirty="0">
                <a:ea typeface="Verdana" pitchFamily="34" charset="0"/>
                <a:cs typeface="Verdana" pitchFamily="34" charset="0"/>
              </a:rPr>
              <a:t>Nota: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Para el cálculo del presupuesto vigente, así como para determinar la ejecución acumulada, no se incluyó: el subtítulo </a:t>
            </a:r>
            <a:r>
              <a:rPr lang="es-CL" sz="800" b="1" dirty="0">
                <a:ea typeface="Verdana" pitchFamily="34" charset="0"/>
                <a:cs typeface="Verdana" pitchFamily="34" charset="0"/>
              </a:rPr>
              <a:t>25.99 “Otros Íntegros al Fisco” </a:t>
            </a:r>
            <a:r>
              <a:rPr lang="es-CL" sz="800" dirty="0">
                <a:ea typeface="Verdana" pitchFamily="34" charset="0"/>
                <a:cs typeface="Verdana" pitchFamily="34" charset="0"/>
              </a:rPr>
              <a:t>por cuanto corresponden a movimientos contables derivados de una instrucción administrativa aplicada por Dipres a partir del mes de abril.</a:t>
            </a:r>
            <a:endParaRPr lang="es-CL" sz="800" b="1" dirty="0"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7344733"/>
              </p:ext>
            </p:extLst>
          </p:nvPr>
        </p:nvGraphicFramePr>
        <p:xfrm>
          <a:off x="680708" y="2021779"/>
          <a:ext cx="7886701" cy="2636891"/>
        </p:xfrm>
        <a:graphic>
          <a:graphicData uri="http://schemas.openxmlformats.org/drawingml/2006/table">
            <a:tbl>
              <a:tblPr/>
              <a:tblGrid>
                <a:gridCol w="790144"/>
                <a:gridCol w="291882"/>
                <a:gridCol w="291882"/>
                <a:gridCol w="2644625"/>
                <a:gridCol w="790144"/>
                <a:gridCol w="790144"/>
                <a:gridCol w="790144"/>
                <a:gridCol w="790144"/>
                <a:gridCol w="707592"/>
              </a:tblGrid>
              <a:tr h="2197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39481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1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1.366.716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1.366.716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1.366.716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1.366.716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1.366.716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1.366.716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256.301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-121.256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132.207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9.832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-4.482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5.293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2.652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-3.812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2.626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77.360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-67.455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162.645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117.138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-45.507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114.517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7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1.335.230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1.326.613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40" y="602344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40" y="1602167"/>
            <a:ext cx="8130206" cy="25762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4240" y="645672"/>
            <a:ext cx="8212560" cy="861590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DICIEMBRE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13. CAPÍTULO 01. PROGRAMA 02: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INVESTIGACIÓN E INNOVACIÓN TECNOLÓGICA SILVOAGROPECUARIA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9993036"/>
              </p:ext>
            </p:extLst>
          </p:nvPr>
        </p:nvGraphicFramePr>
        <p:xfrm>
          <a:off x="493884" y="1907774"/>
          <a:ext cx="8192918" cy="3897489"/>
        </p:xfrm>
        <a:graphic>
          <a:graphicData uri="http://schemas.openxmlformats.org/drawingml/2006/table">
            <a:tbl>
              <a:tblPr/>
              <a:tblGrid>
                <a:gridCol w="820823"/>
                <a:gridCol w="303215"/>
                <a:gridCol w="303215"/>
                <a:gridCol w="2747307"/>
                <a:gridCol w="820823"/>
                <a:gridCol w="820823"/>
                <a:gridCol w="820823"/>
                <a:gridCol w="820823"/>
                <a:gridCol w="735066"/>
              </a:tblGrid>
              <a:tr h="22351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450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33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33.257.050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-2.821.329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33.257.051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32.391.307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-3.687.072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32.391.310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36.078.379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32.391.307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-3.687.072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32.391.310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Investigaciones Agropecuarias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18.352.799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17.102.799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-1.250.000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17.102.801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para la Innovación Agraria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9.446.206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7.734.153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-1.712.053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7.734.153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Forestal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4.552.856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4.257.112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-295.744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4.257.112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de Información de Recursos Naturales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3.542.944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3.212.243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-330.701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3.212.244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4702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Investigación para la Competitividad Agroalimentaria y Forestal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183.574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-98.574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372.268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372.266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351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374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493.475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4020</TotalTime>
  <Words>6051</Words>
  <Application>Microsoft Office PowerPoint</Application>
  <PresentationFormat>Presentación en pantalla (4:3)</PresentationFormat>
  <Paragraphs>3468</Paragraphs>
  <Slides>25</Slides>
  <Notes>20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25</vt:i4>
      </vt:variant>
    </vt:vector>
  </HeadingPairs>
  <TitlesOfParts>
    <vt:vector size="30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DICIEMBRE DE 2020 PARTIDA 13: MINISTERIO DE AGRICULTURA</vt:lpstr>
      <vt:lpstr>COMPORTAMIENTO DE LA EJECUCIÓN ACUMULADA DE GASTOS A DICIEMBRE DE 2020  PARTIDA 13 MINISTERIO DE AGRICULTURA</vt:lpstr>
      <vt:lpstr>COMPORTAMIENTO DE LA EJECUCIÓN ACUMULADA DE GASTOS A DICIEMBRE DE 2020  PARTIDA 13 MINISTERIO DE AGRICULTURA</vt:lpstr>
      <vt:lpstr>COMPORTAMIENTO DE LA EJECUCIÓN ACUMULADA DE GASTOS A DICIEMBRE DE 2020  PARTIDA 13 MINISTERIO DE AGRICULTURA</vt:lpstr>
      <vt:lpstr>EJECUCIÓN ACUMULADA DE GASTOS A DICIEMBRE DE 2020 PARTIDA 13 MINISTERIO DE AGRICULTURA</vt:lpstr>
      <vt:lpstr>EJECUCIÓN ACUMULADA DE GASTOS A DICIEMBRE DE 2020  PARTIDA 13 MINISTERIO DE AGRICULTURA RESUMEN POR CAPÍTULOS</vt:lpstr>
      <vt:lpstr>EJECUCIÓN ACUMULADA DE GASTOS A DICIEMBRE DE 2020  PARTIDA 13. CAPÍTULO 01. PROGRAMA 01:  SUBSECRETARÍA DE AGRICULTURA</vt:lpstr>
      <vt:lpstr>EJECUCIÓN ACUMULADA DE GASTOS A DICIEMBRE DE 2020  PARTIDA 13. CAPÍTULO 01. PROGRAMA 01:  SUBSECRETARÍA DE AGRICULTURA</vt:lpstr>
      <vt:lpstr>EJECUCIÓN ACUMULADA DE GASTOS A DICIEMBRE DE 2020  PARTIDA 13. CAPÍTULO 01. PROGRAMA 02:  INVESTIGACIÓN E INNOVACIÓN TECNOLÓGICA SILVOAGROPECUARIA</vt:lpstr>
      <vt:lpstr>EJECUCIÓN ACUMULADA DE GASTOS A DICIEMBRE DE 2020  PARTIDA 13. CAPÍTULO 02. PROGRAMA 01:  OFICINA DE ESTUDIOS Y POLÍTICAS AGRARIAS</vt:lpstr>
      <vt:lpstr>EJECUCIÓN ACUMULADA DE GASTOS A DICIEMBRE DE 2020  PARTIDA 13. CAPÍTULO 03. PROGRAMA 01:  INSTITUTO DE DESARROLLO AGROPECUARIO</vt:lpstr>
      <vt:lpstr>EJECUCIÓN ACUMULADA DE GASTOS A DICIEMBRE DE 2020  PARTIDA 13. CAPÍTULO 03. PROGRAMA 01:  INSTITUTO DE DESARROLLO AGROPECUARIO</vt:lpstr>
      <vt:lpstr>EJECUCIÓN ACUMULADA DE GASTOS A DICIEMBRE DE 2020  PARTIDA 13. CAPÍTULO 04. PROGRAMA 01:  SERVICIO AGRÍCOLA Y GANADERO</vt:lpstr>
      <vt:lpstr>EJECUCIÓN ACUMULADA DE GASTOS A DICIEMBRE DE 2020  PARTIDA 13. CAPÍTULO 04. PROGRAMA 04:  INSPECCIONES EXPORTACIONES SILVOAGROPECUARIAS</vt:lpstr>
      <vt:lpstr>EJECUCIÓN ACUMULADA DE GASTOS A DICIEMBRE DE 2020  PARTIDA 13. CAPÍTULO 04. PROGRAMA 05:  PROGRAMA DESARROLLO GANADERO</vt:lpstr>
      <vt:lpstr>EJECUCIÓN ACUMULADA DE GASTOS A DICIEMBRE DE 2020  PARTIDA 13. CAPÍTULO 04. PROGRAMA 06:  VIGILANCIA Y CONTROL SILVOAGRÍCOLA</vt:lpstr>
      <vt:lpstr>EJECUCIÓN ACUMULADA DE GASTOS A DICIEMBRE DE 2020  PARTIDA 13. CAPÍTULO 04. PROGRAMA 07:  PROGRAMA DE CONTROLES FRONTERIZOS</vt:lpstr>
      <vt:lpstr>EJECUCIÓN ACUMULADA DE GASTOS A DICIEMBRE DE 2020  PARTIDA 13. CAPÍTULO 04. PROGRAMA 08:  PROGRAMA GESTIÓN Y CONSERVACIÓN DE RECURSOS NATURALES RENOVABLES</vt:lpstr>
      <vt:lpstr>EJECUCIÓN ACUMULADA DE GASTOS A DICIEMBRE DE 2020  PARTIDA 13. CAPÍTULO 04. PROGRAMA 09:  LABORATORIOS</vt:lpstr>
      <vt:lpstr>EJECUCIÓN ACUMULADA DE GASTOS A DICIEMBRE DE 2020  PARTIDA 13. CAPÍTULO 05. PROGRAMA 01:  CORPORACIÓN NACIONAL FORESTAL</vt:lpstr>
      <vt:lpstr>EJECUCIÓN ACUMULADA DE GASTOS A DICIEMBRE DE 2020  PARTIDA 13. CAPÍTULO 05. PROGRAMA 03:  PROGRAMA DE MANEJO DEL FUEGO</vt:lpstr>
      <vt:lpstr>EJECUCIÓN ACUMULADA DE GASTOS A DICIEMBRE DE 2020  PARTIDA 13. CAPÍTULO 05. PROGRAMA 04:  ÁREAS SILVESTRES PROTEGIDAS</vt:lpstr>
      <vt:lpstr>EJECUCIÓN ACUMULADA DE GASTOS A DICIEMBRE DE 2020  PARTIDA 13. CAPÍTULO 05. PROGRAMA 05:  GESTIÓN FORESTAL</vt:lpstr>
      <vt:lpstr>EJECUCIÓN ACUMULADA DE GASTOS A DICIEMBRE DE 2020  PARTIDA 13. CAPÍTULO 05. PROGRAMA 06:  PROGRAMA  DE ARBORIZACIÓN URBANA</vt:lpstr>
      <vt:lpstr>EJECUCIÓN ACUMULADA DE GASTOS A DICIEMBRE DE 2020  PARTIDA 13. CAPÍTULO 06. PROGRAMA 01:  COMISIÓN NACIONAL DE RIEGO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328</cp:revision>
  <cp:lastPrinted>2019-06-03T14:10:49Z</cp:lastPrinted>
  <dcterms:created xsi:type="dcterms:W3CDTF">2016-06-23T13:38:47Z</dcterms:created>
  <dcterms:modified xsi:type="dcterms:W3CDTF">2021-03-03T21:57:31Z</dcterms:modified>
</cp:coreProperties>
</file>