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9.6614317444414621E-2"/>
          <c:y val="6.020431490518147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12'!$D$65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0.11372937086874979"/>
                  <c:y val="-0.11721705973969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'[12.xlsx]Partida 12'!$C$66:$C$69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12'!$D$66:$D$69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12'!$M$65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1.2475631996361437E-2"/>
                  <c:y val="6.10389695262614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E09-42F5-AAC5-B4AAE2D9058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2.8070171991813178E-2"/>
                  <c:y val="-8.125458827015496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342-4C07-9302-A9B336CB82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12'!$L$66:$L$71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12'!$M$66:$M$71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18296040"/>
        <c:axId val="418294864"/>
      </c:barChart>
      <c:catAx>
        <c:axId val="41829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8294864"/>
        <c:crosses val="autoZero"/>
        <c:auto val="1"/>
        <c:lblAlgn val="ctr"/>
        <c:lblOffset val="100"/>
        <c:noMultiLvlLbl val="0"/>
      </c:catAx>
      <c:valAx>
        <c:axId val="4182948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18296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12700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2018 - 2019</a:t>
            </a:r>
            <a:r>
              <a:rPr lang="es-CL" sz="900" b="1" baseline="0"/>
              <a:t> - 2020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12'!$D$33:$O$33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F50-4051-BADD-DF997F62FC9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F50-4051-BADD-DF997F62FC9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F50-4051-BADD-DF997F62FC9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5F-418C-B043-FBF96285638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342656031916489E-16"/>
                  <c:y val="9.7701005361755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7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12'!$D$34:$O$34</c:f>
              <c:numCache>
                <c:formatCode>0.0%</c:formatCode>
                <c:ptCount val="12"/>
                <c:pt idx="0">
                  <c:v>0.11522603432846421</c:v>
                </c:pt>
                <c:pt idx="1">
                  <c:v>6.5083031326715779E-2</c:v>
                </c:pt>
                <c:pt idx="2">
                  <c:v>8.3253505206834624E-2</c:v>
                </c:pt>
                <c:pt idx="3">
                  <c:v>6.9720158508216126E-2</c:v>
                </c:pt>
                <c:pt idx="4">
                  <c:v>4.4738893470312617E-2</c:v>
                </c:pt>
                <c:pt idx="5">
                  <c:v>8.7322148594030771E-2</c:v>
                </c:pt>
                <c:pt idx="6">
                  <c:v>7.1023861605828631E-2</c:v>
                </c:pt>
                <c:pt idx="7">
                  <c:v>5.96580309952051E-2</c:v>
                </c:pt>
                <c:pt idx="8">
                  <c:v>5.101102956942221E-2</c:v>
                </c:pt>
                <c:pt idx="9">
                  <c:v>7.4588146346841064E-2</c:v>
                </c:pt>
                <c:pt idx="10">
                  <c:v>6.7868762521046427E-2</c:v>
                </c:pt>
                <c:pt idx="11">
                  <c:v>0.12878353670431258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8127856"/>
        <c:axId val="528125896"/>
      </c:barChart>
      <c:catAx>
        <c:axId val="52812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8125896"/>
        <c:crosses val="autoZero"/>
        <c:auto val="1"/>
        <c:lblAlgn val="ctr"/>
        <c:lblOffset val="100"/>
        <c:noMultiLvlLbl val="0"/>
      </c:catAx>
      <c:valAx>
        <c:axId val="5281258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812785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12'!$D$26:$O$26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EC4-4A52-A04F-6EC6B7634D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EC4-4A52-A04F-6EC6B7634D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EC4-4A52-A04F-6EC6B7634D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EC4-4A52-A04F-6EC6B7634D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12'!$D$27:$O$27</c:f>
              <c:numCache>
                <c:formatCode>0.0%</c:formatCode>
                <c:ptCount val="12"/>
                <c:pt idx="0">
                  <c:v>0.11522603432846421</c:v>
                </c:pt>
                <c:pt idx="1">
                  <c:v>0.18019044714352767</c:v>
                </c:pt>
                <c:pt idx="2">
                  <c:v>0.25520895940346128</c:v>
                </c:pt>
                <c:pt idx="3">
                  <c:v>0.32283035848487374</c:v>
                </c:pt>
                <c:pt idx="4">
                  <c:v>0.35359815216590446</c:v>
                </c:pt>
                <c:pt idx="5">
                  <c:v>0.44092030075993521</c:v>
                </c:pt>
                <c:pt idx="6">
                  <c:v>0.5119441623657639</c:v>
                </c:pt>
                <c:pt idx="7">
                  <c:v>0.56974825032205434</c:v>
                </c:pt>
                <c:pt idx="8">
                  <c:v>0.62003329648418748</c:v>
                </c:pt>
                <c:pt idx="9">
                  <c:v>0.69242318882217269</c:v>
                </c:pt>
                <c:pt idx="10">
                  <c:v>0.76738422007815665</c:v>
                </c:pt>
                <c:pt idx="11">
                  <c:v>0.98619873909670608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8134128"/>
        <c:axId val="528123152"/>
      </c:lineChart>
      <c:catAx>
        <c:axId val="52813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8123152"/>
        <c:crosses val="autoZero"/>
        <c:auto val="1"/>
        <c:lblAlgn val="ctr"/>
        <c:lblOffset val="100"/>
        <c:noMultiLvlLbl val="0"/>
      </c:catAx>
      <c:valAx>
        <c:axId val="5281231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81341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29188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03397"/>
              </p:ext>
            </p:extLst>
          </p:nvPr>
        </p:nvGraphicFramePr>
        <p:xfrm>
          <a:off x="518864" y="1855105"/>
          <a:ext cx="8167935" cy="443677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624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7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190.833.137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36.293.132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188.271.906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15.684.551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15.683.474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-142.041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893.312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545.802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545.801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-119.359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-76.371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141.821.958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4.150.608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139.288.956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773.364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141.044.450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4.105.543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138.515.592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532582"/>
              </p:ext>
            </p:extLst>
          </p:nvPr>
        </p:nvGraphicFramePr>
        <p:xfrm>
          <a:off x="590873" y="1749146"/>
          <a:ext cx="8089814" cy="4547291"/>
        </p:xfrm>
        <a:graphic>
          <a:graphicData uri="http://schemas.openxmlformats.org/drawingml/2006/table">
            <a:tbl>
              <a:tblPr/>
              <a:tblGrid>
                <a:gridCol w="810493"/>
                <a:gridCol w="299399"/>
                <a:gridCol w="299399"/>
                <a:gridCol w="2712736"/>
                <a:gridCol w="810493"/>
                <a:gridCol w="810493"/>
                <a:gridCol w="810493"/>
                <a:gridCol w="810493"/>
                <a:gridCol w="725815"/>
              </a:tblGrid>
              <a:tr h="1247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21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1.218.148.366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-42.875.256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1.200.029.804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103.815.072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1.700.320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103.811.225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6.502.505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-754.789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6.496.310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3.514.847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2.945.930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3.060.140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558.911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136.821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2.923.319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147.763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147.958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147.958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147.762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241.869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241.869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7.435.088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5.730.549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5.843.319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576.513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576.513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569.257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57.930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57.930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56.656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1.525.249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1.436.500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1.465.734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27.730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5.005.853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3.553.829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3.620.264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114.606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50.884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113.935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52.794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961.564.167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-186.794.672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945.847.843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1.563.120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-1.290.086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1.558.663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960.001.047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-185.504.586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944.289.180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134.023.589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133.976.408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134.019.933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-27.327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21.082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133.979.997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5" y="147758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493905"/>
              </p:ext>
            </p:extLst>
          </p:nvPr>
        </p:nvGraphicFramePr>
        <p:xfrm>
          <a:off x="518864" y="1766568"/>
          <a:ext cx="8167934" cy="4552529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0"/>
                <a:gridCol w="818320"/>
                <a:gridCol w="818320"/>
                <a:gridCol w="818320"/>
                <a:gridCol w="818320"/>
                <a:gridCol w="732824"/>
              </a:tblGrid>
              <a:tr h="1607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3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89.586.612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89.207.922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7.827.464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7.813.922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551.979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551.778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1.949.794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1.947.994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1.887.391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-510.734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1.887.388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71.705.970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71.411.475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-597.880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71.525.033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598.174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71.231.887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982574"/>
              </p:ext>
            </p:extLst>
          </p:nvPr>
        </p:nvGraphicFramePr>
        <p:xfrm>
          <a:off x="518864" y="1664500"/>
          <a:ext cx="8167935" cy="4654593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636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12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8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74.462.962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9.671.745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73.277.217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5.787.285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5.752.357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310.979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382.693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58.248.413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368.194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58.216.405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57.895.223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998027"/>
              </p:ext>
            </p:extLst>
          </p:nvPr>
        </p:nvGraphicFramePr>
        <p:xfrm>
          <a:off x="518863" y="1683864"/>
          <a:ext cx="8167936" cy="4452660"/>
        </p:xfrm>
        <a:graphic>
          <a:graphicData uri="http://schemas.openxmlformats.org/drawingml/2006/table">
            <a:tbl>
              <a:tblPr/>
              <a:tblGrid>
                <a:gridCol w="811344"/>
                <a:gridCol w="299714"/>
                <a:gridCol w="299714"/>
                <a:gridCol w="2785212"/>
                <a:gridCol w="811344"/>
                <a:gridCol w="811344"/>
                <a:gridCol w="811344"/>
                <a:gridCol w="811344"/>
                <a:gridCol w="726576"/>
              </a:tblGrid>
              <a:tr h="1879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56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93.911.330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3.768.689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90.225.479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4.628.542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90.404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4.627.546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-39.691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57.319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148.537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-73.592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148.504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148.537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-73.592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148.504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3.662.757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3.652.757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06738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142916"/>
              </p:ext>
            </p:extLst>
          </p:nvPr>
        </p:nvGraphicFramePr>
        <p:xfrm>
          <a:off x="518864" y="1855101"/>
          <a:ext cx="8093814" cy="4143133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6"/>
                <a:gridCol w="810894"/>
                <a:gridCol w="810894"/>
                <a:gridCol w="810894"/>
                <a:gridCol w="810894"/>
                <a:gridCol w="726174"/>
              </a:tblGrid>
              <a:tr h="1932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18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168.332.326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26.872.375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165.276.858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-425.948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4.687.837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447.103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148.506.367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13.167.713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145.498.589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148.506.367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13.167.713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145.498.589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34602"/>
              </p:ext>
            </p:extLst>
          </p:nvPr>
        </p:nvGraphicFramePr>
        <p:xfrm>
          <a:off x="518863" y="1912160"/>
          <a:ext cx="8125077" cy="4110270"/>
        </p:xfrm>
        <a:graphic>
          <a:graphicData uri="http://schemas.openxmlformats.org/drawingml/2006/table">
            <a:tbl>
              <a:tblPr/>
              <a:tblGrid>
                <a:gridCol w="821396"/>
                <a:gridCol w="303426"/>
                <a:gridCol w="303426"/>
                <a:gridCol w="2675667"/>
                <a:gridCol w="821396"/>
                <a:gridCol w="821396"/>
                <a:gridCol w="821396"/>
                <a:gridCol w="821396"/>
                <a:gridCol w="735578"/>
              </a:tblGrid>
              <a:tr h="1836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25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649.302.638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-65.285.905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644.388.457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12.445.499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12.444.686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7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305.795.937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301.632.838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305.795.937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301.632.838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302.690.802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-93.720.319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301.959.411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302.690.802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-93.720.319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301.959.411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302.690.802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-93.720.319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301.959.411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401099"/>
              </p:ext>
            </p:extLst>
          </p:nvPr>
        </p:nvGraphicFramePr>
        <p:xfrm>
          <a:off x="476004" y="1673139"/>
          <a:ext cx="8210795" cy="4463387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758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6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25.562.347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24.669.852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13.821.192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603.467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13.807.207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895.158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867.978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1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448.682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217.274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8.808.154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1.497.287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4.102.873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6.504.233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3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405088"/>
              </p:ext>
            </p:extLst>
          </p:nvPr>
        </p:nvGraphicFramePr>
        <p:xfrm>
          <a:off x="476007" y="1855119"/>
          <a:ext cx="8093807" cy="4463974"/>
        </p:xfrm>
        <a:graphic>
          <a:graphicData uri="http://schemas.openxmlformats.org/drawingml/2006/table">
            <a:tbl>
              <a:tblPr/>
              <a:tblGrid>
                <a:gridCol w="810893"/>
                <a:gridCol w="299547"/>
                <a:gridCol w="299547"/>
                <a:gridCol w="2714075"/>
                <a:gridCol w="810893"/>
                <a:gridCol w="810893"/>
                <a:gridCol w="810893"/>
                <a:gridCol w="810893"/>
                <a:gridCol w="726173"/>
              </a:tblGrid>
              <a:tr h="1826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9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9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2.241.956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1.705.994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249.192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5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5288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1498" y="139114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1498" y="5735263"/>
            <a:ext cx="818817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17131"/>
              </p:ext>
            </p:extLst>
          </p:nvPr>
        </p:nvGraphicFramePr>
        <p:xfrm>
          <a:off x="509134" y="1634034"/>
          <a:ext cx="8169312" cy="4101224"/>
        </p:xfrm>
        <a:graphic>
          <a:graphicData uri="http://schemas.openxmlformats.org/drawingml/2006/table">
            <a:tbl>
              <a:tblPr/>
              <a:tblGrid>
                <a:gridCol w="818458"/>
                <a:gridCol w="302341"/>
                <a:gridCol w="302341"/>
                <a:gridCol w="2739392"/>
                <a:gridCol w="818458"/>
                <a:gridCol w="818458"/>
                <a:gridCol w="818458"/>
                <a:gridCol w="818458"/>
                <a:gridCol w="732948"/>
              </a:tblGrid>
              <a:tr h="1832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13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11.018.852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10.899.808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7.314.621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7.234.050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2.993.927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241.236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302661"/>
              </p:ext>
            </p:extLst>
          </p:nvPr>
        </p:nvGraphicFramePr>
        <p:xfrm>
          <a:off x="467544" y="1916832"/>
          <a:ext cx="396044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983115"/>
              </p:ext>
            </p:extLst>
          </p:nvPr>
        </p:nvGraphicFramePr>
        <p:xfrm>
          <a:off x="4619108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089468"/>
              </p:ext>
            </p:extLst>
          </p:nvPr>
        </p:nvGraphicFramePr>
        <p:xfrm>
          <a:off x="417237" y="1609724"/>
          <a:ext cx="8210798" cy="462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222901"/>
              </p:ext>
            </p:extLst>
          </p:nvPr>
        </p:nvGraphicFramePr>
        <p:xfrm>
          <a:off x="466600" y="1614486"/>
          <a:ext cx="8210798" cy="43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5278" y="599346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81598" y="5004393"/>
            <a:ext cx="766280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755607"/>
              </p:ext>
            </p:extLst>
          </p:nvPr>
        </p:nvGraphicFramePr>
        <p:xfrm>
          <a:off x="611557" y="1979816"/>
          <a:ext cx="7632849" cy="2762250"/>
        </p:xfrm>
        <a:graphic>
          <a:graphicData uri="http://schemas.openxmlformats.org/drawingml/2006/table">
            <a:tbl>
              <a:tblPr/>
              <a:tblGrid>
                <a:gridCol w="889393"/>
                <a:gridCol w="2376139"/>
                <a:gridCol w="889393"/>
                <a:gridCol w="889393"/>
                <a:gridCol w="889393"/>
                <a:gridCol w="889393"/>
                <a:gridCol w="809745"/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2.583.807.034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-32.141.278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2.548.147.239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221.491.345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3.919.513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221.251.054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18.582.316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-2.692.376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18.358.106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5.873.517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5.375.529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4.706.880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10.298.436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1.702.129.843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-183.304.349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1.674.989.751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302.690.802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-93.720.319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301.959.411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229.140.525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228.451.902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229.136.864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3.867.757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091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11242"/>
              </p:ext>
            </p:extLst>
          </p:nvPr>
        </p:nvGraphicFramePr>
        <p:xfrm>
          <a:off x="585598" y="1885177"/>
          <a:ext cx="7809103" cy="3848079"/>
        </p:xfrm>
        <a:graphic>
          <a:graphicData uri="http://schemas.openxmlformats.org/drawingml/2006/table">
            <a:tbl>
              <a:tblPr/>
              <a:tblGrid>
                <a:gridCol w="324163"/>
                <a:gridCol w="324163"/>
                <a:gridCol w="2907748"/>
                <a:gridCol w="868759"/>
                <a:gridCol w="868759"/>
                <a:gridCol w="868759"/>
                <a:gridCol w="868759"/>
                <a:gridCol w="777993"/>
              </a:tblGrid>
              <a:tr h="192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22.791.618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-101.452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22.690.338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1.845.342.230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1.872.889.623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27.547.393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1.843.472.611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18.031.608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548.403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17.995.035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19.583.282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-13.779.211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19.188.390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190.833.137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36.293.132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188.271.906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1.218.148.366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-42.875.256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1.200.029.804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89.586.612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89.207.922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74.462.962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9.671.745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73.277.217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93.911.330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3.768.689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90.225.479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168.332.326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26.872.375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165.276.858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8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649.302.638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-65.285.905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644.388.457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25.562.347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24.669.852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11.018.852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10.899.808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087793"/>
              </p:ext>
            </p:extLst>
          </p:nvPr>
        </p:nvGraphicFramePr>
        <p:xfrm>
          <a:off x="467544" y="2030681"/>
          <a:ext cx="8148275" cy="3858369"/>
        </p:xfrm>
        <a:graphic>
          <a:graphicData uri="http://schemas.openxmlformats.org/drawingml/2006/table">
            <a:tbl>
              <a:tblPr/>
              <a:tblGrid>
                <a:gridCol w="882675"/>
                <a:gridCol w="326062"/>
                <a:gridCol w="326062"/>
                <a:gridCol w="2292321"/>
                <a:gridCol w="882675"/>
                <a:gridCol w="882675"/>
                <a:gridCol w="882675"/>
                <a:gridCol w="882675"/>
                <a:gridCol w="790455"/>
              </a:tblGrid>
              <a:tr h="1811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47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22.791.618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-101.452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22.690.338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16.596.762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16.593.424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-693.784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-728.484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-391.361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556932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433215"/>
              </p:ext>
            </p:extLst>
          </p:nvPr>
        </p:nvGraphicFramePr>
        <p:xfrm>
          <a:off x="611562" y="1811058"/>
          <a:ext cx="8160559" cy="4325679"/>
        </p:xfrm>
        <a:graphic>
          <a:graphicData uri="http://schemas.openxmlformats.org/drawingml/2006/table">
            <a:tbl>
              <a:tblPr/>
              <a:tblGrid>
                <a:gridCol w="817581"/>
                <a:gridCol w="302017"/>
                <a:gridCol w="302017"/>
                <a:gridCol w="2736458"/>
                <a:gridCol w="817581"/>
                <a:gridCol w="817581"/>
                <a:gridCol w="817581"/>
                <a:gridCol w="817581"/>
                <a:gridCol w="732162"/>
              </a:tblGrid>
              <a:tr h="1927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04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0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18.031.608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548.403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17.995.035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16.501.088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16.501.076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739.073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729.454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-57.317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778844"/>
              </p:ext>
            </p:extLst>
          </p:nvPr>
        </p:nvGraphicFramePr>
        <p:xfrm>
          <a:off x="474239" y="1613176"/>
          <a:ext cx="8210797" cy="4336104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708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33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19.583.282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-13.779.211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19.188.390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10.598.085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10.588.256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485.595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-72.955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484.846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262.255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5.194.154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-16.902.623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4.911.613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463.680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4.728.579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-16.720.948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4.447.933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3927</TotalTime>
  <Words>4476</Words>
  <Application>Microsoft Office PowerPoint</Application>
  <PresentationFormat>Presentación en pantalla (4:3)</PresentationFormat>
  <Paragraphs>2799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DICIEMBRE DE 2020 PARTIDA 12: MINISTERIO DE OBRAS PÚBLICAS</vt:lpstr>
      <vt:lpstr>EJECUCIÓN ACUMULADA DE GASTOS A DICIEMBRE DE 2020  PARTIDA 12 MINISTERIO DE OBRAS PÚBLICAS</vt:lpstr>
      <vt:lpstr>EJECUCIÓN ACUMULADA DE GASTOS A DICIEMBRE DE 2020  PARTIDA 12 MINISTERIO DE OBRAS PÚBLICAS</vt:lpstr>
      <vt:lpstr>EJECUCIÓN ACUMULADA DE GASTOS A DICIEMBRE DE 2020  PARTIDA 12 MINISTERIO DE OBRAS PÚBLICAS</vt:lpstr>
      <vt:lpstr>EJECUCIÓN ACUMULADA DE GASTOS A DICIEMBRE DE 2020  PARTIDA 12 MINISTERIO DE OBRAS PÚBLICAS</vt:lpstr>
      <vt:lpstr>EJECUCIÓN ACUMULADA DE GASTOS A DICIEMBRE DE 2020  PARTIDA 12 MINISTERIO DE OBRAS PÚBLICAS RESUMEN POR CAPÍTULOS</vt:lpstr>
      <vt:lpstr>EJECUCIÓN ACUMULADA DE GASTOS A DICIEMBRE DE 2020  PARTIDA 12. CAPÍTULO 01. PROGRAMA 01: SECRETARÍA Y ADMINISTRACIÓN GENERAL</vt:lpstr>
      <vt:lpstr>EJECUCIÓN ACUMULADA DE GASTOS A DICIEMBRE DE 2020  PARTIDA 12. CAPÍTULO 02. PROGRAMA 01: ADMINISTRACIÓN Y EJECUCIÓN DE OBRAS PÚBLICAS</vt:lpstr>
      <vt:lpstr>EJECUCIÓN ACUMULADA DE GASTOS A DICIEMBRE DE 2020  PARTIDA 12. CAPÍTULO 02. PROGRAMA 02: DIRECCIÓN DE ARQUITECTURA</vt:lpstr>
      <vt:lpstr>EJECUCIÓN ACUMULADA DE GASTOS A DICIEMBRE DE 2020  PARTIDA 12. CAPÍTULO 02. PROGRAMA 03: DIRECCIÓN DE OBRAS HIDRÁULICAS</vt:lpstr>
      <vt:lpstr>EJECUCIÓN ACUMULADA DE GASTOS A DICIEMBRE DE 2020  PARTIDA 12. CAPÍTULO 02. PROGRAMA 04: DIRECCIÓN DE VIALIDAD</vt:lpstr>
      <vt:lpstr>EJECUCIÓN ACUMULADA DE GASTOS A DICIEMBRE DE 2020  PARTIDA 12. CAPÍTULO 02. PROGRAMA 06: DIRECCIÓN DE OBRAS PORTUARIAS</vt:lpstr>
      <vt:lpstr>EJECUCIÓN ACUMULADA DE GASTOS A DICIEMBRE DE 2020  PARTIDA 12. CAPÍTULO 02. PROGRAMA 07: DIRECCIÓN DE AEROPUERTOS</vt:lpstr>
      <vt:lpstr>EJECUCIÓN ACUMULADA DE GASTOS A DICIEMBRE DE 2020  PARTIDA 12. CAPÍTULO 02. PROGRAMA 11: DIRECCIÓN DE PLANEAMIENTO</vt:lpstr>
      <vt:lpstr>EJECUCIÓN ACUMULADA DE GASTOS A DICIEMBRE DE 2020  PARTIDA 12. CAPÍTULO 02. PROGRAMA 12: AGUA POTABLE RURAL</vt:lpstr>
      <vt:lpstr>EJECUCIÓN ACUMULADA DE GASTOS A DICIEMBRE DE 2020  PARTIDA 12. CAPÍTULO 03. PROGRAMA 01: DIRECCIÓN GENERAL DE CONCESIONES DE OBRAS PÚBLICAS</vt:lpstr>
      <vt:lpstr>EJECUCIÓN ACUMULADA DE GASTOS A DICIEMBRE DE 2020  PARTIDA 12. CAPÍTULO 04. PROGRAMA 01: DIRECCIÓN GENERAL DE AGUAS</vt:lpstr>
      <vt:lpstr>EJECUCIÓN ACUMULADA DE GASTOS A DICIEMBRE DE 2020  PARTIDA 12. CAPÍTULO 05. PROGRAMA 01: INSTITUTO NACIONAL DE HIDRÁULICA</vt:lpstr>
      <vt:lpstr>EJECUCIÓN ACUMULADA DE GASTOS A DICIEMBRE DE 2020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321</cp:revision>
  <cp:lastPrinted>2019-06-03T14:10:49Z</cp:lastPrinted>
  <dcterms:created xsi:type="dcterms:W3CDTF">2016-06-23T13:38:47Z</dcterms:created>
  <dcterms:modified xsi:type="dcterms:W3CDTF">2021-03-03T21:38:17Z</dcterms:modified>
</cp:coreProperties>
</file>