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9"/>
  </p:notesMasterIdLst>
  <p:handoutMasterIdLst>
    <p:handoutMasterId r:id="rId30"/>
  </p:handoutMasterIdLst>
  <p:sldIdLst>
    <p:sldId id="256" r:id="rId2"/>
    <p:sldId id="314" r:id="rId3"/>
    <p:sldId id="313" r:id="rId4"/>
    <p:sldId id="300" r:id="rId5"/>
    <p:sldId id="264" r:id="rId6"/>
    <p:sldId id="263" r:id="rId7"/>
    <p:sldId id="265" r:id="rId8"/>
    <p:sldId id="318" r:id="rId9"/>
    <p:sldId id="271" r:id="rId10"/>
    <p:sldId id="273" r:id="rId11"/>
    <p:sldId id="274" r:id="rId12"/>
    <p:sldId id="315" r:id="rId13"/>
    <p:sldId id="316" r:id="rId14"/>
    <p:sldId id="317" r:id="rId15"/>
    <p:sldId id="319" r:id="rId16"/>
    <p:sldId id="276" r:id="rId17"/>
    <p:sldId id="304" r:id="rId18"/>
    <p:sldId id="277" r:id="rId19"/>
    <p:sldId id="278" r:id="rId20"/>
    <p:sldId id="305" r:id="rId21"/>
    <p:sldId id="272" r:id="rId22"/>
    <p:sldId id="280" r:id="rId23"/>
    <p:sldId id="281" r:id="rId24"/>
    <p:sldId id="282" r:id="rId25"/>
    <p:sldId id="302" r:id="rId26"/>
    <p:sldId id="306" r:id="rId27"/>
    <p:sldId id="320" r:id="rId28"/>
  </p:sldIdLst>
  <p:sldSz cx="9144000" cy="6858000" type="screen4x3"/>
  <p:notesSz cx="7102475" cy="9388475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7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E91"/>
    <a:srgbClr val="173351"/>
    <a:srgbClr val="3B6285"/>
    <a:srgbClr val="2654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1" autoAdjust="0"/>
    <p:restoredTop sz="94988" autoAdjust="0"/>
  </p:normalViewPr>
  <p:slideViewPr>
    <p:cSldViewPr>
      <p:cViewPr varScale="1">
        <p:scale>
          <a:sx n="105" d="100"/>
          <a:sy n="105" d="100"/>
        </p:scale>
        <p:origin x="1740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2760" y="90"/>
      </p:cViewPr>
      <p:guideLst>
        <p:guide orient="horz" pos="2957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800" b="1" i="0" baseline="0">
                <a:effectLst/>
              </a:rPr>
              <a:t>Distribución Presupuesto Inicial por Subtítulos de Gasto</a:t>
            </a:r>
            <a:endParaRPr lang="es-CL" sz="800" b="1">
              <a:effectLst/>
            </a:endParaRPr>
          </a:p>
        </c:rich>
      </c:tx>
      <c:layout>
        <c:manualLayout>
          <c:xMode val="edge"/>
          <c:yMode val="edge"/>
          <c:x val="0.19623361633786388"/>
          <c:y val="2.0592012244950903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9910785799662368E-2"/>
          <c:y val="0.15627472662887681"/>
          <c:w val="0.91469040708947147"/>
          <c:h val="0.50527555463314866"/>
        </c:manualLayout>
      </c:layout>
      <c:pie3DChart>
        <c:varyColors val="1"/>
        <c:ser>
          <c:idx val="0"/>
          <c:order val="0"/>
          <c:tx>
            <c:strRef>
              <c:f>'Partida 07'!$D$63</c:f>
              <c:strCache>
                <c:ptCount val="1"/>
                <c:pt idx="0">
                  <c:v>Presupuesto Inicial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8714-4427-ADE7-9104AFCDFCA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8714-4427-ADE7-9104AFCDFCA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8714-4427-ADE7-9104AFCDFCA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8714-4427-ADE7-9104AFCDFCA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8714-4427-ADE7-9104AFCDFCAA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8714-4427-ADE7-9104AFCDFCAA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'Partida 07'!$C$64:$C$69</c:f>
              <c:strCache>
                <c:ptCount val="6"/>
                <c:pt idx="0">
                  <c:v>GASTOS EN PERSONAL                                                              </c:v>
                </c:pt>
                <c:pt idx="1">
                  <c:v>BIENES Y SERVICIOS DE CONSUMO                                                   </c:v>
                </c:pt>
                <c:pt idx="2">
                  <c:v>TRANSFERENCIAS CORRIENTES                                                       </c:v>
                </c:pt>
                <c:pt idx="3">
                  <c:v>ADQUISICIÓN DE ACTIVOS FINANCIEROS                                              </c:v>
                </c:pt>
                <c:pt idx="4">
                  <c:v>PRÉSTAMOS                                                                       </c:v>
                </c:pt>
                <c:pt idx="5">
                  <c:v>OTROS</c:v>
                </c:pt>
              </c:strCache>
            </c:strRef>
          </c:cat>
          <c:val>
            <c:numRef>
              <c:f>'Partida 07'!$D$64:$D$69</c:f>
              <c:numCache>
                <c:formatCode>#,##0</c:formatCode>
                <c:ptCount val="6"/>
                <c:pt idx="0">
                  <c:v>158981296</c:v>
                </c:pt>
                <c:pt idx="1">
                  <c:v>51012284</c:v>
                </c:pt>
                <c:pt idx="2">
                  <c:v>331063121</c:v>
                </c:pt>
                <c:pt idx="3">
                  <c:v>392692810</c:v>
                </c:pt>
                <c:pt idx="4">
                  <c:v>108595634</c:v>
                </c:pt>
                <c:pt idx="5">
                  <c:v>73297852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8714-4427-ADE7-9104AFCDFCA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0414221696466348"/>
          <c:y val="0.73670058673723082"/>
          <c:w val="0.30836173647308168"/>
          <c:h val="0.2210272496425751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  <c:extLst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9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900" b="1" i="0" baseline="0">
                <a:effectLst/>
              </a:rPr>
              <a:t>Distribución Presupuesto Inicial por Capítulo</a:t>
            </a:r>
          </a:p>
          <a:p>
            <a:pPr>
              <a:defRPr sz="9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900" b="1" i="0" baseline="0">
                <a:effectLst/>
              </a:rPr>
              <a:t>(en millones de $)</a:t>
            </a:r>
            <a:endParaRPr lang="es-CL" sz="900" b="1">
              <a:effectLst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'Partida 07'!$J$63</c:f>
              <c:strCache>
                <c:ptCount val="1"/>
                <c:pt idx="0">
                  <c:v>Presupuesto Inicial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07'!$I$64:$I$78</c:f>
              <c:strCache>
                <c:ptCount val="15"/>
                <c:pt idx="0">
                  <c:v>Subs. Econ. y Emp. de Menor Tamaño</c:v>
                </c:pt>
                <c:pt idx="1">
                  <c:v>SERNAC</c:v>
                </c:pt>
                <c:pt idx="2">
                  <c:v>Subs. de Pesca y Acuicultura</c:v>
                </c:pt>
                <c:pt idx="3">
                  <c:v>Ser. Nac. Pesca y Acuicultura</c:v>
                </c:pt>
                <c:pt idx="4">
                  <c:v>CORFO</c:v>
                </c:pt>
                <c:pt idx="5">
                  <c:v>INE</c:v>
                </c:pt>
                <c:pt idx="6">
                  <c:v>FNE</c:v>
                </c:pt>
                <c:pt idx="7">
                  <c:v>SERNATUR</c:v>
                </c:pt>
                <c:pt idx="8">
                  <c:v>SERCOTEC</c:v>
                </c:pt>
                <c:pt idx="9">
                  <c:v>INNOVA</c:v>
                </c:pt>
                <c:pt idx="10">
                  <c:v>Ag. Prom. de la Inv. Ext.</c:v>
                </c:pt>
                <c:pt idx="11">
                  <c:v>INAPI</c:v>
                </c:pt>
                <c:pt idx="12">
                  <c:v>Subs. de Turismo</c:v>
                </c:pt>
                <c:pt idx="13">
                  <c:v>Super. Insol. y Reem.</c:v>
                </c:pt>
                <c:pt idx="14">
                  <c:v>Inst.Des.Sust.</c:v>
                </c:pt>
              </c:strCache>
            </c:strRef>
          </c:cat>
          <c:val>
            <c:numRef>
              <c:f>'Partida 07'!$J$64:$J$78</c:f>
              <c:numCache>
                <c:formatCode>#,##0</c:formatCode>
                <c:ptCount val="15"/>
                <c:pt idx="0">
                  <c:v>83270689000</c:v>
                </c:pt>
                <c:pt idx="1">
                  <c:v>15208467000</c:v>
                </c:pt>
                <c:pt idx="2">
                  <c:v>44830065000</c:v>
                </c:pt>
                <c:pt idx="3">
                  <c:v>34116850000</c:v>
                </c:pt>
                <c:pt idx="4">
                  <c:v>804673962000</c:v>
                </c:pt>
                <c:pt idx="5">
                  <c:v>59473866000</c:v>
                </c:pt>
                <c:pt idx="6">
                  <c:v>7426218000</c:v>
                </c:pt>
                <c:pt idx="7">
                  <c:v>30614563000</c:v>
                </c:pt>
                <c:pt idx="8">
                  <c:v>55783946000</c:v>
                </c:pt>
                <c:pt idx="9">
                  <c:v>34687368000</c:v>
                </c:pt>
                <c:pt idx="10">
                  <c:v>5063831000</c:v>
                </c:pt>
                <c:pt idx="11">
                  <c:v>6982315000</c:v>
                </c:pt>
                <c:pt idx="12">
                  <c:v>4799969000</c:v>
                </c:pt>
                <c:pt idx="13">
                  <c:v>6500915000</c:v>
                </c:pt>
                <c:pt idx="14">
                  <c:v>18045740000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C0-47A0-8D0B-F62A1D5AF3B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217665536"/>
        <c:axId val="217668224"/>
      </c:barChart>
      <c:catAx>
        <c:axId val="2176655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17668224"/>
        <c:crosses val="autoZero"/>
        <c:auto val="1"/>
        <c:lblAlgn val="ctr"/>
        <c:lblOffset val="100"/>
        <c:noMultiLvlLbl val="0"/>
      </c:catAx>
      <c:valAx>
        <c:axId val="217668224"/>
        <c:scaling>
          <c:orientation val="minMax"/>
          <c:max val="850000000000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17665536"/>
        <c:crosses val="autoZero"/>
        <c:crossBetween val="between"/>
        <c:majorUnit val="200000000000"/>
        <c:dispUnits>
          <c:builtInUnit val="millions"/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 sz="1200" b="1"/>
              <a:t>% Ejecución Mensual 2018- 2019 - 2020</a:t>
            </a:r>
          </a:p>
        </c:rich>
      </c:tx>
      <c:layout>
        <c:manualLayout>
          <c:xMode val="edge"/>
          <c:yMode val="edge"/>
          <c:x val="0.32193750000000004"/>
          <c:y val="3.9526448852853786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2"/>
          <c:order val="0"/>
          <c:tx>
            <c:strRef>
              <c:f>'Partida 07'!$C$30</c:f>
              <c:strCache>
                <c:ptCount val="1"/>
                <c:pt idx="0">
                  <c:v>% Ejecución Ppto. Vigente 2018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'Partida 07'!$D$30:$O$30</c:f>
              <c:numCache>
                <c:formatCode>0.0%</c:formatCode>
                <c:ptCount val="12"/>
                <c:pt idx="0">
                  <c:v>1.7368658037634373E-2</c:v>
                </c:pt>
                <c:pt idx="1">
                  <c:v>0.10647367903545614</c:v>
                </c:pt>
                <c:pt idx="2">
                  <c:v>5.9254018110409562E-2</c:v>
                </c:pt>
                <c:pt idx="3">
                  <c:v>3.3082092549199221E-2</c:v>
                </c:pt>
                <c:pt idx="4">
                  <c:v>3.5207529596278118E-2</c:v>
                </c:pt>
                <c:pt idx="5">
                  <c:v>8.5634191879720267E-2</c:v>
                </c:pt>
                <c:pt idx="6">
                  <c:v>6.9974308243993699E-2</c:v>
                </c:pt>
                <c:pt idx="7">
                  <c:v>8.1589253078578727E-2</c:v>
                </c:pt>
                <c:pt idx="8">
                  <c:v>5.3660191344413813E-2</c:v>
                </c:pt>
                <c:pt idx="9">
                  <c:v>4.4309980321952665E-2</c:v>
                </c:pt>
                <c:pt idx="10">
                  <c:v>4.2190526668830795E-2</c:v>
                </c:pt>
                <c:pt idx="11">
                  <c:v>0.27945923536695166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304-4859-AA8B-0804C379B1B7}"/>
            </c:ext>
          </c:extLst>
        </c:ser>
        <c:ser>
          <c:idx val="0"/>
          <c:order val="1"/>
          <c:tx>
            <c:strRef>
              <c:f>'Partida 07'!$C$31</c:f>
              <c:strCache>
                <c:ptCount val="1"/>
                <c:pt idx="0">
                  <c:v>% Ejecución Ppto. Vigente 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07'!$D$29:$O$29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07'!$D$31:$O$31</c:f>
              <c:numCache>
                <c:formatCode>0.0%</c:formatCode>
                <c:ptCount val="12"/>
                <c:pt idx="0">
                  <c:v>1.7686048817839351E-2</c:v>
                </c:pt>
                <c:pt idx="1">
                  <c:v>2.245392398554848E-2</c:v>
                </c:pt>
                <c:pt idx="2">
                  <c:v>0.15681747900600787</c:v>
                </c:pt>
                <c:pt idx="3">
                  <c:v>3.8597915452268323E-2</c:v>
                </c:pt>
                <c:pt idx="4">
                  <c:v>0.10765428212746232</c:v>
                </c:pt>
                <c:pt idx="5">
                  <c:v>6.893122036618804E-2</c:v>
                </c:pt>
                <c:pt idx="6">
                  <c:v>7.9228709230330027E-2</c:v>
                </c:pt>
                <c:pt idx="7">
                  <c:v>8.9561413546203852E-2</c:v>
                </c:pt>
                <c:pt idx="8">
                  <c:v>6.0370993227604614E-2</c:v>
                </c:pt>
                <c:pt idx="9">
                  <c:v>5.9775864795609632E-2</c:v>
                </c:pt>
                <c:pt idx="10">
                  <c:v>0.13161474838357734</c:v>
                </c:pt>
                <c:pt idx="11">
                  <c:v>0.22885797333274016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304-4859-AA8B-0804C379B1B7}"/>
            </c:ext>
          </c:extLst>
        </c:ser>
        <c:ser>
          <c:idx val="1"/>
          <c:order val="2"/>
          <c:tx>
            <c:strRef>
              <c:f>'Partida 07'!$C$32</c:f>
              <c:strCache>
                <c:ptCount val="1"/>
                <c:pt idx="0">
                  <c:v>% Ejecución Ppto. Vigente 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4"/>
              <c:layout>
                <c:manualLayout>
                  <c:x val="5.780346820809178E-3"/>
                  <c:y val="-1.2797987091777449E-1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304-4859-AA8B-0804C379B1B7}"/>
                </c:ext>
              </c:extLst>
            </c:dLbl>
            <c:dLbl>
              <c:idx val="6"/>
              <c:layout>
                <c:manualLayout>
                  <c:x val="1.1560693641618427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304-4859-AA8B-0804C379B1B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07'!$D$29:$O$29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07'!$D$32:$O$32</c:f>
              <c:numCache>
                <c:formatCode>0.0%</c:formatCode>
                <c:ptCount val="12"/>
                <c:pt idx="0">
                  <c:v>5.343508776818099E-2</c:v>
                </c:pt>
                <c:pt idx="1">
                  <c:v>2.7057996163340481E-2</c:v>
                </c:pt>
                <c:pt idx="2">
                  <c:v>0.15235308288122773</c:v>
                </c:pt>
                <c:pt idx="3">
                  <c:v>4.2453239627121026E-2</c:v>
                </c:pt>
                <c:pt idx="4">
                  <c:v>3.4799835350957584E-2</c:v>
                </c:pt>
                <c:pt idx="5">
                  <c:v>0.15212869766555864</c:v>
                </c:pt>
                <c:pt idx="6">
                  <c:v>3.6204952606490384E-2</c:v>
                </c:pt>
                <c:pt idx="7">
                  <c:v>4.276584554397931E-2</c:v>
                </c:pt>
                <c:pt idx="8">
                  <c:v>2.6632883940020551E-2</c:v>
                </c:pt>
                <c:pt idx="9">
                  <c:v>3.9325940347591855E-2</c:v>
                </c:pt>
                <c:pt idx="10">
                  <c:v>0.1042573551219656</c:v>
                </c:pt>
                <c:pt idx="11">
                  <c:v>0.10815099985296044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304-4859-AA8B-0804C379B1B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17630592"/>
        <c:axId val="217632128"/>
      </c:barChart>
      <c:catAx>
        <c:axId val="217630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16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17632128"/>
        <c:crosses val="autoZero"/>
        <c:auto val="1"/>
        <c:lblAlgn val="ctr"/>
        <c:lblOffset val="100"/>
        <c:noMultiLvlLbl val="0"/>
      </c:catAx>
      <c:valAx>
        <c:axId val="217632128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17630592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 sz="1200"/>
              <a:t>% Ejecución Acumulada  2018 - 2019 - 2020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2"/>
          <c:order val="0"/>
          <c:tx>
            <c:strRef>
              <c:f>'Partida 07'!$C$23</c:f>
              <c:strCache>
                <c:ptCount val="1"/>
                <c:pt idx="0">
                  <c:v>% Ejecución Ppto. Vigente 2018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val>
            <c:numRef>
              <c:f>'Partida 07'!$D$23:$O$23</c:f>
              <c:numCache>
                <c:formatCode>0.0%</c:formatCode>
                <c:ptCount val="12"/>
                <c:pt idx="0">
                  <c:v>1.7368658037634373E-2</c:v>
                </c:pt>
                <c:pt idx="1">
                  <c:v>0.12384233707309052</c:v>
                </c:pt>
                <c:pt idx="2">
                  <c:v>0.18300671503413626</c:v>
                </c:pt>
                <c:pt idx="3">
                  <c:v>0.21126977709651512</c:v>
                </c:pt>
                <c:pt idx="4">
                  <c:v>0.24595503334921318</c:v>
                </c:pt>
                <c:pt idx="5">
                  <c:v>0.33103645532626963</c:v>
                </c:pt>
                <c:pt idx="6">
                  <c:v>0.40232997719460029</c:v>
                </c:pt>
                <c:pt idx="7">
                  <c:v>0.48381188187106128</c:v>
                </c:pt>
                <c:pt idx="8">
                  <c:v>0.53747207321547508</c:v>
                </c:pt>
                <c:pt idx="9">
                  <c:v>0.58177864106184618</c:v>
                </c:pt>
                <c:pt idx="10">
                  <c:v>0.62396628269766663</c:v>
                </c:pt>
                <c:pt idx="11">
                  <c:v>0.88754822807363032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208-4ECD-A6E5-BE3C27C86FFC}"/>
            </c:ext>
          </c:extLst>
        </c:ser>
        <c:ser>
          <c:idx val="0"/>
          <c:order val="1"/>
          <c:tx>
            <c:strRef>
              <c:f>'Partida 07'!$C$24</c:f>
              <c:strCache>
                <c:ptCount val="1"/>
                <c:pt idx="0">
                  <c:v>% Ejecución Ppto. Vigente 2019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strRef>
              <c:f>'Partida 07'!$D$22:$O$22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07'!$D$24:$O$24</c:f>
              <c:numCache>
                <c:formatCode>0.0%</c:formatCode>
                <c:ptCount val="12"/>
                <c:pt idx="0">
                  <c:v>1.7686048817839351E-2</c:v>
                </c:pt>
                <c:pt idx="1">
                  <c:v>4.0139972803387831E-2</c:v>
                </c:pt>
                <c:pt idx="2">
                  <c:v>0.19692216950731464</c:v>
                </c:pt>
                <c:pt idx="3">
                  <c:v>0.23552008495958299</c:v>
                </c:pt>
                <c:pt idx="4">
                  <c:v>0.3427156415841347</c:v>
                </c:pt>
                <c:pt idx="5">
                  <c:v>0.41126216900794221</c:v>
                </c:pt>
                <c:pt idx="6">
                  <c:v>0.48978649225469295</c:v>
                </c:pt>
                <c:pt idx="7">
                  <c:v>0.57432067706130874</c:v>
                </c:pt>
                <c:pt idx="8">
                  <c:v>0.63469167028891327</c:v>
                </c:pt>
                <c:pt idx="9">
                  <c:v>0.69446753508452297</c:v>
                </c:pt>
                <c:pt idx="10">
                  <c:v>0.82518779348353732</c:v>
                </c:pt>
                <c:pt idx="11">
                  <c:v>0.98241414608364475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208-4ECD-A6E5-BE3C27C86FFC}"/>
            </c:ext>
          </c:extLst>
        </c:ser>
        <c:ser>
          <c:idx val="1"/>
          <c:order val="2"/>
          <c:tx>
            <c:strRef>
              <c:f>'Partida 07'!$C$25</c:f>
              <c:strCache>
                <c:ptCount val="1"/>
                <c:pt idx="0">
                  <c:v>% Ejecución Ppto. Vigente 2020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6.0214879682095802E-2"/>
                  <c:y val="3.14960543131958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208-4ECD-A6E5-BE3C27C86FFC}"/>
                </c:ext>
              </c:extLst>
            </c:dLbl>
            <c:dLbl>
              <c:idx val="1"/>
              <c:layout>
                <c:manualLayout>
                  <c:x val="-4.5677612836292042E-2"/>
                  <c:y val="-3.42119427157387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208-4ECD-A6E5-BE3C27C86FFC}"/>
                </c:ext>
              </c:extLst>
            </c:dLbl>
            <c:dLbl>
              <c:idx val="2"/>
              <c:layout>
                <c:manualLayout>
                  <c:x val="-5.1906378223059116E-2"/>
                  <c:y val="-1.02635828147215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208-4ECD-A6E5-BE3C27C86FFC}"/>
                </c:ext>
              </c:extLst>
            </c:dLbl>
            <c:dLbl>
              <c:idx val="3"/>
              <c:layout>
                <c:manualLayout>
                  <c:x val="-3.9448847449524968E-2"/>
                  <c:y val="-1.71059713578693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208-4ECD-A6E5-BE3C27C86FFC}"/>
                </c:ext>
              </c:extLst>
            </c:dLbl>
            <c:dLbl>
              <c:idx val="4"/>
              <c:layout>
                <c:manualLayout>
                  <c:x val="-4.3613707165109108E-2"/>
                  <c:y val="-2.09973695421305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208-4ECD-A6E5-BE3C27C86FFC}"/>
                </c:ext>
              </c:extLst>
            </c:dLbl>
            <c:dLbl>
              <c:idx val="5"/>
              <c:layout>
                <c:manualLayout>
                  <c:x val="-6.6458982346832896E-2"/>
                  <c:y val="-6.99912318071019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208-4ECD-A6E5-BE3C27C86FFC}"/>
                </c:ext>
              </c:extLst>
            </c:dLbl>
            <c:dLbl>
              <c:idx val="6"/>
              <c:layout>
                <c:manualLayout>
                  <c:x val="-6.8535825545171333E-2"/>
                  <c:y val="-3.14960543131958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208-4ECD-A6E5-BE3C27C86FFC}"/>
                </c:ext>
              </c:extLst>
            </c:dLbl>
            <c:dLbl>
              <c:idx val="7"/>
              <c:layout>
                <c:manualLayout>
                  <c:x val="-1.246105919003115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208-4ECD-A6E5-BE3C27C86FFC}"/>
                </c:ext>
              </c:extLst>
            </c:dLbl>
            <c:dLbl>
              <c:idx val="8"/>
              <c:layout>
                <c:manualLayout>
                  <c:x val="-2.4922118380062305E-2"/>
                  <c:y val="1.39982463614203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208-4ECD-A6E5-BE3C27C86FFC}"/>
                </c:ext>
              </c:extLst>
            </c:dLbl>
            <c:dLbl>
              <c:idx val="9"/>
              <c:layout>
                <c:manualLayout>
                  <c:x val="-3.9460020768431983E-2"/>
                  <c:y val="2.79964927228407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208-4ECD-A6E5-BE3C27C86FFC}"/>
                </c:ext>
              </c:extLst>
            </c:dLbl>
            <c:dLbl>
              <c:idx val="10"/>
              <c:layout>
                <c:manualLayout>
                  <c:x val="-2.4922118380062305E-2"/>
                  <c:y val="2.09973695421305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F208-4ECD-A6E5-BE3C27C86FF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7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'Partida 07'!$D$25:$O$25</c:f>
              <c:numCache>
                <c:formatCode>0.0%</c:formatCode>
                <c:ptCount val="12"/>
                <c:pt idx="0">
                  <c:v>5.343508776818099E-2</c:v>
                </c:pt>
                <c:pt idx="1">
                  <c:v>7.9225966971116044E-2</c:v>
                </c:pt>
                <c:pt idx="2">
                  <c:v>0.23103597494450517</c:v>
                </c:pt>
                <c:pt idx="3">
                  <c:v>0.27518453696953971</c:v>
                </c:pt>
                <c:pt idx="4">
                  <c:v>0.32883996789305736</c:v>
                </c:pt>
                <c:pt idx="5">
                  <c:v>0.44968754254176829</c:v>
                </c:pt>
                <c:pt idx="6">
                  <c:v>0.48580950863996808</c:v>
                </c:pt>
                <c:pt idx="7">
                  <c:v>0.52848051787856343</c:v>
                </c:pt>
                <c:pt idx="8">
                  <c:v>0.34530043439167712</c:v>
                </c:pt>
                <c:pt idx="9">
                  <c:v>0.38435100829302654</c:v>
                </c:pt>
                <c:pt idx="10">
                  <c:v>0.48710993505464706</c:v>
                </c:pt>
                <c:pt idx="11">
                  <c:v>0.57901414755821423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F208-4ECD-A6E5-BE3C27C86F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6580480"/>
        <c:axId val="216582016"/>
      </c:lineChart>
      <c:catAx>
        <c:axId val="216580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04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16582016"/>
        <c:crosses val="autoZero"/>
        <c:auto val="1"/>
        <c:lblAlgn val="ctr"/>
        <c:lblOffset val="100"/>
        <c:noMultiLvlLbl val="0"/>
      </c:catAx>
      <c:valAx>
        <c:axId val="216582016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16580480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4023097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r">
              <a:defRPr sz="1200"/>
            </a:lvl1pPr>
          </a:lstStyle>
          <a:p>
            <a:fld id="{616FA1BA-8A8E-4023-9C91-FC56F051C6FA}" type="datetimeFigureOut">
              <a:rPr lang="es-CL" smtClean="0"/>
              <a:t>05-03-2021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4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4023097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r">
              <a:defRPr sz="1200"/>
            </a:lvl1pPr>
          </a:lstStyle>
          <a:p>
            <a:fld id="{5B2478F1-BD0C-402D-A16D-7669D4371A6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3971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23097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r">
              <a:defRPr sz="1200"/>
            </a:lvl1pPr>
          </a:lstStyle>
          <a:p>
            <a:fld id="{E2B5B10E-871D-42A9-AFA9-7078BA467708}" type="datetimeFigureOut">
              <a:rPr lang="es-CL" smtClean="0"/>
              <a:t>05-03-2021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703263"/>
            <a:ext cx="4695825" cy="3521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34" tIns="46566" rIns="93134" bIns="46566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3134" tIns="46566" rIns="93134" bIns="46566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4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23097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r">
              <a:defRPr sz="1200"/>
            </a:lvl1pPr>
          </a:lstStyle>
          <a:p>
            <a:fld id="{15CC87D2-554F-43C8-B789-DB86F48C67F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3033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12973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16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146309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7604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A67D08-3D11-4B0F-A15F-9F52EB68D63D}" type="datetime1">
              <a:rPr lang="es-CL" smtClean="0"/>
              <a:t>05-03-2021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843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78813F-3287-4428-A15C-12A23CF4CFA4}" type="datetime1">
              <a:rPr lang="es-CL" smtClean="0"/>
              <a:t>05-03-2021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33526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3628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BC7CA73-43A2-4A16-A5CB-3D4B44330E0D}" type="datetime1">
              <a:rPr lang="es-CL" smtClean="0"/>
              <a:t>05-03-2021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05391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BAF36A-EDE5-4FA8-84EC-3AA788C97240}" type="datetime1">
              <a:rPr lang="es-CL" smtClean="0"/>
              <a:t>05-03-2021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19049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22D39C1-1D08-4F24-AE34-397A80400841}" type="datetime1">
              <a:rPr lang="es-CL" smtClean="0"/>
              <a:t>05-03-2021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11526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8A55497-5A8F-46E9-977B-DA4B0E8E00C9}" type="datetime1">
              <a:rPr lang="es-CL" smtClean="0"/>
              <a:t>05-03-2021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06299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9ED8E3-6EAB-4093-9165-930AB8B37E7F}" type="datetime1">
              <a:rPr lang="es-CL" smtClean="0"/>
              <a:t>05-03-2021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78064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0437570-0FE3-4267-B1AE-9E8F529BA4FA}" type="datetime1">
              <a:rPr lang="es-CL" smtClean="0"/>
              <a:t>05-03-2021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36156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59995C-6C5E-4774-930D-FE8EA32FE7EF}" type="datetime1">
              <a:rPr lang="es-CL" smtClean="0"/>
              <a:t>05-03-2021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05903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08C7A60-81BC-40FA-8F4A-BA8BB4E7CF49}"/>
              </a:ext>
            </a:extLst>
          </p:cNvPr>
          <p:cNvPicPr>
            <a:picLocks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504000" y="136800"/>
            <a:ext cx="1951200" cy="57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469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 idx="4294967295"/>
          </p:nvPr>
        </p:nvSpPr>
        <p:spPr>
          <a:xfrm>
            <a:off x="539552" y="1844824"/>
            <a:ext cx="8064896" cy="201622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/>
          </a:sp3d>
        </p:spPr>
        <p:txBody>
          <a:bodyPr/>
          <a:lstStyle/>
          <a:p>
            <a:pPr algn="ctr"/>
            <a:r>
              <a:rPr lang="es-CL" sz="2000" b="1" dirty="0">
                <a:solidFill>
                  <a:prstClr val="black"/>
                </a:solidFill>
              </a:rPr>
              <a:t>EJECUCIÓN ACUMULADA DE GASTOS PRESUPUESTARIOS</a:t>
            </a:r>
            <a:br>
              <a:rPr lang="es-CL" sz="2000" b="1" dirty="0">
                <a:solidFill>
                  <a:prstClr val="black"/>
                </a:solidFill>
              </a:rPr>
            </a:br>
            <a:r>
              <a:rPr lang="es-CL" sz="2000" b="1" dirty="0">
                <a:solidFill>
                  <a:prstClr val="black"/>
                </a:solidFill>
              </a:rPr>
              <a:t>AL MES DE DICIEMBRE DE 2020</a:t>
            </a:r>
            <a:br>
              <a:rPr lang="es-CL" sz="2000" b="1" dirty="0">
                <a:solidFill>
                  <a:prstClr val="black"/>
                </a:solidFill>
              </a:rPr>
            </a:br>
            <a:r>
              <a:rPr lang="es-CL" sz="2000" b="1" dirty="0">
                <a:solidFill>
                  <a:prstClr val="black"/>
                </a:solidFill>
              </a:rPr>
              <a:t>PARTIDA 07:</a:t>
            </a:r>
            <a:br>
              <a:rPr lang="es-CL" sz="2000" b="1" dirty="0">
                <a:solidFill>
                  <a:prstClr val="black"/>
                </a:solidFill>
              </a:rPr>
            </a:br>
            <a:r>
              <a:rPr lang="es-CL" sz="2000" b="1" dirty="0">
                <a:latin typeface="+mn-lt"/>
              </a:rPr>
              <a:t>MINISTERIO DE ECONOMÍA, FOMENTO Y TURISMO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3923928" y="5661248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Valparaíso</a:t>
            </a:r>
            <a:r>
              <a:rPr lang="es-C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marzo </a:t>
            </a:r>
            <a:r>
              <a:rPr lang="es-C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2021</a:t>
            </a:r>
          </a:p>
        </p:txBody>
      </p:sp>
      <p:sp>
        <p:nvSpPr>
          <p:cNvPr id="3" name="2 Rectángulo"/>
          <p:cNvSpPr/>
          <p:nvPr/>
        </p:nvSpPr>
        <p:spPr>
          <a:xfrm>
            <a:off x="5292080" y="0"/>
            <a:ext cx="3851920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7052829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 idx="4294967295"/>
          </p:nvPr>
        </p:nvSpPr>
        <p:spPr>
          <a:xfrm>
            <a:off x="554199" y="738971"/>
            <a:ext cx="8008753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DICIEMBRE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03. PROGRAMA 01: SUBSECRETARÍA DE PESCA Y ACUICULTURA</a:t>
            </a:r>
          </a:p>
        </p:txBody>
      </p:sp>
      <p:sp>
        <p:nvSpPr>
          <p:cNvPr id="10" name="3 Marcador de pie de página">
            <a:extLst>
              <a:ext uri="{FF2B5EF4-FFF2-40B4-BE49-F238E27FC236}">
                <a16:creationId xmlns:a16="http://schemas.microsoft.com/office/drawing/2014/main" id="{0FFDB30E-1F9A-4E51-88F6-6CF9E3EB0F0B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00062" y="6309320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10</a:t>
            </a:fld>
            <a:endParaRPr lang="es-CL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54199" y="1382774"/>
            <a:ext cx="8058248" cy="3833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9" name="1 Título">
            <a:extLst>
              <a:ext uri="{FF2B5EF4-FFF2-40B4-BE49-F238E27FC236}">
                <a16:creationId xmlns:a16="http://schemas.microsoft.com/office/drawing/2014/main" id="{C08ECA79-1DA6-4408-BE46-660AC1883A84}"/>
              </a:ext>
            </a:extLst>
          </p:cNvPr>
          <p:cNvSpPr txBox="1">
            <a:spLocks/>
          </p:cNvSpPr>
          <p:nvPr/>
        </p:nvSpPr>
        <p:spPr>
          <a:xfrm>
            <a:off x="500062" y="5991225"/>
            <a:ext cx="8008754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sz="800" b="1" dirty="0">
                <a:ea typeface="Verdana" pitchFamily="34" charset="0"/>
                <a:cs typeface="Verdana" pitchFamily="34" charset="0"/>
              </a:rPr>
              <a:t>Nota: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Para el cálculo del presupuesto vigente, así como para determinar la ejecución acumulada, no se incluyó: el subtítulo </a:t>
            </a:r>
            <a:r>
              <a:rPr lang="es-CL" sz="800" b="1" dirty="0">
                <a:ea typeface="Verdana" pitchFamily="34" charset="0"/>
                <a:cs typeface="Verdana" pitchFamily="34" charset="0"/>
              </a:rPr>
              <a:t>25.99 “Otros Íntegros al Fisco”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por cuanto corresponden a movimientos contables derivados de una instrucción administrativa aplicada por Dipres a partir del mes de abril.</a:t>
            </a:r>
            <a:endParaRPr lang="es-CL" sz="800" b="1" dirty="0"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4693459B-9037-40EA-A8C0-EF2EC1AF44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8210050"/>
              </p:ext>
            </p:extLst>
          </p:nvPr>
        </p:nvGraphicFramePr>
        <p:xfrm>
          <a:off x="564527" y="1648159"/>
          <a:ext cx="7998425" cy="4351346"/>
        </p:xfrm>
        <a:graphic>
          <a:graphicData uri="http://schemas.openxmlformats.org/drawingml/2006/table">
            <a:tbl>
              <a:tblPr/>
              <a:tblGrid>
                <a:gridCol w="268044">
                  <a:extLst>
                    <a:ext uri="{9D8B030D-6E8A-4147-A177-3AD203B41FA5}">
                      <a16:colId xmlns:a16="http://schemas.microsoft.com/office/drawing/2014/main" val="4169029186"/>
                    </a:ext>
                  </a:extLst>
                </a:gridCol>
                <a:gridCol w="268044">
                  <a:extLst>
                    <a:ext uri="{9D8B030D-6E8A-4147-A177-3AD203B41FA5}">
                      <a16:colId xmlns:a16="http://schemas.microsoft.com/office/drawing/2014/main" val="1314537696"/>
                    </a:ext>
                  </a:extLst>
                </a:gridCol>
                <a:gridCol w="268044">
                  <a:extLst>
                    <a:ext uri="{9D8B030D-6E8A-4147-A177-3AD203B41FA5}">
                      <a16:colId xmlns:a16="http://schemas.microsoft.com/office/drawing/2014/main" val="2718518335"/>
                    </a:ext>
                  </a:extLst>
                </a:gridCol>
                <a:gridCol w="3023533">
                  <a:extLst>
                    <a:ext uri="{9D8B030D-6E8A-4147-A177-3AD203B41FA5}">
                      <a16:colId xmlns:a16="http://schemas.microsoft.com/office/drawing/2014/main" val="2605921056"/>
                    </a:ext>
                  </a:extLst>
                </a:gridCol>
                <a:gridCol w="718357">
                  <a:extLst>
                    <a:ext uri="{9D8B030D-6E8A-4147-A177-3AD203B41FA5}">
                      <a16:colId xmlns:a16="http://schemas.microsoft.com/office/drawing/2014/main" val="2343130985"/>
                    </a:ext>
                  </a:extLst>
                </a:gridCol>
                <a:gridCol w="718357">
                  <a:extLst>
                    <a:ext uri="{9D8B030D-6E8A-4147-A177-3AD203B41FA5}">
                      <a16:colId xmlns:a16="http://schemas.microsoft.com/office/drawing/2014/main" val="3498557891"/>
                    </a:ext>
                  </a:extLst>
                </a:gridCol>
                <a:gridCol w="718357">
                  <a:extLst>
                    <a:ext uri="{9D8B030D-6E8A-4147-A177-3AD203B41FA5}">
                      <a16:colId xmlns:a16="http://schemas.microsoft.com/office/drawing/2014/main" val="1533112405"/>
                    </a:ext>
                  </a:extLst>
                </a:gridCol>
                <a:gridCol w="718357">
                  <a:extLst>
                    <a:ext uri="{9D8B030D-6E8A-4147-A177-3AD203B41FA5}">
                      <a16:colId xmlns:a16="http://schemas.microsoft.com/office/drawing/2014/main" val="910203952"/>
                    </a:ext>
                  </a:extLst>
                </a:gridCol>
                <a:gridCol w="654027">
                  <a:extLst>
                    <a:ext uri="{9D8B030D-6E8A-4147-A177-3AD203B41FA5}">
                      <a16:colId xmlns:a16="http://schemas.microsoft.com/office/drawing/2014/main" val="2964771600"/>
                    </a:ext>
                  </a:extLst>
                </a:gridCol>
                <a:gridCol w="643305">
                  <a:extLst>
                    <a:ext uri="{9D8B030D-6E8A-4147-A177-3AD203B41FA5}">
                      <a16:colId xmlns:a16="http://schemas.microsoft.com/office/drawing/2014/main" val="4095890240"/>
                    </a:ext>
                  </a:extLst>
                </a:gridCol>
              </a:tblGrid>
              <a:tr h="126355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897" marR="7897" marT="78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897" marR="7897" marT="78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3014452"/>
                  </a:ext>
                </a:extLst>
              </a:tr>
              <a:tr h="386961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2025992"/>
                  </a:ext>
                </a:extLst>
              </a:tr>
              <a:tr h="165840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44.830.065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32.655.915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-12.174.150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31.151.315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69,5%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95,4%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5223929"/>
                  </a:ext>
                </a:extLst>
              </a:tr>
              <a:tr h="12635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6.055.513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6.142.137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86.624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6.137.576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101,4%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2054236"/>
                  </a:ext>
                </a:extLst>
              </a:tr>
              <a:tr h="12635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2.649.284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2.242.052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-407.232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1.964.344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74,1%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87,6%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785389"/>
                  </a:ext>
                </a:extLst>
              </a:tr>
              <a:tr h="12635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115.369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115.369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115.369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7438111"/>
                  </a:ext>
                </a:extLst>
              </a:tr>
              <a:tr h="12635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115.369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115.369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115.369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1337587"/>
                  </a:ext>
                </a:extLst>
              </a:tr>
              <a:tr h="12635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24.124.690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23.025.902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-1.098.788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22.556.683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93,5%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98,0%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0066646"/>
                  </a:ext>
                </a:extLst>
              </a:tr>
              <a:tr h="12635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1.362.690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1.574.690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212.000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1.433.285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105,2%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91,0%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1685381"/>
                  </a:ext>
                </a:extLst>
              </a:tr>
              <a:tr h="2527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Cumplimiento Art. 173 del Decreto N° 430, de 1992, Ministerio de Economía, Fomento y Turismo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212.000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212.000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82.171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38,8%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4175254"/>
                  </a:ext>
                </a:extLst>
              </a:tr>
              <a:tr h="12635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Apoyo a  Actividades Pesca Artesanal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18.576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18.576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7.000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37,7%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37,7%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9133260"/>
                  </a:ext>
                </a:extLst>
              </a:tr>
              <a:tr h="12635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Apoyo Operacional Plataforma Científica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1.344.114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1.344.114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1.344.114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6250975"/>
                  </a:ext>
                </a:extLst>
              </a:tr>
              <a:tr h="12635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18.432.824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18.432.824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18.432.824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1580246"/>
                  </a:ext>
                </a:extLst>
              </a:tr>
              <a:tr h="12635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Economia y Empresas de Menor Tamaño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18.432.824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18.432.824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18.432.824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9221365"/>
                  </a:ext>
                </a:extLst>
              </a:tr>
              <a:tr h="12635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4.329.176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2.918.388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-1.410.788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2.590.574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59,8%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88,8%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0595327"/>
                  </a:ext>
                </a:extLst>
              </a:tr>
              <a:tr h="2527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Cumplimiento Art. 173 del Decreto N° 430, de 1992, Ministerio de Economía, Fomento y Turismo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1.026.000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651.000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-375.000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609.696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59,4%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93,7%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2527705"/>
                  </a:ext>
                </a:extLst>
              </a:tr>
              <a:tr h="12635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 Investigación Pesquera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3.200.116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2.211.656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-988.460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1.951.419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61,0%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88,2%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4354030"/>
                  </a:ext>
                </a:extLst>
              </a:tr>
              <a:tr h="12635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501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Comités Científicos Técnicos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103.060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55.732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-47.328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29.459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28,6%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52,9%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7796600"/>
                  </a:ext>
                </a:extLst>
              </a:tr>
              <a:tr h="12635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Organismos Internacionales                                                 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100.000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100.000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100.000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8697265"/>
                  </a:ext>
                </a:extLst>
              </a:tr>
              <a:tr h="12635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Acuerdo para la Conservación de Albatros y Petreles (ACAP)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100.000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100.000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100.000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5060351"/>
                  </a:ext>
                </a:extLst>
              </a:tr>
              <a:tr h="12635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361.151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361.151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361.151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9617359"/>
                  </a:ext>
                </a:extLst>
              </a:tr>
              <a:tr h="12635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361.151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361.151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361.151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1038421"/>
                  </a:ext>
                </a:extLst>
              </a:tr>
              <a:tr h="12635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12.000.578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308.487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-11.692.091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291.624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94,5%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9875638"/>
                  </a:ext>
                </a:extLst>
              </a:tr>
              <a:tr h="12635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11.400.000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85.470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-11.314.530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85.073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99,5%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937003"/>
                  </a:ext>
                </a:extLst>
              </a:tr>
              <a:tr h="12635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56.429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15.805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-40.624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13.565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24,0%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85,8%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0742956"/>
                  </a:ext>
                </a:extLst>
              </a:tr>
              <a:tr h="12635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222.797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68.591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-154.206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56.632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25,4%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82,6%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5209110"/>
                  </a:ext>
                </a:extLst>
              </a:tr>
              <a:tr h="1342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321.352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138.621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-182.731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136.354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42,4%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98,4%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8173088"/>
                  </a:ext>
                </a:extLst>
              </a:tr>
              <a:tr h="12635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85.719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85.719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85.719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1964169"/>
                  </a:ext>
                </a:extLst>
              </a:tr>
              <a:tr h="12635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85.719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85.719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85.719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8690129"/>
                  </a:ext>
                </a:extLst>
              </a:tr>
              <a:tr h="12635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375.098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375.098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47311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18978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 idx="4294967295"/>
          </p:nvPr>
        </p:nvSpPr>
        <p:spPr>
          <a:xfrm>
            <a:off x="566350" y="739434"/>
            <a:ext cx="8058786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DICIEMBRE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04. PROGRAMA 01: SERVICIO NACIONAL DE PESCA Y ACUICULTURA</a:t>
            </a:r>
          </a:p>
        </p:txBody>
      </p:sp>
      <p:sp>
        <p:nvSpPr>
          <p:cNvPr id="10" name="3 Marcador de pie de página">
            <a:extLst>
              <a:ext uri="{FF2B5EF4-FFF2-40B4-BE49-F238E27FC236}">
                <a16:creationId xmlns:a16="http://schemas.microsoft.com/office/drawing/2014/main" id="{55C5D257-0F3A-4436-B3EB-987B02F22EEF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00062" y="6309320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11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66350" y="1412776"/>
            <a:ext cx="8058786" cy="23931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516AA406-22ED-4715-8974-5CF97DC53F4A}"/>
              </a:ext>
            </a:extLst>
          </p:cNvPr>
          <p:cNvSpPr txBox="1">
            <a:spLocks/>
          </p:cNvSpPr>
          <p:nvPr/>
        </p:nvSpPr>
        <p:spPr>
          <a:xfrm>
            <a:off x="566350" y="5058754"/>
            <a:ext cx="8024581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sz="800" b="1" dirty="0">
                <a:ea typeface="Verdana" pitchFamily="34" charset="0"/>
                <a:cs typeface="Verdana" pitchFamily="34" charset="0"/>
              </a:rPr>
              <a:t>Nota: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Para el cálculo del presupuesto vigente, así como para determinar la ejecución acumulada, no se incluyó: el subtítulo </a:t>
            </a:r>
            <a:r>
              <a:rPr lang="es-CL" sz="800" b="1" dirty="0">
                <a:ea typeface="Verdana" pitchFamily="34" charset="0"/>
                <a:cs typeface="Verdana" pitchFamily="34" charset="0"/>
              </a:rPr>
              <a:t>25.99 “Otros Íntegros al Fisco”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por cuanto corresponden a movimientos contables derivados de una instrucción administrativa aplicada por Dipres a partir del mes de abril.</a:t>
            </a:r>
            <a:endParaRPr lang="es-CL" sz="800" b="1" dirty="0"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356E9615-07B2-4578-91FE-A8FB0E5D69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0542382"/>
              </p:ext>
            </p:extLst>
          </p:nvPr>
        </p:nvGraphicFramePr>
        <p:xfrm>
          <a:off x="566351" y="1715474"/>
          <a:ext cx="8050817" cy="3343280"/>
        </p:xfrm>
        <a:graphic>
          <a:graphicData uri="http://schemas.openxmlformats.org/drawingml/2006/table">
            <a:tbl>
              <a:tblPr/>
              <a:tblGrid>
                <a:gridCol w="269800">
                  <a:extLst>
                    <a:ext uri="{9D8B030D-6E8A-4147-A177-3AD203B41FA5}">
                      <a16:colId xmlns:a16="http://schemas.microsoft.com/office/drawing/2014/main" val="3774617946"/>
                    </a:ext>
                  </a:extLst>
                </a:gridCol>
                <a:gridCol w="269800">
                  <a:extLst>
                    <a:ext uri="{9D8B030D-6E8A-4147-A177-3AD203B41FA5}">
                      <a16:colId xmlns:a16="http://schemas.microsoft.com/office/drawing/2014/main" val="2830128999"/>
                    </a:ext>
                  </a:extLst>
                </a:gridCol>
                <a:gridCol w="269800">
                  <a:extLst>
                    <a:ext uri="{9D8B030D-6E8A-4147-A177-3AD203B41FA5}">
                      <a16:colId xmlns:a16="http://schemas.microsoft.com/office/drawing/2014/main" val="2516650811"/>
                    </a:ext>
                  </a:extLst>
                </a:gridCol>
                <a:gridCol w="3043339">
                  <a:extLst>
                    <a:ext uri="{9D8B030D-6E8A-4147-A177-3AD203B41FA5}">
                      <a16:colId xmlns:a16="http://schemas.microsoft.com/office/drawing/2014/main" val="3345116408"/>
                    </a:ext>
                  </a:extLst>
                </a:gridCol>
                <a:gridCol w="723062">
                  <a:extLst>
                    <a:ext uri="{9D8B030D-6E8A-4147-A177-3AD203B41FA5}">
                      <a16:colId xmlns:a16="http://schemas.microsoft.com/office/drawing/2014/main" val="532850084"/>
                    </a:ext>
                  </a:extLst>
                </a:gridCol>
                <a:gridCol w="723062">
                  <a:extLst>
                    <a:ext uri="{9D8B030D-6E8A-4147-A177-3AD203B41FA5}">
                      <a16:colId xmlns:a16="http://schemas.microsoft.com/office/drawing/2014/main" val="1069822953"/>
                    </a:ext>
                  </a:extLst>
                </a:gridCol>
                <a:gridCol w="723062">
                  <a:extLst>
                    <a:ext uri="{9D8B030D-6E8A-4147-A177-3AD203B41FA5}">
                      <a16:colId xmlns:a16="http://schemas.microsoft.com/office/drawing/2014/main" val="319590576"/>
                    </a:ext>
                  </a:extLst>
                </a:gridCol>
                <a:gridCol w="723062">
                  <a:extLst>
                    <a:ext uri="{9D8B030D-6E8A-4147-A177-3AD203B41FA5}">
                      <a16:colId xmlns:a16="http://schemas.microsoft.com/office/drawing/2014/main" val="385136134"/>
                    </a:ext>
                  </a:extLst>
                </a:gridCol>
                <a:gridCol w="658311">
                  <a:extLst>
                    <a:ext uri="{9D8B030D-6E8A-4147-A177-3AD203B41FA5}">
                      <a16:colId xmlns:a16="http://schemas.microsoft.com/office/drawing/2014/main" val="3492903577"/>
                    </a:ext>
                  </a:extLst>
                </a:gridCol>
                <a:gridCol w="647519">
                  <a:extLst>
                    <a:ext uri="{9D8B030D-6E8A-4147-A177-3AD203B41FA5}">
                      <a16:colId xmlns:a16="http://schemas.microsoft.com/office/drawing/2014/main" val="1416937184"/>
                    </a:ext>
                  </a:extLst>
                </a:gridCol>
              </a:tblGrid>
              <a:tr h="130152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5114580"/>
                  </a:ext>
                </a:extLst>
              </a:tr>
              <a:tr h="39859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593715"/>
                  </a:ext>
                </a:extLst>
              </a:tr>
              <a:tr h="170825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34.116.850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33.703.064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-413.786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32.834.355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8230934"/>
                  </a:ext>
                </a:extLst>
              </a:tr>
              <a:tr h="1301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25.663.446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25.584.593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-78.853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25.564.810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6201911"/>
                  </a:ext>
                </a:extLst>
              </a:tr>
              <a:tr h="1301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6.733.988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6.630.749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-103.239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6.339.368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6723217"/>
                  </a:ext>
                </a:extLst>
              </a:tr>
              <a:tr h="1301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228.100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228.090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228.086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2280860,0%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3032805"/>
                  </a:ext>
                </a:extLst>
              </a:tr>
              <a:tr h="1301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Previsionales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2.127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21270,0%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234598"/>
                  </a:ext>
                </a:extLst>
              </a:tr>
              <a:tr h="1301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225.959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225.959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225.959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8768102"/>
                  </a:ext>
                </a:extLst>
              </a:tr>
              <a:tr h="1301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286.709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286.709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151.643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1042412"/>
                  </a:ext>
                </a:extLst>
              </a:tr>
              <a:tr h="1301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286.709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286.709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151.643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700388"/>
                  </a:ext>
                </a:extLst>
              </a:tr>
              <a:tr h="1301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 SICEX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286.709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286.709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151.643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2054157"/>
                  </a:ext>
                </a:extLst>
              </a:tr>
              <a:tr h="1301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399.379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399.379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399.379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5944258"/>
                  </a:ext>
                </a:extLst>
              </a:tr>
              <a:tr h="1301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399.379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399.379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399.379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2904074"/>
                  </a:ext>
                </a:extLst>
              </a:tr>
              <a:tr h="1301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4948839"/>
                  </a:ext>
                </a:extLst>
              </a:tr>
              <a:tr h="1301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Devoluciones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58800"/>
                  </a:ext>
                </a:extLst>
              </a:tr>
              <a:tr h="1301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1.432.697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549.012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-883.685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545.262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164749"/>
                  </a:ext>
                </a:extLst>
              </a:tr>
              <a:tr h="1301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415.934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228.947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-186.987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228.153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6847453"/>
                  </a:ext>
                </a:extLst>
              </a:tr>
              <a:tr h="1301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39.942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31.992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-7.950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31.966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1551729"/>
                  </a:ext>
                </a:extLst>
              </a:tr>
              <a:tr h="1301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158.661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41.615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-117.046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40.460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6433179"/>
                  </a:ext>
                </a:extLst>
              </a:tr>
              <a:tr h="1301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69.014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38.277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-30.737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37.725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6275549"/>
                  </a:ext>
                </a:extLst>
              </a:tr>
              <a:tr h="1301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749.146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208.181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-540.965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206.958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786715"/>
                  </a:ext>
                </a:extLst>
              </a:tr>
              <a:tr h="1301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24.420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24.420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5.085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6182313"/>
                  </a:ext>
                </a:extLst>
              </a:tr>
              <a:tr h="17082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24.420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24.420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5.085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5891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61946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 idx="4294967295"/>
          </p:nvPr>
        </p:nvSpPr>
        <p:spPr>
          <a:xfrm>
            <a:off x="518819" y="660601"/>
            <a:ext cx="8085629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DICIEMBRE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06. PROGRAMA 01: CORPORACIÓN DE FOMENTO DE LA PRODUCCIÓN</a:t>
            </a:r>
          </a:p>
        </p:txBody>
      </p:sp>
      <p:sp>
        <p:nvSpPr>
          <p:cNvPr id="10" name="3 Marcador de pie de página">
            <a:extLst>
              <a:ext uri="{FF2B5EF4-FFF2-40B4-BE49-F238E27FC236}">
                <a16:creationId xmlns:a16="http://schemas.microsoft.com/office/drawing/2014/main" id="{16131DD8-B003-46A5-893B-1E7242CCD491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457200" y="6211633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12</a:t>
            </a:fld>
            <a:endParaRPr lang="es-CL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18819" y="1275830"/>
            <a:ext cx="8210798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                                                                                                                     … 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1 de 3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45750BDD-75B8-49B9-BD5A-718F8CFB79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1286303"/>
              </p:ext>
            </p:extLst>
          </p:nvPr>
        </p:nvGraphicFramePr>
        <p:xfrm>
          <a:off x="518818" y="1665091"/>
          <a:ext cx="8085629" cy="4351347"/>
        </p:xfrm>
        <a:graphic>
          <a:graphicData uri="http://schemas.openxmlformats.org/drawingml/2006/table">
            <a:tbl>
              <a:tblPr/>
              <a:tblGrid>
                <a:gridCol w="270966">
                  <a:extLst>
                    <a:ext uri="{9D8B030D-6E8A-4147-A177-3AD203B41FA5}">
                      <a16:colId xmlns:a16="http://schemas.microsoft.com/office/drawing/2014/main" val="151519789"/>
                    </a:ext>
                  </a:extLst>
                </a:gridCol>
                <a:gridCol w="270966">
                  <a:extLst>
                    <a:ext uri="{9D8B030D-6E8A-4147-A177-3AD203B41FA5}">
                      <a16:colId xmlns:a16="http://schemas.microsoft.com/office/drawing/2014/main" val="2052758132"/>
                    </a:ext>
                  </a:extLst>
                </a:gridCol>
                <a:gridCol w="270966">
                  <a:extLst>
                    <a:ext uri="{9D8B030D-6E8A-4147-A177-3AD203B41FA5}">
                      <a16:colId xmlns:a16="http://schemas.microsoft.com/office/drawing/2014/main" val="2084809393"/>
                    </a:ext>
                  </a:extLst>
                </a:gridCol>
                <a:gridCol w="3056499">
                  <a:extLst>
                    <a:ext uri="{9D8B030D-6E8A-4147-A177-3AD203B41FA5}">
                      <a16:colId xmlns:a16="http://schemas.microsoft.com/office/drawing/2014/main" val="4157812289"/>
                    </a:ext>
                  </a:extLst>
                </a:gridCol>
                <a:gridCol w="726189">
                  <a:extLst>
                    <a:ext uri="{9D8B030D-6E8A-4147-A177-3AD203B41FA5}">
                      <a16:colId xmlns:a16="http://schemas.microsoft.com/office/drawing/2014/main" val="434191366"/>
                    </a:ext>
                  </a:extLst>
                </a:gridCol>
                <a:gridCol w="726189">
                  <a:extLst>
                    <a:ext uri="{9D8B030D-6E8A-4147-A177-3AD203B41FA5}">
                      <a16:colId xmlns:a16="http://schemas.microsoft.com/office/drawing/2014/main" val="1802552674"/>
                    </a:ext>
                  </a:extLst>
                </a:gridCol>
                <a:gridCol w="726189">
                  <a:extLst>
                    <a:ext uri="{9D8B030D-6E8A-4147-A177-3AD203B41FA5}">
                      <a16:colId xmlns:a16="http://schemas.microsoft.com/office/drawing/2014/main" val="3132195424"/>
                    </a:ext>
                  </a:extLst>
                </a:gridCol>
                <a:gridCol w="726189">
                  <a:extLst>
                    <a:ext uri="{9D8B030D-6E8A-4147-A177-3AD203B41FA5}">
                      <a16:colId xmlns:a16="http://schemas.microsoft.com/office/drawing/2014/main" val="1253868117"/>
                    </a:ext>
                  </a:extLst>
                </a:gridCol>
                <a:gridCol w="661157">
                  <a:extLst>
                    <a:ext uri="{9D8B030D-6E8A-4147-A177-3AD203B41FA5}">
                      <a16:colId xmlns:a16="http://schemas.microsoft.com/office/drawing/2014/main" val="396817947"/>
                    </a:ext>
                  </a:extLst>
                </a:gridCol>
                <a:gridCol w="650319">
                  <a:extLst>
                    <a:ext uri="{9D8B030D-6E8A-4147-A177-3AD203B41FA5}">
                      <a16:colId xmlns:a16="http://schemas.microsoft.com/office/drawing/2014/main" val="2912011557"/>
                    </a:ext>
                  </a:extLst>
                </a:gridCol>
              </a:tblGrid>
              <a:tr h="121089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863" marR="7863" marT="7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863" marR="7863" marT="7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8833197"/>
                  </a:ext>
                </a:extLst>
              </a:tr>
              <a:tr h="3774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9032380"/>
                  </a:ext>
                </a:extLst>
              </a:tr>
              <a:tr h="165121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768.384.033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1.687.852.595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919.468.562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1.179.996.423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153,6%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69,9%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8074266"/>
                  </a:ext>
                </a:extLst>
              </a:tr>
              <a:tr h="1258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25.803.380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27.104.354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1.300.974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27.095.695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105,0%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2828421"/>
                  </a:ext>
                </a:extLst>
              </a:tr>
              <a:tr h="1258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11.120.528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9.831.239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-1.289.289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9.830.839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88,4%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2886749"/>
                  </a:ext>
                </a:extLst>
              </a:tr>
              <a:tr h="1258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830.957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830.947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827.321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8273210,0%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99,6%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2872666"/>
                  </a:ext>
                </a:extLst>
              </a:tr>
              <a:tr h="1258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Previsionales                                                  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680.726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680.716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677.091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6770910,0%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99,5%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9093817"/>
                  </a:ext>
                </a:extLst>
              </a:tr>
              <a:tr h="1258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150.231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150.231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150.230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9381782"/>
                  </a:ext>
                </a:extLst>
              </a:tr>
              <a:tr h="1258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184.899.066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160.001.012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-24.898.054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159.306.113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86,2%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99,6%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2093094"/>
                  </a:ext>
                </a:extLst>
              </a:tr>
              <a:tr h="1258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57.888.677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40.540.713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-17.347.964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40.311.516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69,6%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99,4%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3378423"/>
                  </a:ext>
                </a:extLst>
              </a:tr>
              <a:tr h="1258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Becas     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1.285.419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1.285.419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1.285.419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8934159"/>
                  </a:ext>
                </a:extLst>
              </a:tr>
              <a:tr h="1258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Promoción de Inversiones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3.188.165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2.347.965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-840.200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2.347.965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73,6%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2633238"/>
                  </a:ext>
                </a:extLst>
              </a:tr>
              <a:tr h="1258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Formación para la Competitividad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1.742.800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1.556.500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-186.300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1.556.500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89,3%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8936498"/>
                  </a:ext>
                </a:extLst>
              </a:tr>
              <a:tr h="1258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Territorial y de Redes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2.624.120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1.904.120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-720.000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1.898.455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72,3%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99,7%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3486214"/>
                  </a:ext>
                </a:extLst>
              </a:tr>
              <a:tr h="1258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Convenios de Colaboración (Lota)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34.607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240.000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205.393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209.000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603,9%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87,1%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1934473"/>
                  </a:ext>
                </a:extLst>
              </a:tr>
              <a:tr h="1258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de Fomento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2.858.622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2.258.622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-600.000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2.255.456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78,9%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9046384"/>
                  </a:ext>
                </a:extLst>
              </a:tr>
              <a:tr h="1258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Fomento Productivo Agropecuario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4.400.766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2.200.766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-2.200.000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2.200.766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50,0%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8876447"/>
                  </a:ext>
                </a:extLst>
              </a:tr>
              <a:tr h="1258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Estratégicos de Desarrollo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3.217.415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2.732.777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-484.638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2.726.911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84,8%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99,8%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2247811"/>
                  </a:ext>
                </a:extLst>
              </a:tr>
              <a:tr h="1258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Nacional de Normalización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372.704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372.704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372.704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6645461"/>
                  </a:ext>
                </a:extLst>
              </a:tr>
              <a:tr h="1258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de Fomento Pesquero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651.509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651.509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651.509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4896077"/>
                  </a:ext>
                </a:extLst>
              </a:tr>
              <a:tr h="13367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Corporaciones Regionales de Desarrollo Productivo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16.943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16.943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3.999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23,6%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23,6%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6352661"/>
                  </a:ext>
                </a:extLst>
              </a:tr>
              <a:tr h="15725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Compensación Intereses Créditos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4.822.106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3.099.413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-1.722.693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3.054.339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63,3%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98,5%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3605008"/>
                  </a:ext>
                </a:extLst>
              </a:tr>
              <a:tr h="1258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Emprendimiento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27.538.424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18.190.424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-9.348.000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18.087.820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65,7%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99,4%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8218882"/>
                  </a:ext>
                </a:extLst>
              </a:tr>
              <a:tr h="1258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 Tecnológica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2.557.433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2.492.625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-64.808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2.492.625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97,5%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4158004"/>
                  </a:ext>
                </a:extLst>
              </a:tr>
              <a:tr h="1258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Apoyo a la Competitividad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1.313.967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327.249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-986.718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323.232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24,6%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98,8%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0928887"/>
                  </a:ext>
                </a:extLst>
              </a:tr>
              <a:tr h="1258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Industrias Creativas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1.263.677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863.677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-400.000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844.816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66,9%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97,8%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3047700"/>
                  </a:ext>
                </a:extLst>
              </a:tr>
              <a:tr h="1258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36.827.793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33.146.963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-3.680.830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33.128.693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5842306"/>
                  </a:ext>
                </a:extLst>
              </a:tr>
              <a:tr h="1258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SERCOTEC  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33.005.350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30.847.068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-2.158.282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30.847.068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93,5%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3304144"/>
                  </a:ext>
                </a:extLst>
              </a:tr>
              <a:tr h="1258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Comité INNOVA CHILE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2.067.343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882.343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-1.185.000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882.343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42,7%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5332153"/>
                  </a:ext>
                </a:extLst>
              </a:tr>
              <a:tr h="1258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de Desarrollo Agropecuario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100.021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-100.021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5154056"/>
                  </a:ext>
                </a:extLst>
              </a:tr>
              <a:tr h="1258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Minería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300.126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300.126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300.126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1345166"/>
                  </a:ext>
                </a:extLst>
              </a:tr>
              <a:tr h="1258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Ciencia y Tecnología - CORFO Prog. 05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1.354.953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1.117.426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-237.527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1.099.156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81,1%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98,4%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98496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57039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 idx="4294967295"/>
          </p:nvPr>
        </p:nvSpPr>
        <p:spPr>
          <a:xfrm>
            <a:off x="539552" y="666361"/>
            <a:ext cx="8064897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DICIEMBRE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06. PROGRAMA 01: CORPORACIÓN DE FOMENTO DE LA PRODUCCIÓN</a:t>
            </a:r>
          </a:p>
        </p:txBody>
      </p:sp>
      <p:sp>
        <p:nvSpPr>
          <p:cNvPr id="10" name="3 Marcador de pie de página">
            <a:extLst>
              <a:ext uri="{FF2B5EF4-FFF2-40B4-BE49-F238E27FC236}">
                <a16:creationId xmlns:a16="http://schemas.microsoft.com/office/drawing/2014/main" id="{1145B007-4AC7-4B2C-8956-96836DBEB77A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457200" y="6439281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13</a:t>
            </a:fld>
            <a:endParaRPr lang="es-CL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09880" y="1348148"/>
            <a:ext cx="8210798" cy="32944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                                                                                                                     … 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2 de 3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A0D5D058-7F14-48A2-B10E-7521533A6C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2045075"/>
              </p:ext>
            </p:extLst>
          </p:nvPr>
        </p:nvGraphicFramePr>
        <p:xfrm>
          <a:off x="524716" y="1656190"/>
          <a:ext cx="8094567" cy="3964211"/>
        </p:xfrm>
        <a:graphic>
          <a:graphicData uri="http://schemas.openxmlformats.org/drawingml/2006/table">
            <a:tbl>
              <a:tblPr/>
              <a:tblGrid>
                <a:gridCol w="271266">
                  <a:extLst>
                    <a:ext uri="{9D8B030D-6E8A-4147-A177-3AD203B41FA5}">
                      <a16:colId xmlns:a16="http://schemas.microsoft.com/office/drawing/2014/main" val="1447582442"/>
                    </a:ext>
                  </a:extLst>
                </a:gridCol>
                <a:gridCol w="271266">
                  <a:extLst>
                    <a:ext uri="{9D8B030D-6E8A-4147-A177-3AD203B41FA5}">
                      <a16:colId xmlns:a16="http://schemas.microsoft.com/office/drawing/2014/main" val="1083168348"/>
                    </a:ext>
                  </a:extLst>
                </a:gridCol>
                <a:gridCol w="271266">
                  <a:extLst>
                    <a:ext uri="{9D8B030D-6E8A-4147-A177-3AD203B41FA5}">
                      <a16:colId xmlns:a16="http://schemas.microsoft.com/office/drawing/2014/main" val="4042469914"/>
                    </a:ext>
                  </a:extLst>
                </a:gridCol>
                <a:gridCol w="3059876">
                  <a:extLst>
                    <a:ext uri="{9D8B030D-6E8A-4147-A177-3AD203B41FA5}">
                      <a16:colId xmlns:a16="http://schemas.microsoft.com/office/drawing/2014/main" val="3854088145"/>
                    </a:ext>
                  </a:extLst>
                </a:gridCol>
                <a:gridCol w="726992">
                  <a:extLst>
                    <a:ext uri="{9D8B030D-6E8A-4147-A177-3AD203B41FA5}">
                      <a16:colId xmlns:a16="http://schemas.microsoft.com/office/drawing/2014/main" val="2696905533"/>
                    </a:ext>
                  </a:extLst>
                </a:gridCol>
                <a:gridCol w="726992">
                  <a:extLst>
                    <a:ext uri="{9D8B030D-6E8A-4147-A177-3AD203B41FA5}">
                      <a16:colId xmlns:a16="http://schemas.microsoft.com/office/drawing/2014/main" val="2173622521"/>
                    </a:ext>
                  </a:extLst>
                </a:gridCol>
                <a:gridCol w="726992">
                  <a:extLst>
                    <a:ext uri="{9D8B030D-6E8A-4147-A177-3AD203B41FA5}">
                      <a16:colId xmlns:a16="http://schemas.microsoft.com/office/drawing/2014/main" val="657038599"/>
                    </a:ext>
                  </a:extLst>
                </a:gridCol>
                <a:gridCol w="726992">
                  <a:extLst>
                    <a:ext uri="{9D8B030D-6E8A-4147-A177-3AD203B41FA5}">
                      <a16:colId xmlns:a16="http://schemas.microsoft.com/office/drawing/2014/main" val="3046866981"/>
                    </a:ext>
                  </a:extLst>
                </a:gridCol>
                <a:gridCol w="661888">
                  <a:extLst>
                    <a:ext uri="{9D8B030D-6E8A-4147-A177-3AD203B41FA5}">
                      <a16:colId xmlns:a16="http://schemas.microsoft.com/office/drawing/2014/main" val="524385351"/>
                    </a:ext>
                  </a:extLst>
                </a:gridCol>
                <a:gridCol w="651037">
                  <a:extLst>
                    <a:ext uri="{9D8B030D-6E8A-4147-A177-3AD203B41FA5}">
                      <a16:colId xmlns:a16="http://schemas.microsoft.com/office/drawing/2014/main" val="303759703"/>
                    </a:ext>
                  </a:extLst>
                </a:gridCol>
              </a:tblGrid>
              <a:tr h="119376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6128475"/>
                  </a:ext>
                </a:extLst>
              </a:tr>
              <a:tr h="372079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1597708"/>
                  </a:ext>
                </a:extLst>
              </a:tr>
              <a:tr h="1240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88.271.496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84.629.160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-3.642.336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84.181.728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4741655"/>
                  </a:ext>
                </a:extLst>
              </a:tr>
              <a:tr h="1240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Aplicación Fondo Cobertura de Riesgos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59.771.533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59.771.533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59.764.309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5256422"/>
                  </a:ext>
                </a:extLst>
              </a:tr>
              <a:tr h="1240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Comité Agroseguros - Subvención Primas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6.391.901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4.982.906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-1.408.995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4.963.102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9410197"/>
                  </a:ext>
                </a:extLst>
              </a:tr>
              <a:tr h="1240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Comité Agencia de Fomento de la Producción Sustentable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631.133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631.133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631.133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1415954"/>
                  </a:ext>
                </a:extLst>
              </a:tr>
              <a:tr h="1240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Comité Sistema de Empresas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1.815.965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1.815.965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1.655.842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1001263"/>
                  </a:ext>
                </a:extLst>
              </a:tr>
              <a:tr h="1240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Comité Solar e Innovación Energética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720.293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576.389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-143.904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561.530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3300047"/>
                  </a:ext>
                </a:extLst>
              </a:tr>
              <a:tr h="1240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Comité de Innovación en el Sector Público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1.419.189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1.239.573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-179.616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1.188.474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2113297"/>
                  </a:ext>
                </a:extLst>
              </a:tr>
              <a:tr h="1240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Comité Desarrollo Productivo Regional de Antofagasta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4.124.485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3.805.785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-318.700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3.805.595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6086881"/>
                  </a:ext>
                </a:extLst>
              </a:tr>
              <a:tr h="1240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Comité Desarrollo Productivo Regional de Biobío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6.178.489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5.808.848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-369.641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5.808.848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7466099"/>
                  </a:ext>
                </a:extLst>
              </a:tr>
              <a:tr h="1240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Comité Desarrollo Productivo Regional de Los Ríos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4.281.072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3.669.413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-611.659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3.669.385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4427103"/>
                  </a:ext>
                </a:extLst>
              </a:tr>
              <a:tr h="1240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Comité de Financiamiento y Derecho Educacional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461.700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261.700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202.724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5262165"/>
                  </a:ext>
                </a:extLst>
              </a:tr>
              <a:tr h="1240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Comité de Industrias Inteligentes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876.309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538.702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-337.607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536.691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6505236"/>
                  </a:ext>
                </a:extLst>
              </a:tr>
              <a:tr h="1240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Comité de Desarrollo y Fomento Indígena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1.599.427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1.527.213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-72.214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1.394.095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2975476"/>
                  </a:ext>
                </a:extLst>
              </a:tr>
              <a:tr h="1240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Empresas Públicas no Financieras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1.898.100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1.668.200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-229.900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1.668.200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573107"/>
                  </a:ext>
                </a:extLst>
              </a:tr>
              <a:tr h="1240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Sociedad Agrícola y Servicios Isla de Pascua SpA.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1.898.100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1.668.200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-229.900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1.668.200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9981033"/>
                  </a:ext>
                </a:extLst>
              </a:tr>
              <a:tr h="1240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Organismos Internacionales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15.976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2.976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15.976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3113554"/>
                  </a:ext>
                </a:extLst>
              </a:tr>
              <a:tr h="1240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Organismos Internacionales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15.976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2.976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15.976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2223846"/>
                  </a:ext>
                </a:extLst>
              </a:tr>
              <a:tr h="1240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36.634.762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806.666.519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770.031.757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336.803.824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3209931"/>
                  </a:ext>
                </a:extLst>
              </a:tr>
              <a:tr h="1240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Impuestos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14.411.459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7.623.449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-6.788.010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7.578.188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4730990"/>
                  </a:ext>
                </a:extLst>
              </a:tr>
              <a:tr h="1240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22.223.303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799.043.070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776.819.767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329.225.636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1481,4%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903576"/>
                  </a:ext>
                </a:extLst>
              </a:tr>
              <a:tr h="1240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291.995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291.975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291.634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1458170,0%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6745917"/>
                  </a:ext>
                </a:extLst>
              </a:tr>
              <a:tr h="1240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Devoluciones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117.248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117.238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116.898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1168980,0%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730358"/>
                  </a:ext>
                </a:extLst>
              </a:tr>
              <a:tr h="1240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174.747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174.737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174.736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1747360,0%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5437464"/>
                  </a:ext>
                </a:extLst>
              </a:tr>
              <a:tr h="1240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1.129.249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839.203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-290.046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827.647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1141145"/>
                  </a:ext>
                </a:extLst>
              </a:tr>
              <a:tr h="1240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62.686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20.140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-42.546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20.135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9772796"/>
                  </a:ext>
                </a:extLst>
              </a:tr>
              <a:tr h="1240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44.343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-39.771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4.572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2534748"/>
                  </a:ext>
                </a:extLst>
              </a:tr>
              <a:tr h="1240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49.549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48.660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47.585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8487632"/>
                  </a:ext>
                </a:extLst>
              </a:tr>
              <a:tr h="1240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972.671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765.831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-206.840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755.355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91642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94407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 idx="4294967295"/>
          </p:nvPr>
        </p:nvSpPr>
        <p:spPr>
          <a:xfrm>
            <a:off x="528944" y="706279"/>
            <a:ext cx="8075506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DICIEMBRE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06. PROGRAMA 01: CORPORACIÓN DE FOMENTO DE LA PRODUCCIÓN</a:t>
            </a:r>
          </a:p>
        </p:txBody>
      </p:sp>
      <p:sp>
        <p:nvSpPr>
          <p:cNvPr id="10" name="3 Marcador de pie de página">
            <a:extLst>
              <a:ext uri="{FF2B5EF4-FFF2-40B4-BE49-F238E27FC236}">
                <a16:creationId xmlns:a16="http://schemas.microsoft.com/office/drawing/2014/main" id="{109A896E-0858-447F-9EBF-654963D40513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00062" y="6309320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14</a:t>
            </a:fld>
            <a:endParaRPr lang="es-CL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19541" y="1364521"/>
            <a:ext cx="8229600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                                                                                                                     … 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3 de 3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DCC75C7B-D2D1-4729-BF24-8996AFA56F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8896498"/>
              </p:ext>
            </p:extLst>
          </p:nvPr>
        </p:nvGraphicFramePr>
        <p:xfrm>
          <a:off x="528968" y="1729646"/>
          <a:ext cx="8075481" cy="3086924"/>
        </p:xfrm>
        <a:graphic>
          <a:graphicData uri="http://schemas.openxmlformats.org/drawingml/2006/table">
            <a:tbl>
              <a:tblPr/>
              <a:tblGrid>
                <a:gridCol w="270626">
                  <a:extLst>
                    <a:ext uri="{9D8B030D-6E8A-4147-A177-3AD203B41FA5}">
                      <a16:colId xmlns:a16="http://schemas.microsoft.com/office/drawing/2014/main" val="1831038865"/>
                    </a:ext>
                  </a:extLst>
                </a:gridCol>
                <a:gridCol w="270626">
                  <a:extLst>
                    <a:ext uri="{9D8B030D-6E8A-4147-A177-3AD203B41FA5}">
                      <a16:colId xmlns:a16="http://schemas.microsoft.com/office/drawing/2014/main" val="1674439209"/>
                    </a:ext>
                  </a:extLst>
                </a:gridCol>
                <a:gridCol w="270626">
                  <a:extLst>
                    <a:ext uri="{9D8B030D-6E8A-4147-A177-3AD203B41FA5}">
                      <a16:colId xmlns:a16="http://schemas.microsoft.com/office/drawing/2014/main" val="2495456456"/>
                    </a:ext>
                  </a:extLst>
                </a:gridCol>
                <a:gridCol w="3052661">
                  <a:extLst>
                    <a:ext uri="{9D8B030D-6E8A-4147-A177-3AD203B41FA5}">
                      <a16:colId xmlns:a16="http://schemas.microsoft.com/office/drawing/2014/main" val="2016661860"/>
                    </a:ext>
                  </a:extLst>
                </a:gridCol>
                <a:gridCol w="725278">
                  <a:extLst>
                    <a:ext uri="{9D8B030D-6E8A-4147-A177-3AD203B41FA5}">
                      <a16:colId xmlns:a16="http://schemas.microsoft.com/office/drawing/2014/main" val="3022164691"/>
                    </a:ext>
                  </a:extLst>
                </a:gridCol>
                <a:gridCol w="725278">
                  <a:extLst>
                    <a:ext uri="{9D8B030D-6E8A-4147-A177-3AD203B41FA5}">
                      <a16:colId xmlns:a16="http://schemas.microsoft.com/office/drawing/2014/main" val="2429269959"/>
                    </a:ext>
                  </a:extLst>
                </a:gridCol>
                <a:gridCol w="725278">
                  <a:extLst>
                    <a:ext uri="{9D8B030D-6E8A-4147-A177-3AD203B41FA5}">
                      <a16:colId xmlns:a16="http://schemas.microsoft.com/office/drawing/2014/main" val="3776662201"/>
                    </a:ext>
                  </a:extLst>
                </a:gridCol>
                <a:gridCol w="725278">
                  <a:extLst>
                    <a:ext uri="{9D8B030D-6E8A-4147-A177-3AD203B41FA5}">
                      <a16:colId xmlns:a16="http://schemas.microsoft.com/office/drawing/2014/main" val="2966283417"/>
                    </a:ext>
                  </a:extLst>
                </a:gridCol>
                <a:gridCol w="660328">
                  <a:extLst>
                    <a:ext uri="{9D8B030D-6E8A-4147-A177-3AD203B41FA5}">
                      <a16:colId xmlns:a16="http://schemas.microsoft.com/office/drawing/2014/main" val="3071280433"/>
                    </a:ext>
                  </a:extLst>
                </a:gridCol>
                <a:gridCol w="649502">
                  <a:extLst>
                    <a:ext uri="{9D8B030D-6E8A-4147-A177-3AD203B41FA5}">
                      <a16:colId xmlns:a16="http://schemas.microsoft.com/office/drawing/2014/main" val="369666998"/>
                    </a:ext>
                  </a:extLst>
                </a:gridCol>
              </a:tblGrid>
              <a:tr h="121457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953326"/>
                  </a:ext>
                </a:extLst>
              </a:tr>
              <a:tr h="378569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1227518"/>
                  </a:ext>
                </a:extLst>
              </a:tr>
              <a:tr h="15773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FINANCIEROS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392.692.810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477.995.810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85.303.000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477.995.810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2280489"/>
                  </a:ext>
                </a:extLst>
              </a:tr>
              <a:tr h="15773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Compra de Títulos y Valores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284.080.858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369.383.858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85.303.000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369.383.858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3481095"/>
                  </a:ext>
                </a:extLst>
              </a:tr>
              <a:tr h="15773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Compra de Acciones y Participaciones de Capital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108.611.952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108.611.952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108.611.952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0428006"/>
                  </a:ext>
                </a:extLst>
              </a:tr>
              <a:tr h="15773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METRO S.A.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108.611.952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108.611.952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108.611.952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5939560"/>
                  </a:ext>
                </a:extLst>
              </a:tr>
              <a:tr h="15773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1.315.494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304.510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-1.010.984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298.769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7503631"/>
                  </a:ext>
                </a:extLst>
              </a:tr>
              <a:tr h="15773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1.315.494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304.510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-1.010.984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298.769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4610188"/>
                  </a:ext>
                </a:extLst>
              </a:tr>
              <a:tr h="12619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108.595.634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198.019.916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89.424.282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162.288.575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2276852"/>
                  </a:ext>
                </a:extLst>
              </a:tr>
              <a:tr h="12619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 Fomento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108.595.634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198.019.916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89.424.282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162.288.575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041143"/>
                  </a:ext>
                </a:extLst>
              </a:tr>
              <a:tr h="12619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Estudios Postgrado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2.534.765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-2.534.765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29693"/>
                  </a:ext>
                </a:extLst>
              </a:tr>
              <a:tr h="12619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Refinanciamiento Créditos PYMES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60.021.916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158.019.916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97.998.000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128.057.773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8162804"/>
                  </a:ext>
                </a:extLst>
              </a:tr>
              <a:tr h="12619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Fondos y Sociedades de Inversión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46.038.953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-6.038.953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34.230.802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5048459"/>
                  </a:ext>
                </a:extLst>
              </a:tr>
              <a:tr h="12619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3.217.272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2.991.272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-226.000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2.991.272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9127166"/>
                  </a:ext>
                </a:extLst>
              </a:tr>
              <a:tr h="12619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2.191.272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2.191.272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2.191.272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2261874"/>
                  </a:ext>
                </a:extLst>
              </a:tr>
              <a:tr h="12619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Fundación Chile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2.191.272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2.191.272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2.191.272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7624267"/>
                  </a:ext>
                </a:extLst>
              </a:tr>
              <a:tr h="12619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Empresas Públicas no Financieras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1.026.000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-226.000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800.000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1015014"/>
                  </a:ext>
                </a:extLst>
              </a:tr>
              <a:tr h="12619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Sociedad Agrícola y Servicios Isla de Pascua SpA.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1.026.000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-226.000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800.000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8084592"/>
                  </a:ext>
                </a:extLst>
              </a:tr>
              <a:tr h="12619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2.975.808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2.975.808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1.438.924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0064981"/>
                  </a:ext>
                </a:extLst>
              </a:tr>
              <a:tr h="12619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Intereses Deuda Externa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2.793.131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2.573.131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-220.000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1.057.397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4335642"/>
                  </a:ext>
                </a:extLst>
              </a:tr>
              <a:tr h="12619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Financieros Deuda Externa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182.677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402.677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381.527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208,9%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01377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10390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 idx="4294967295"/>
          </p:nvPr>
        </p:nvSpPr>
        <p:spPr>
          <a:xfrm>
            <a:off x="528944" y="706279"/>
            <a:ext cx="8003497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DICIEMBRE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06. PROGRAMA 05: CIENCIA Y TECNOLOGÍA</a:t>
            </a:r>
          </a:p>
        </p:txBody>
      </p:sp>
      <p:sp>
        <p:nvSpPr>
          <p:cNvPr id="10" name="3 Marcador de pie de página">
            <a:extLst>
              <a:ext uri="{FF2B5EF4-FFF2-40B4-BE49-F238E27FC236}">
                <a16:creationId xmlns:a16="http://schemas.microsoft.com/office/drawing/2014/main" id="{109A896E-0858-447F-9EBF-654963D40513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00062" y="6309320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15</a:t>
            </a:fld>
            <a:endParaRPr lang="es-CL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19541" y="1364521"/>
            <a:ext cx="8229600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                                                                                                                     </a:t>
            </a:r>
            <a:endParaRPr lang="es-CL" sz="12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2E4F50E6-D74B-4C67-99D6-E3FF11F802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1768606"/>
              </p:ext>
            </p:extLst>
          </p:nvPr>
        </p:nvGraphicFramePr>
        <p:xfrm>
          <a:off x="528944" y="1776676"/>
          <a:ext cx="8003497" cy="1804000"/>
        </p:xfrm>
        <a:graphic>
          <a:graphicData uri="http://schemas.openxmlformats.org/drawingml/2006/table">
            <a:tbl>
              <a:tblPr/>
              <a:tblGrid>
                <a:gridCol w="268214">
                  <a:extLst>
                    <a:ext uri="{9D8B030D-6E8A-4147-A177-3AD203B41FA5}">
                      <a16:colId xmlns:a16="http://schemas.microsoft.com/office/drawing/2014/main" val="3329838348"/>
                    </a:ext>
                  </a:extLst>
                </a:gridCol>
                <a:gridCol w="268214">
                  <a:extLst>
                    <a:ext uri="{9D8B030D-6E8A-4147-A177-3AD203B41FA5}">
                      <a16:colId xmlns:a16="http://schemas.microsoft.com/office/drawing/2014/main" val="2797359277"/>
                    </a:ext>
                  </a:extLst>
                </a:gridCol>
                <a:gridCol w="268214">
                  <a:extLst>
                    <a:ext uri="{9D8B030D-6E8A-4147-A177-3AD203B41FA5}">
                      <a16:colId xmlns:a16="http://schemas.microsoft.com/office/drawing/2014/main" val="2581182212"/>
                    </a:ext>
                  </a:extLst>
                </a:gridCol>
                <a:gridCol w="3025449">
                  <a:extLst>
                    <a:ext uri="{9D8B030D-6E8A-4147-A177-3AD203B41FA5}">
                      <a16:colId xmlns:a16="http://schemas.microsoft.com/office/drawing/2014/main" val="3967509499"/>
                    </a:ext>
                  </a:extLst>
                </a:gridCol>
                <a:gridCol w="718813">
                  <a:extLst>
                    <a:ext uri="{9D8B030D-6E8A-4147-A177-3AD203B41FA5}">
                      <a16:colId xmlns:a16="http://schemas.microsoft.com/office/drawing/2014/main" val="1714816095"/>
                    </a:ext>
                  </a:extLst>
                </a:gridCol>
                <a:gridCol w="718813">
                  <a:extLst>
                    <a:ext uri="{9D8B030D-6E8A-4147-A177-3AD203B41FA5}">
                      <a16:colId xmlns:a16="http://schemas.microsoft.com/office/drawing/2014/main" val="2046798792"/>
                    </a:ext>
                  </a:extLst>
                </a:gridCol>
                <a:gridCol w="718813">
                  <a:extLst>
                    <a:ext uri="{9D8B030D-6E8A-4147-A177-3AD203B41FA5}">
                      <a16:colId xmlns:a16="http://schemas.microsoft.com/office/drawing/2014/main" val="784681143"/>
                    </a:ext>
                  </a:extLst>
                </a:gridCol>
                <a:gridCol w="718813">
                  <a:extLst>
                    <a:ext uri="{9D8B030D-6E8A-4147-A177-3AD203B41FA5}">
                      <a16:colId xmlns:a16="http://schemas.microsoft.com/office/drawing/2014/main" val="1255371969"/>
                    </a:ext>
                  </a:extLst>
                </a:gridCol>
                <a:gridCol w="654441">
                  <a:extLst>
                    <a:ext uri="{9D8B030D-6E8A-4147-A177-3AD203B41FA5}">
                      <a16:colId xmlns:a16="http://schemas.microsoft.com/office/drawing/2014/main" val="2571329973"/>
                    </a:ext>
                  </a:extLst>
                </a:gridCol>
                <a:gridCol w="643713">
                  <a:extLst>
                    <a:ext uri="{9D8B030D-6E8A-4147-A177-3AD203B41FA5}">
                      <a16:colId xmlns:a16="http://schemas.microsoft.com/office/drawing/2014/main" val="964826117"/>
                    </a:ext>
                  </a:extLst>
                </a:gridCol>
              </a:tblGrid>
              <a:tr h="121635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9669486"/>
                  </a:ext>
                </a:extLst>
              </a:tr>
              <a:tr h="379123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1710730"/>
                  </a:ext>
                </a:extLst>
              </a:tr>
              <a:tr h="165867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37.644.882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30.167.005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-7.477.877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29.905.139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0170855"/>
                  </a:ext>
                </a:extLst>
              </a:tr>
              <a:tr h="12637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1.194.974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956.622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-238.352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941.317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6198388"/>
                  </a:ext>
                </a:extLst>
              </a:tr>
              <a:tr h="12637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159.979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140.109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-19.870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137.372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4856244"/>
                  </a:ext>
                </a:extLst>
              </a:tr>
              <a:tr h="12637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20.695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20.695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20.503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5098996"/>
                  </a:ext>
                </a:extLst>
              </a:tr>
              <a:tr h="12637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36.289.929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29.049.579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-7.240.350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28.805.947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9167153"/>
                  </a:ext>
                </a:extLst>
              </a:tr>
              <a:tr h="12637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36.289.929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29.049.579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-7.240.350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28.805.947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2925325"/>
                  </a:ext>
                </a:extLst>
              </a:tr>
              <a:tr h="12637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Oficinas de Transferencia y Licenciamiento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3.144.634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3.144.634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3.144.633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307963"/>
                  </a:ext>
                </a:extLst>
              </a:tr>
              <a:tr h="12637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Vinculación con la industria y/o formación de capital humano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10.644.872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8.244.872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-2.400.000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8.244.872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7485497"/>
                  </a:ext>
                </a:extLst>
              </a:tr>
              <a:tr h="12637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Creación y fortalecimiento de la investigación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22.022.520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17.182.170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-4.840.350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16.938.539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3079415"/>
                  </a:ext>
                </a:extLst>
              </a:tr>
              <a:tr h="12637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Mejoramiento tecnológico en sectores estratégicos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477.903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477.903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477.903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73959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25938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 idx="4294967295"/>
          </p:nvPr>
        </p:nvSpPr>
        <p:spPr>
          <a:xfrm>
            <a:off x="500062" y="788101"/>
            <a:ext cx="803237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DICIEMBRE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07. PROGRAMA 01: INSTITUTO NACIONAL DE ESTADÍSTICAS</a:t>
            </a:r>
          </a:p>
        </p:txBody>
      </p:sp>
      <p:sp>
        <p:nvSpPr>
          <p:cNvPr id="10" name="3 Marcador de pie de página">
            <a:extLst>
              <a:ext uri="{FF2B5EF4-FFF2-40B4-BE49-F238E27FC236}">
                <a16:creationId xmlns:a16="http://schemas.microsoft.com/office/drawing/2014/main" id="{8DAB41E9-2C40-43F9-BEF9-506ECDA58F60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00062" y="6309320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16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00062" y="1416626"/>
            <a:ext cx="8098570" cy="31301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                                                                                                                    </a:t>
            </a:r>
            <a:endParaRPr lang="es-CL" sz="12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1 Título">
            <a:extLst>
              <a:ext uri="{FF2B5EF4-FFF2-40B4-BE49-F238E27FC236}">
                <a16:creationId xmlns:a16="http://schemas.microsoft.com/office/drawing/2014/main" id="{EBA15B61-FD5E-427F-8D63-70ECAF69B986}"/>
              </a:ext>
            </a:extLst>
          </p:cNvPr>
          <p:cNvSpPr txBox="1">
            <a:spLocks/>
          </p:cNvSpPr>
          <p:nvPr/>
        </p:nvSpPr>
        <p:spPr>
          <a:xfrm>
            <a:off x="457200" y="4351204"/>
            <a:ext cx="8032378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sz="800" b="1" dirty="0">
                <a:ea typeface="Verdana" pitchFamily="34" charset="0"/>
                <a:cs typeface="Verdana" pitchFamily="34" charset="0"/>
              </a:rPr>
              <a:t>Nota: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Para el cálculo del presupuesto vigente, así como para determinar la ejecución acumulada, no se incluyó: el subtítulo </a:t>
            </a:r>
            <a:r>
              <a:rPr lang="es-CL" sz="800" b="1" dirty="0">
                <a:ea typeface="Verdana" pitchFamily="34" charset="0"/>
                <a:cs typeface="Verdana" pitchFamily="34" charset="0"/>
              </a:rPr>
              <a:t>25.99 “Otros Íntegros al Fisco”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por cuanto corresponden a movimientos contables derivados de una instrucción administrativa aplicada por Dipres a partir del mes de abril.</a:t>
            </a:r>
            <a:endParaRPr lang="es-CL" sz="800" b="1" dirty="0"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E7BA1463-D88C-42E1-BF10-6AF8F1C286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7520659"/>
              </p:ext>
            </p:extLst>
          </p:nvPr>
        </p:nvGraphicFramePr>
        <p:xfrm>
          <a:off x="500062" y="1805296"/>
          <a:ext cx="8032380" cy="2545914"/>
        </p:xfrm>
        <a:graphic>
          <a:graphicData uri="http://schemas.openxmlformats.org/drawingml/2006/table">
            <a:tbl>
              <a:tblPr/>
              <a:tblGrid>
                <a:gridCol w="269182">
                  <a:extLst>
                    <a:ext uri="{9D8B030D-6E8A-4147-A177-3AD203B41FA5}">
                      <a16:colId xmlns:a16="http://schemas.microsoft.com/office/drawing/2014/main" val="2763914488"/>
                    </a:ext>
                  </a:extLst>
                </a:gridCol>
                <a:gridCol w="269182">
                  <a:extLst>
                    <a:ext uri="{9D8B030D-6E8A-4147-A177-3AD203B41FA5}">
                      <a16:colId xmlns:a16="http://schemas.microsoft.com/office/drawing/2014/main" val="3596018856"/>
                    </a:ext>
                  </a:extLst>
                </a:gridCol>
                <a:gridCol w="269182">
                  <a:extLst>
                    <a:ext uri="{9D8B030D-6E8A-4147-A177-3AD203B41FA5}">
                      <a16:colId xmlns:a16="http://schemas.microsoft.com/office/drawing/2014/main" val="3033616999"/>
                    </a:ext>
                  </a:extLst>
                </a:gridCol>
                <a:gridCol w="3036367">
                  <a:extLst>
                    <a:ext uri="{9D8B030D-6E8A-4147-A177-3AD203B41FA5}">
                      <a16:colId xmlns:a16="http://schemas.microsoft.com/office/drawing/2014/main" val="2603556519"/>
                    </a:ext>
                  </a:extLst>
                </a:gridCol>
                <a:gridCol w="721407">
                  <a:extLst>
                    <a:ext uri="{9D8B030D-6E8A-4147-A177-3AD203B41FA5}">
                      <a16:colId xmlns:a16="http://schemas.microsoft.com/office/drawing/2014/main" val="310485009"/>
                    </a:ext>
                  </a:extLst>
                </a:gridCol>
                <a:gridCol w="721407">
                  <a:extLst>
                    <a:ext uri="{9D8B030D-6E8A-4147-A177-3AD203B41FA5}">
                      <a16:colId xmlns:a16="http://schemas.microsoft.com/office/drawing/2014/main" val="65900718"/>
                    </a:ext>
                  </a:extLst>
                </a:gridCol>
                <a:gridCol w="721407">
                  <a:extLst>
                    <a:ext uri="{9D8B030D-6E8A-4147-A177-3AD203B41FA5}">
                      <a16:colId xmlns:a16="http://schemas.microsoft.com/office/drawing/2014/main" val="162401522"/>
                    </a:ext>
                  </a:extLst>
                </a:gridCol>
                <a:gridCol w="721407">
                  <a:extLst>
                    <a:ext uri="{9D8B030D-6E8A-4147-A177-3AD203B41FA5}">
                      <a16:colId xmlns:a16="http://schemas.microsoft.com/office/drawing/2014/main" val="3050912254"/>
                    </a:ext>
                  </a:extLst>
                </a:gridCol>
                <a:gridCol w="656803">
                  <a:extLst>
                    <a:ext uri="{9D8B030D-6E8A-4147-A177-3AD203B41FA5}">
                      <a16:colId xmlns:a16="http://schemas.microsoft.com/office/drawing/2014/main" val="2150892132"/>
                    </a:ext>
                  </a:extLst>
                </a:gridCol>
                <a:gridCol w="646036">
                  <a:extLst>
                    <a:ext uri="{9D8B030D-6E8A-4147-A177-3AD203B41FA5}">
                      <a16:colId xmlns:a16="http://schemas.microsoft.com/office/drawing/2014/main" val="1009243371"/>
                    </a:ext>
                  </a:extLst>
                </a:gridCol>
              </a:tblGrid>
              <a:tr h="124953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9428932"/>
                  </a:ext>
                </a:extLst>
              </a:tr>
              <a:tr h="382666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4787461"/>
                  </a:ext>
                </a:extLst>
              </a:tr>
              <a:tr h="164000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41.862.872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42.971.138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1.108.266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41.743.435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7709229"/>
                  </a:ext>
                </a:extLst>
              </a:tr>
              <a:tr h="12495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36.180.949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35.794.713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-386.236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35.670.795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5371137"/>
                  </a:ext>
                </a:extLst>
              </a:tr>
              <a:tr h="12495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4.635.551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3.668.591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-966.960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3.455.313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858984"/>
                  </a:ext>
                </a:extLst>
              </a:tr>
              <a:tr h="12495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583.186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583.176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583.176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5831760,0%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0051576"/>
                  </a:ext>
                </a:extLst>
              </a:tr>
              <a:tr h="12495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583.186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583.176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583.176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5831760,0%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2354722"/>
                  </a:ext>
                </a:extLst>
              </a:tr>
              <a:tr h="12495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868.203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868.193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868.193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8681930,0%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5903424"/>
                  </a:ext>
                </a:extLst>
              </a:tr>
              <a:tr h="12495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Impuestos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801326"/>
                  </a:ext>
                </a:extLst>
              </a:tr>
              <a:tr h="12495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868.193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868.193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868.193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3673871"/>
                  </a:ext>
                </a:extLst>
              </a:tr>
              <a:tr h="12495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171.472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171.472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171.472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0214271"/>
                  </a:ext>
                </a:extLst>
              </a:tr>
              <a:tr h="12495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171.472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171.472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171.472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5765924"/>
                  </a:ext>
                </a:extLst>
              </a:tr>
              <a:tr h="12495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1.046.352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731.038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-315.314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717.597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3080538"/>
                  </a:ext>
                </a:extLst>
              </a:tr>
              <a:tr h="12495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46.878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16.407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-30.471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16.386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0639283"/>
                  </a:ext>
                </a:extLst>
              </a:tr>
              <a:tr h="12495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173.621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57.607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-116.014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50.269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5287527"/>
                  </a:ext>
                </a:extLst>
              </a:tr>
              <a:tr h="12495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825.853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657.024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-168.829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650.942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6570373"/>
                  </a:ext>
                </a:extLst>
              </a:tr>
              <a:tr h="12495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1.153.935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1.153.935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1.145.082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9545039"/>
                  </a:ext>
                </a:extLst>
              </a:tr>
              <a:tr h="12495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1.153.935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1.153.935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1.145.082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42468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05493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 idx="4294967295"/>
          </p:nvPr>
        </p:nvSpPr>
        <p:spPr>
          <a:xfrm>
            <a:off x="568177" y="794546"/>
            <a:ext cx="8036269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DICIEMBRE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07. PROGRAMA 02: PROGRAMA CENSOS</a:t>
            </a:r>
          </a:p>
        </p:txBody>
      </p:sp>
      <p:sp>
        <p:nvSpPr>
          <p:cNvPr id="10" name="3 Marcador de pie de página">
            <a:extLst>
              <a:ext uri="{FF2B5EF4-FFF2-40B4-BE49-F238E27FC236}">
                <a16:creationId xmlns:a16="http://schemas.microsoft.com/office/drawing/2014/main" id="{EA2B1E31-ADA3-468A-B5F8-2D69E36363AB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00062" y="6309320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17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68176" y="1476760"/>
            <a:ext cx="8192397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  <a:endParaRPr lang="es-CL" sz="12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B12D0D78-B98F-403F-82C4-05C597552FA6}"/>
              </a:ext>
            </a:extLst>
          </p:cNvPr>
          <p:cNvSpPr txBox="1">
            <a:spLocks/>
          </p:cNvSpPr>
          <p:nvPr/>
        </p:nvSpPr>
        <p:spPr>
          <a:xfrm>
            <a:off x="584305" y="4480110"/>
            <a:ext cx="7975388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sz="800" b="1" dirty="0">
                <a:ea typeface="Verdana" pitchFamily="34" charset="0"/>
                <a:cs typeface="Verdana" pitchFamily="34" charset="0"/>
              </a:rPr>
              <a:t>Nota: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Para el cálculo del presupuesto vigente, así como para determinar la ejecución acumulada, no se incluyó: el subtítulo </a:t>
            </a:r>
            <a:r>
              <a:rPr lang="es-CL" sz="800" b="1" dirty="0">
                <a:ea typeface="Verdana" pitchFamily="34" charset="0"/>
                <a:cs typeface="Verdana" pitchFamily="34" charset="0"/>
              </a:rPr>
              <a:t>25.99 “Otros Íntegros al Fisco”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por cuanto corresponden a movimientos contables derivados de una instrucción administrativa aplicada por Dipres a partir del mes de abril.</a:t>
            </a:r>
            <a:endParaRPr lang="es-CL" sz="800" b="1" dirty="0"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9196E8BC-2B52-4D64-A922-C39E2B8FD2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1459159"/>
              </p:ext>
            </p:extLst>
          </p:nvPr>
        </p:nvGraphicFramePr>
        <p:xfrm>
          <a:off x="584305" y="1841885"/>
          <a:ext cx="8020142" cy="2584853"/>
        </p:xfrm>
        <a:graphic>
          <a:graphicData uri="http://schemas.openxmlformats.org/drawingml/2006/table">
            <a:tbl>
              <a:tblPr/>
              <a:tblGrid>
                <a:gridCol w="268772">
                  <a:extLst>
                    <a:ext uri="{9D8B030D-6E8A-4147-A177-3AD203B41FA5}">
                      <a16:colId xmlns:a16="http://schemas.microsoft.com/office/drawing/2014/main" val="2075429978"/>
                    </a:ext>
                  </a:extLst>
                </a:gridCol>
                <a:gridCol w="268772">
                  <a:extLst>
                    <a:ext uri="{9D8B030D-6E8A-4147-A177-3AD203B41FA5}">
                      <a16:colId xmlns:a16="http://schemas.microsoft.com/office/drawing/2014/main" val="1164387073"/>
                    </a:ext>
                  </a:extLst>
                </a:gridCol>
                <a:gridCol w="268772">
                  <a:extLst>
                    <a:ext uri="{9D8B030D-6E8A-4147-A177-3AD203B41FA5}">
                      <a16:colId xmlns:a16="http://schemas.microsoft.com/office/drawing/2014/main" val="3714182800"/>
                    </a:ext>
                  </a:extLst>
                </a:gridCol>
                <a:gridCol w="3031741">
                  <a:extLst>
                    <a:ext uri="{9D8B030D-6E8A-4147-A177-3AD203B41FA5}">
                      <a16:colId xmlns:a16="http://schemas.microsoft.com/office/drawing/2014/main" val="658097413"/>
                    </a:ext>
                  </a:extLst>
                </a:gridCol>
                <a:gridCol w="720308">
                  <a:extLst>
                    <a:ext uri="{9D8B030D-6E8A-4147-A177-3AD203B41FA5}">
                      <a16:colId xmlns:a16="http://schemas.microsoft.com/office/drawing/2014/main" val="3678661223"/>
                    </a:ext>
                  </a:extLst>
                </a:gridCol>
                <a:gridCol w="720308">
                  <a:extLst>
                    <a:ext uri="{9D8B030D-6E8A-4147-A177-3AD203B41FA5}">
                      <a16:colId xmlns:a16="http://schemas.microsoft.com/office/drawing/2014/main" val="3907515944"/>
                    </a:ext>
                  </a:extLst>
                </a:gridCol>
                <a:gridCol w="720308">
                  <a:extLst>
                    <a:ext uri="{9D8B030D-6E8A-4147-A177-3AD203B41FA5}">
                      <a16:colId xmlns:a16="http://schemas.microsoft.com/office/drawing/2014/main" val="1587683639"/>
                    </a:ext>
                  </a:extLst>
                </a:gridCol>
                <a:gridCol w="720308">
                  <a:extLst>
                    <a:ext uri="{9D8B030D-6E8A-4147-A177-3AD203B41FA5}">
                      <a16:colId xmlns:a16="http://schemas.microsoft.com/office/drawing/2014/main" val="1583891721"/>
                    </a:ext>
                  </a:extLst>
                </a:gridCol>
                <a:gridCol w="655802">
                  <a:extLst>
                    <a:ext uri="{9D8B030D-6E8A-4147-A177-3AD203B41FA5}">
                      <a16:colId xmlns:a16="http://schemas.microsoft.com/office/drawing/2014/main" val="482912094"/>
                    </a:ext>
                  </a:extLst>
                </a:gridCol>
                <a:gridCol w="645051">
                  <a:extLst>
                    <a:ext uri="{9D8B030D-6E8A-4147-A177-3AD203B41FA5}">
                      <a16:colId xmlns:a16="http://schemas.microsoft.com/office/drawing/2014/main" val="1937604796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8161686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076836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17.610.994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6.755.062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-10.855.932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5.648.932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529379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1.458.007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990.941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-467.066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987.304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029249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603.574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277.484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-326.090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266.424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678269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14.574.354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3.325.230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-11.249.124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3.197.849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386813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14.574.354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3.325.230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-11.249.124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3.197.849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6364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VIII Censo Agropecuario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14.574.354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3.325.230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-11.249.124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3.197.849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010042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670.074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670.074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670.074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432186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670.074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670.074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670.074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445227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145.930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145.930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145.930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276544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145.930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145.930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145.930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128701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975.059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32.258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-942.801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24.758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269086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972.648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32.258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-940.390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24.758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736135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2.411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-2.411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671077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1.026.698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1.026.698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1.026.667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263396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1.026.698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1.026.698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1.026.667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108581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286.447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286.447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82223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30092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 idx="4294967295"/>
          </p:nvPr>
        </p:nvSpPr>
        <p:spPr>
          <a:xfrm>
            <a:off x="509464" y="695873"/>
            <a:ext cx="8022976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DICIEMBRE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07. PROGRAMA 08: FISCALÍA NACIONAL ECONÓMICA</a:t>
            </a:r>
          </a:p>
        </p:txBody>
      </p:sp>
      <p:sp>
        <p:nvSpPr>
          <p:cNvPr id="10" name="3 Marcador de pie de página">
            <a:extLst>
              <a:ext uri="{FF2B5EF4-FFF2-40B4-BE49-F238E27FC236}">
                <a16:creationId xmlns:a16="http://schemas.microsoft.com/office/drawing/2014/main" id="{F4EB1F70-264F-4553-BD4A-316FB6DDB349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00062" y="6309320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18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09463" y="1359091"/>
            <a:ext cx="8106360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  <a:endParaRPr lang="es-CL" sz="12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5096365B-C555-4771-84EF-B41B47DBFB00}"/>
              </a:ext>
            </a:extLst>
          </p:cNvPr>
          <p:cNvSpPr txBox="1">
            <a:spLocks/>
          </p:cNvSpPr>
          <p:nvPr/>
        </p:nvSpPr>
        <p:spPr>
          <a:xfrm>
            <a:off x="464670" y="3534879"/>
            <a:ext cx="8032378" cy="432048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sz="800" b="1" dirty="0">
                <a:ea typeface="Verdana" pitchFamily="34" charset="0"/>
                <a:cs typeface="Verdana" pitchFamily="34" charset="0"/>
              </a:rPr>
              <a:t>Nota: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Para el cálculo del presupuesto vigente, así como para determinar la ejecución acumulada, no se incluyó: el subtítulo </a:t>
            </a:r>
            <a:r>
              <a:rPr lang="es-CL" sz="800" b="1" dirty="0">
                <a:ea typeface="Verdana" pitchFamily="34" charset="0"/>
                <a:cs typeface="Verdana" pitchFamily="34" charset="0"/>
              </a:rPr>
              <a:t>25.99 “Otros Íntegros al Fisco”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por cuanto corresponden a movimientos contables derivados de una instrucción administrativa aplicada por Dipres a partir del mes de abril.</a:t>
            </a:r>
            <a:endParaRPr lang="es-CL" sz="800" b="1" dirty="0"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C03671D7-4E39-43A0-A376-101DAE8AB8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0419842"/>
              </p:ext>
            </p:extLst>
          </p:nvPr>
        </p:nvGraphicFramePr>
        <p:xfrm>
          <a:off x="509463" y="1724216"/>
          <a:ext cx="8022976" cy="1823669"/>
        </p:xfrm>
        <a:graphic>
          <a:graphicData uri="http://schemas.openxmlformats.org/drawingml/2006/table">
            <a:tbl>
              <a:tblPr/>
              <a:tblGrid>
                <a:gridCol w="268867">
                  <a:extLst>
                    <a:ext uri="{9D8B030D-6E8A-4147-A177-3AD203B41FA5}">
                      <a16:colId xmlns:a16="http://schemas.microsoft.com/office/drawing/2014/main" val="918942172"/>
                    </a:ext>
                  </a:extLst>
                </a:gridCol>
                <a:gridCol w="268867">
                  <a:extLst>
                    <a:ext uri="{9D8B030D-6E8A-4147-A177-3AD203B41FA5}">
                      <a16:colId xmlns:a16="http://schemas.microsoft.com/office/drawing/2014/main" val="2278360139"/>
                    </a:ext>
                  </a:extLst>
                </a:gridCol>
                <a:gridCol w="268867">
                  <a:extLst>
                    <a:ext uri="{9D8B030D-6E8A-4147-A177-3AD203B41FA5}">
                      <a16:colId xmlns:a16="http://schemas.microsoft.com/office/drawing/2014/main" val="3683721519"/>
                    </a:ext>
                  </a:extLst>
                </a:gridCol>
                <a:gridCol w="3032813">
                  <a:extLst>
                    <a:ext uri="{9D8B030D-6E8A-4147-A177-3AD203B41FA5}">
                      <a16:colId xmlns:a16="http://schemas.microsoft.com/office/drawing/2014/main" val="3605159488"/>
                    </a:ext>
                  </a:extLst>
                </a:gridCol>
                <a:gridCol w="720562">
                  <a:extLst>
                    <a:ext uri="{9D8B030D-6E8A-4147-A177-3AD203B41FA5}">
                      <a16:colId xmlns:a16="http://schemas.microsoft.com/office/drawing/2014/main" val="1640792878"/>
                    </a:ext>
                  </a:extLst>
                </a:gridCol>
                <a:gridCol w="720562">
                  <a:extLst>
                    <a:ext uri="{9D8B030D-6E8A-4147-A177-3AD203B41FA5}">
                      <a16:colId xmlns:a16="http://schemas.microsoft.com/office/drawing/2014/main" val="966618603"/>
                    </a:ext>
                  </a:extLst>
                </a:gridCol>
                <a:gridCol w="720562">
                  <a:extLst>
                    <a:ext uri="{9D8B030D-6E8A-4147-A177-3AD203B41FA5}">
                      <a16:colId xmlns:a16="http://schemas.microsoft.com/office/drawing/2014/main" val="3739743878"/>
                    </a:ext>
                  </a:extLst>
                </a:gridCol>
                <a:gridCol w="720562">
                  <a:extLst>
                    <a:ext uri="{9D8B030D-6E8A-4147-A177-3AD203B41FA5}">
                      <a16:colId xmlns:a16="http://schemas.microsoft.com/office/drawing/2014/main" val="2782345861"/>
                    </a:ext>
                  </a:extLst>
                </a:gridCol>
                <a:gridCol w="656034">
                  <a:extLst>
                    <a:ext uri="{9D8B030D-6E8A-4147-A177-3AD203B41FA5}">
                      <a16:colId xmlns:a16="http://schemas.microsoft.com/office/drawing/2014/main" val="1434333835"/>
                    </a:ext>
                  </a:extLst>
                </a:gridCol>
                <a:gridCol w="645280">
                  <a:extLst>
                    <a:ext uri="{9D8B030D-6E8A-4147-A177-3AD203B41FA5}">
                      <a16:colId xmlns:a16="http://schemas.microsoft.com/office/drawing/2014/main" val="2236431209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103748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0297942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7.426.218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7.346.299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-79.919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7.124.166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30516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5.847.287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5.786.345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-60.942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5.740.642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483639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1.442.779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1.404.429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-38.350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1.301.189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307913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65.432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65.432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65.431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920947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65.432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65.432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65.431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419583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136.152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90.093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-46.059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82.335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838036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3.078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1.077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-2.001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661233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1.539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-1.001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823478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3.106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1.087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-2.019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1.046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503377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128.429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87.391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-41.038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81.289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16149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05493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 idx="4294967295"/>
          </p:nvPr>
        </p:nvSpPr>
        <p:spPr>
          <a:xfrm>
            <a:off x="518864" y="746877"/>
            <a:ext cx="8084263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DICIEMBRE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09. PROGRAMA 01: SERVICIO NACIONAL DE TURISMO</a:t>
            </a:r>
          </a:p>
        </p:txBody>
      </p:sp>
      <p:sp>
        <p:nvSpPr>
          <p:cNvPr id="10" name="3 Marcador de pie de página">
            <a:extLst>
              <a:ext uri="{FF2B5EF4-FFF2-40B4-BE49-F238E27FC236}">
                <a16:creationId xmlns:a16="http://schemas.microsoft.com/office/drawing/2014/main" id="{A9735F2C-AB68-408B-BDD6-DA3D22F4857E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00062" y="6309320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19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87365" y="1403248"/>
            <a:ext cx="8115762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E8E6CD51-3041-42FD-9F23-B599BBDF3F3E}"/>
              </a:ext>
            </a:extLst>
          </p:cNvPr>
          <p:cNvSpPr txBox="1">
            <a:spLocks/>
          </p:cNvSpPr>
          <p:nvPr/>
        </p:nvSpPr>
        <p:spPr>
          <a:xfrm>
            <a:off x="500062" y="4980774"/>
            <a:ext cx="8090869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sz="800" b="1" dirty="0">
                <a:ea typeface="Verdana" pitchFamily="34" charset="0"/>
                <a:cs typeface="Verdana" pitchFamily="34" charset="0"/>
              </a:rPr>
              <a:t>Nota: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Para el cálculo del presupuesto vigente, así como para determinar la ejecución acumulada, no se incluyó: el subtítulo </a:t>
            </a:r>
            <a:r>
              <a:rPr lang="es-CL" sz="800" b="1" dirty="0">
                <a:ea typeface="Verdana" pitchFamily="34" charset="0"/>
                <a:cs typeface="Verdana" pitchFamily="34" charset="0"/>
              </a:rPr>
              <a:t>25.99 “Otros Íntegros al Fisco”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por cuanto corresponden a movimientos contables derivados de una instrucción administrativa aplicada por Dipres a partir del mes de abril.</a:t>
            </a:r>
            <a:endParaRPr lang="es-CL" sz="800" b="1" dirty="0"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7FD4F614-D915-4182-BA23-1FB7DE55CF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3402831"/>
              </p:ext>
            </p:extLst>
          </p:nvPr>
        </p:nvGraphicFramePr>
        <p:xfrm>
          <a:off x="518864" y="1714571"/>
          <a:ext cx="8054575" cy="3219173"/>
        </p:xfrm>
        <a:graphic>
          <a:graphicData uri="http://schemas.openxmlformats.org/drawingml/2006/table">
            <a:tbl>
              <a:tblPr/>
              <a:tblGrid>
                <a:gridCol w="269926">
                  <a:extLst>
                    <a:ext uri="{9D8B030D-6E8A-4147-A177-3AD203B41FA5}">
                      <a16:colId xmlns:a16="http://schemas.microsoft.com/office/drawing/2014/main" val="1577805778"/>
                    </a:ext>
                  </a:extLst>
                </a:gridCol>
                <a:gridCol w="269926">
                  <a:extLst>
                    <a:ext uri="{9D8B030D-6E8A-4147-A177-3AD203B41FA5}">
                      <a16:colId xmlns:a16="http://schemas.microsoft.com/office/drawing/2014/main" val="1706380042"/>
                    </a:ext>
                  </a:extLst>
                </a:gridCol>
                <a:gridCol w="269926">
                  <a:extLst>
                    <a:ext uri="{9D8B030D-6E8A-4147-A177-3AD203B41FA5}">
                      <a16:colId xmlns:a16="http://schemas.microsoft.com/office/drawing/2014/main" val="788728633"/>
                    </a:ext>
                  </a:extLst>
                </a:gridCol>
                <a:gridCol w="3044758">
                  <a:extLst>
                    <a:ext uri="{9D8B030D-6E8A-4147-A177-3AD203B41FA5}">
                      <a16:colId xmlns:a16="http://schemas.microsoft.com/office/drawing/2014/main" val="1789372980"/>
                    </a:ext>
                  </a:extLst>
                </a:gridCol>
                <a:gridCol w="723400">
                  <a:extLst>
                    <a:ext uri="{9D8B030D-6E8A-4147-A177-3AD203B41FA5}">
                      <a16:colId xmlns:a16="http://schemas.microsoft.com/office/drawing/2014/main" val="2704303959"/>
                    </a:ext>
                  </a:extLst>
                </a:gridCol>
                <a:gridCol w="723400">
                  <a:extLst>
                    <a:ext uri="{9D8B030D-6E8A-4147-A177-3AD203B41FA5}">
                      <a16:colId xmlns:a16="http://schemas.microsoft.com/office/drawing/2014/main" val="2444004357"/>
                    </a:ext>
                  </a:extLst>
                </a:gridCol>
                <a:gridCol w="723400">
                  <a:extLst>
                    <a:ext uri="{9D8B030D-6E8A-4147-A177-3AD203B41FA5}">
                      <a16:colId xmlns:a16="http://schemas.microsoft.com/office/drawing/2014/main" val="953156651"/>
                    </a:ext>
                  </a:extLst>
                </a:gridCol>
                <a:gridCol w="723400">
                  <a:extLst>
                    <a:ext uri="{9D8B030D-6E8A-4147-A177-3AD203B41FA5}">
                      <a16:colId xmlns:a16="http://schemas.microsoft.com/office/drawing/2014/main" val="3347800442"/>
                    </a:ext>
                  </a:extLst>
                </a:gridCol>
                <a:gridCol w="658618">
                  <a:extLst>
                    <a:ext uri="{9D8B030D-6E8A-4147-A177-3AD203B41FA5}">
                      <a16:colId xmlns:a16="http://schemas.microsoft.com/office/drawing/2014/main" val="1894726380"/>
                    </a:ext>
                  </a:extLst>
                </a:gridCol>
                <a:gridCol w="647821">
                  <a:extLst>
                    <a:ext uri="{9D8B030D-6E8A-4147-A177-3AD203B41FA5}">
                      <a16:colId xmlns:a16="http://schemas.microsoft.com/office/drawing/2014/main" val="1468943422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4026169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6958554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21.327.213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13.304.371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-8.022.842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12.718.289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708349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8.878.307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8.878.165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8.876.188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485152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2.244.614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1.794.091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-450.523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1.759.148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979849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311.362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311.362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311.345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006450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311.362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311.362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311.345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92771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9.637.189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1.164.906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-8.472.283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1.120.512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881831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9.637.189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1.164.906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-8.472.283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1.120.512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340362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Vacaciones Tercera y Cuarta Edad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5.757.845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661.114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-5.096.731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629.402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771018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Giras de Estudio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2.463.955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80.584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-2.383.371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70.205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0716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Turismo Familiar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1.415.389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423.208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-992.181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420.905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93277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455.512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455.512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455.512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87088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455.512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455.512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455.512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58380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46.341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46.341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46.341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721632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46.341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46.341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46.341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554020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567.103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410.225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-156.878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404.240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00491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40.322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-40.322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358795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218.583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216.501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-2.082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216.352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488241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46.170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16.295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-29.875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14.621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306379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262.028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177.429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-84.599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173.267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149568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243.769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243.769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200.515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554866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243.769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243.769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200.515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51470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72475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>
            <a:spLocks noGrp="1"/>
          </p:cNvSpPr>
          <p:nvPr>
            <p:ph type="title" idx="4294967295"/>
          </p:nvPr>
        </p:nvSpPr>
        <p:spPr>
          <a:xfrm>
            <a:off x="461944" y="821683"/>
            <a:ext cx="8267717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DICIEMBRE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 MINISTERIO DE ECONOMÍA, FOMENTO Y TURISMO</a:t>
            </a:r>
          </a:p>
        </p:txBody>
      </p:sp>
      <p:sp>
        <p:nvSpPr>
          <p:cNvPr id="9" name="3 Marcador de pie de página">
            <a:extLst>
              <a:ext uri="{FF2B5EF4-FFF2-40B4-BE49-F238E27FC236}">
                <a16:creationId xmlns:a16="http://schemas.microsoft.com/office/drawing/2014/main" id="{1BC6C46F-CA3F-4B2F-B80B-A27797E20F9C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00062" y="6309320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</a:t>
            </a:fld>
            <a:endParaRPr lang="es-CL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48965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7BFB18F9-2357-4C52-B6B9-432C3019D11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2454751"/>
              </p:ext>
            </p:extLst>
          </p:nvPr>
        </p:nvGraphicFramePr>
        <p:xfrm>
          <a:off x="486000" y="1772816"/>
          <a:ext cx="4086000" cy="261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C0D3533D-62FA-40D7-9787-68776872693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1198083"/>
              </p:ext>
            </p:extLst>
          </p:nvPr>
        </p:nvGraphicFramePr>
        <p:xfrm>
          <a:off x="4629600" y="1772816"/>
          <a:ext cx="4086000" cy="261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669407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 idx="4294967295"/>
          </p:nvPr>
        </p:nvSpPr>
        <p:spPr>
          <a:xfrm>
            <a:off x="518864" y="816710"/>
            <a:ext cx="8089616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DICIEMBRE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09. PROGRAMA 03: PROGRAMA DE PROMOCIÓN INTERNACIONAL</a:t>
            </a:r>
          </a:p>
        </p:txBody>
      </p:sp>
      <p:sp>
        <p:nvSpPr>
          <p:cNvPr id="10" name="3 Marcador de pie de página">
            <a:extLst>
              <a:ext uri="{FF2B5EF4-FFF2-40B4-BE49-F238E27FC236}">
                <a16:creationId xmlns:a16="http://schemas.microsoft.com/office/drawing/2014/main" id="{89ED83A1-EF2A-4A8A-A1FF-356B0F6884AD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00062" y="6309320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20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35520" y="1464885"/>
            <a:ext cx="8072960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97A9EC9C-A0EC-45F0-B647-0F6E7C01194C}"/>
              </a:ext>
            </a:extLst>
          </p:cNvPr>
          <p:cNvSpPr txBox="1">
            <a:spLocks/>
          </p:cNvSpPr>
          <p:nvPr/>
        </p:nvSpPr>
        <p:spPr>
          <a:xfrm>
            <a:off x="502803" y="3389994"/>
            <a:ext cx="8072959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sz="800" b="1" dirty="0">
                <a:ea typeface="Verdana" pitchFamily="34" charset="0"/>
                <a:cs typeface="Verdana" pitchFamily="34" charset="0"/>
              </a:rPr>
              <a:t>Nota: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Para el cálculo del presupuesto vigente, así como para determinar la ejecución acumulada, no se incluyó: el subtítulo </a:t>
            </a:r>
            <a:r>
              <a:rPr lang="es-CL" sz="800" b="1" dirty="0">
                <a:ea typeface="Verdana" pitchFamily="34" charset="0"/>
                <a:cs typeface="Verdana" pitchFamily="34" charset="0"/>
              </a:rPr>
              <a:t>25.99 “Otros Íntegros al Fisco”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por cuanto corresponden a movimientos contables derivados de una instrucción administrativa aplicada por Dipres a partir del mes de abril.</a:t>
            </a:r>
            <a:endParaRPr lang="es-CL" sz="800" b="1" dirty="0"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FC644D2F-B56A-42E3-B5CF-1FD11D1454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2447544"/>
              </p:ext>
            </p:extLst>
          </p:nvPr>
        </p:nvGraphicFramePr>
        <p:xfrm>
          <a:off x="518864" y="1783738"/>
          <a:ext cx="8087317" cy="1595446"/>
        </p:xfrm>
        <a:graphic>
          <a:graphicData uri="http://schemas.openxmlformats.org/drawingml/2006/table">
            <a:tbl>
              <a:tblPr/>
              <a:tblGrid>
                <a:gridCol w="271023">
                  <a:extLst>
                    <a:ext uri="{9D8B030D-6E8A-4147-A177-3AD203B41FA5}">
                      <a16:colId xmlns:a16="http://schemas.microsoft.com/office/drawing/2014/main" val="1955118300"/>
                    </a:ext>
                  </a:extLst>
                </a:gridCol>
                <a:gridCol w="271023">
                  <a:extLst>
                    <a:ext uri="{9D8B030D-6E8A-4147-A177-3AD203B41FA5}">
                      <a16:colId xmlns:a16="http://schemas.microsoft.com/office/drawing/2014/main" val="140957452"/>
                    </a:ext>
                  </a:extLst>
                </a:gridCol>
                <a:gridCol w="271023">
                  <a:extLst>
                    <a:ext uri="{9D8B030D-6E8A-4147-A177-3AD203B41FA5}">
                      <a16:colId xmlns:a16="http://schemas.microsoft.com/office/drawing/2014/main" val="4062219487"/>
                    </a:ext>
                  </a:extLst>
                </a:gridCol>
                <a:gridCol w="3057135">
                  <a:extLst>
                    <a:ext uri="{9D8B030D-6E8A-4147-A177-3AD203B41FA5}">
                      <a16:colId xmlns:a16="http://schemas.microsoft.com/office/drawing/2014/main" val="2115501184"/>
                    </a:ext>
                  </a:extLst>
                </a:gridCol>
                <a:gridCol w="726341">
                  <a:extLst>
                    <a:ext uri="{9D8B030D-6E8A-4147-A177-3AD203B41FA5}">
                      <a16:colId xmlns:a16="http://schemas.microsoft.com/office/drawing/2014/main" val="2424401071"/>
                    </a:ext>
                  </a:extLst>
                </a:gridCol>
                <a:gridCol w="726341">
                  <a:extLst>
                    <a:ext uri="{9D8B030D-6E8A-4147-A177-3AD203B41FA5}">
                      <a16:colId xmlns:a16="http://schemas.microsoft.com/office/drawing/2014/main" val="1928878599"/>
                    </a:ext>
                  </a:extLst>
                </a:gridCol>
                <a:gridCol w="726341">
                  <a:extLst>
                    <a:ext uri="{9D8B030D-6E8A-4147-A177-3AD203B41FA5}">
                      <a16:colId xmlns:a16="http://schemas.microsoft.com/office/drawing/2014/main" val="2256377096"/>
                    </a:ext>
                  </a:extLst>
                </a:gridCol>
                <a:gridCol w="726341">
                  <a:extLst>
                    <a:ext uri="{9D8B030D-6E8A-4147-A177-3AD203B41FA5}">
                      <a16:colId xmlns:a16="http://schemas.microsoft.com/office/drawing/2014/main" val="3172036627"/>
                    </a:ext>
                  </a:extLst>
                </a:gridCol>
                <a:gridCol w="661295">
                  <a:extLst>
                    <a:ext uri="{9D8B030D-6E8A-4147-A177-3AD203B41FA5}">
                      <a16:colId xmlns:a16="http://schemas.microsoft.com/office/drawing/2014/main" val="954193712"/>
                    </a:ext>
                  </a:extLst>
                </a:gridCol>
                <a:gridCol w="650454">
                  <a:extLst>
                    <a:ext uri="{9D8B030D-6E8A-4147-A177-3AD203B41FA5}">
                      <a16:colId xmlns:a16="http://schemas.microsoft.com/office/drawing/2014/main" val="1006112370"/>
                    </a:ext>
                  </a:extLst>
                </a:gridCol>
              </a:tblGrid>
              <a:tr h="128925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0019289"/>
                  </a:ext>
                </a:extLst>
              </a:tr>
              <a:tr h="394832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015188"/>
                  </a:ext>
                </a:extLst>
              </a:tr>
              <a:tr h="169214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9.287.350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1.642.216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-7.645.134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1.560.648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2928836"/>
                  </a:ext>
                </a:extLst>
              </a:tr>
              <a:tr h="12892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814.497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775.607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-38.890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766.796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0117705"/>
                  </a:ext>
                </a:extLst>
              </a:tr>
              <a:tr h="12892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8.381.518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734.341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-7.647.177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731.703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2302470"/>
                  </a:ext>
                </a:extLst>
              </a:tr>
              <a:tr h="12892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67.767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67.767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67.766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2098184"/>
                  </a:ext>
                </a:extLst>
              </a:tr>
              <a:tr h="12892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67.767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67.767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67.766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2756973"/>
                  </a:ext>
                </a:extLst>
              </a:tr>
              <a:tr h="12892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91.335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59.511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-31.824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57.159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2110761"/>
                  </a:ext>
                </a:extLst>
              </a:tr>
              <a:tr h="12892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91.335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59.511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-31.824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57.159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9446487"/>
                  </a:ext>
                </a:extLst>
              </a:tr>
              <a:tr h="12892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4.990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26410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89925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 idx="4294967295"/>
          </p:nvPr>
        </p:nvSpPr>
        <p:spPr>
          <a:xfrm>
            <a:off x="528176" y="720783"/>
            <a:ext cx="808764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DICIEMBRE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16. PROGRAMA 01: SERVICIO DE COOPERACIÓN TÉCNICA</a:t>
            </a:r>
          </a:p>
        </p:txBody>
      </p:sp>
      <p:sp>
        <p:nvSpPr>
          <p:cNvPr id="10" name="3 Marcador de pie de página">
            <a:extLst>
              <a:ext uri="{FF2B5EF4-FFF2-40B4-BE49-F238E27FC236}">
                <a16:creationId xmlns:a16="http://schemas.microsoft.com/office/drawing/2014/main" id="{BAEE9349-7142-4AD2-A513-0223530A1C71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00062" y="6309320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21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28176" y="1425475"/>
            <a:ext cx="8087648" cy="30153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25A2C429-0381-49AF-A7A4-D7F299A013BD}"/>
              </a:ext>
            </a:extLst>
          </p:cNvPr>
          <p:cNvSpPr txBox="1">
            <a:spLocks/>
          </p:cNvSpPr>
          <p:nvPr/>
        </p:nvSpPr>
        <p:spPr>
          <a:xfrm>
            <a:off x="521095" y="5313264"/>
            <a:ext cx="8090869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sz="800" b="1" dirty="0">
                <a:ea typeface="Verdana" pitchFamily="34" charset="0"/>
                <a:cs typeface="Verdana" pitchFamily="34" charset="0"/>
              </a:rPr>
              <a:t>Nota: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Para el cálculo del presupuesto vigente, así como para determinar la ejecución acumulada, no se incluyó: el subtítulo </a:t>
            </a:r>
            <a:r>
              <a:rPr lang="es-CL" sz="800" b="1" dirty="0">
                <a:ea typeface="Verdana" pitchFamily="34" charset="0"/>
                <a:cs typeface="Verdana" pitchFamily="34" charset="0"/>
              </a:rPr>
              <a:t>25.99 “Otros Íntegros al Fisco”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por cuanto corresponden a movimientos contables derivados de una instrucción administrativa aplicada por Dipres a partir del mes de abril.</a:t>
            </a:r>
            <a:endParaRPr lang="es-CL" sz="800" b="1" dirty="0"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0E8CE615-682F-434F-B493-78841150D9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9558956"/>
              </p:ext>
            </p:extLst>
          </p:nvPr>
        </p:nvGraphicFramePr>
        <p:xfrm>
          <a:off x="528176" y="1727008"/>
          <a:ext cx="8062756" cy="3592159"/>
        </p:xfrm>
        <a:graphic>
          <a:graphicData uri="http://schemas.openxmlformats.org/drawingml/2006/table">
            <a:tbl>
              <a:tblPr/>
              <a:tblGrid>
                <a:gridCol w="270200">
                  <a:extLst>
                    <a:ext uri="{9D8B030D-6E8A-4147-A177-3AD203B41FA5}">
                      <a16:colId xmlns:a16="http://schemas.microsoft.com/office/drawing/2014/main" val="1797902556"/>
                    </a:ext>
                  </a:extLst>
                </a:gridCol>
                <a:gridCol w="270200">
                  <a:extLst>
                    <a:ext uri="{9D8B030D-6E8A-4147-A177-3AD203B41FA5}">
                      <a16:colId xmlns:a16="http://schemas.microsoft.com/office/drawing/2014/main" val="3071779498"/>
                    </a:ext>
                  </a:extLst>
                </a:gridCol>
                <a:gridCol w="270200">
                  <a:extLst>
                    <a:ext uri="{9D8B030D-6E8A-4147-A177-3AD203B41FA5}">
                      <a16:colId xmlns:a16="http://schemas.microsoft.com/office/drawing/2014/main" val="516851612"/>
                    </a:ext>
                  </a:extLst>
                </a:gridCol>
                <a:gridCol w="3047850">
                  <a:extLst>
                    <a:ext uri="{9D8B030D-6E8A-4147-A177-3AD203B41FA5}">
                      <a16:colId xmlns:a16="http://schemas.microsoft.com/office/drawing/2014/main" val="2851529744"/>
                    </a:ext>
                  </a:extLst>
                </a:gridCol>
                <a:gridCol w="724135">
                  <a:extLst>
                    <a:ext uri="{9D8B030D-6E8A-4147-A177-3AD203B41FA5}">
                      <a16:colId xmlns:a16="http://schemas.microsoft.com/office/drawing/2014/main" val="1889162302"/>
                    </a:ext>
                  </a:extLst>
                </a:gridCol>
                <a:gridCol w="724135">
                  <a:extLst>
                    <a:ext uri="{9D8B030D-6E8A-4147-A177-3AD203B41FA5}">
                      <a16:colId xmlns:a16="http://schemas.microsoft.com/office/drawing/2014/main" val="3257814459"/>
                    </a:ext>
                  </a:extLst>
                </a:gridCol>
                <a:gridCol w="724135">
                  <a:extLst>
                    <a:ext uri="{9D8B030D-6E8A-4147-A177-3AD203B41FA5}">
                      <a16:colId xmlns:a16="http://schemas.microsoft.com/office/drawing/2014/main" val="321538184"/>
                    </a:ext>
                  </a:extLst>
                </a:gridCol>
                <a:gridCol w="724135">
                  <a:extLst>
                    <a:ext uri="{9D8B030D-6E8A-4147-A177-3AD203B41FA5}">
                      <a16:colId xmlns:a16="http://schemas.microsoft.com/office/drawing/2014/main" val="18607773"/>
                    </a:ext>
                  </a:extLst>
                </a:gridCol>
                <a:gridCol w="659287">
                  <a:extLst>
                    <a:ext uri="{9D8B030D-6E8A-4147-A177-3AD203B41FA5}">
                      <a16:colId xmlns:a16="http://schemas.microsoft.com/office/drawing/2014/main" val="666796516"/>
                    </a:ext>
                  </a:extLst>
                </a:gridCol>
                <a:gridCol w="648479">
                  <a:extLst>
                    <a:ext uri="{9D8B030D-6E8A-4147-A177-3AD203B41FA5}">
                      <a16:colId xmlns:a16="http://schemas.microsoft.com/office/drawing/2014/main" val="3204092381"/>
                    </a:ext>
                  </a:extLst>
                </a:gridCol>
              </a:tblGrid>
              <a:tr h="126596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0646219"/>
                  </a:ext>
                </a:extLst>
              </a:tr>
              <a:tr h="387698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0026136"/>
                  </a:ext>
                </a:extLst>
              </a:tr>
              <a:tr h="166157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55.783.946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108.883.202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53.099.256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105.040.183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188,3%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8529543"/>
                  </a:ext>
                </a:extLst>
              </a:tr>
              <a:tr h="12659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9.394.328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10.394.553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1.000.225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10.285.536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8442074"/>
                  </a:ext>
                </a:extLst>
              </a:tr>
              <a:tr h="12659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2.216.812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2.108.423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-108.389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2.108.423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3401181"/>
                  </a:ext>
                </a:extLst>
              </a:tr>
              <a:tr h="12659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145.022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466.122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321.100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467.630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2982528"/>
                  </a:ext>
                </a:extLst>
              </a:tr>
              <a:tr h="12659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Previsionales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145.022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466.122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321.100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467.630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486871"/>
                  </a:ext>
                </a:extLst>
              </a:tr>
              <a:tr h="12659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43.486.391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91.655.138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48.168.747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91.622.112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8500579"/>
                  </a:ext>
                </a:extLst>
              </a:tr>
              <a:tr h="12659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43.486.391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91.655.138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48.168.747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91.622.112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1270268"/>
                  </a:ext>
                </a:extLst>
              </a:tr>
              <a:tr h="12659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Competitividad de la MIPE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14.206.119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3.183.425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-11.022.694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3.183.424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5052007"/>
                  </a:ext>
                </a:extLst>
              </a:tr>
              <a:tr h="12659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Emprendedores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6.019.481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2.757.264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-3.262.217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2.752.228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6639944"/>
                  </a:ext>
                </a:extLst>
              </a:tr>
              <a:tr h="12659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Dirigido a Grupos de Empresas Asociatividad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7.551.642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4.490.111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-3.061.531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4.488.831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0632833"/>
                  </a:ext>
                </a:extLst>
              </a:tr>
              <a:tr h="12659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Desarrollo Empresarial en los Territorios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15.478.289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12.878.289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-2.600.000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12.878.289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2338570"/>
                  </a:ext>
                </a:extLst>
              </a:tr>
              <a:tr h="12659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Especiales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230.860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68.346.049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68.115.189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68.319.340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29593,4%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5232393"/>
                  </a:ext>
                </a:extLst>
              </a:tr>
              <a:tr h="12659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3.711.836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3.711.836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3.711.836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3904415"/>
                  </a:ext>
                </a:extLst>
              </a:tr>
              <a:tr h="12659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3.711.836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3.711.836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3.711.836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7883322"/>
                  </a:ext>
                </a:extLst>
              </a:tr>
              <a:tr h="12659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18.872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3998,3%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5066972"/>
                  </a:ext>
                </a:extLst>
              </a:tr>
              <a:tr h="12659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18.872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3998,3%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8336228"/>
                  </a:ext>
                </a:extLst>
              </a:tr>
              <a:tr h="12659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541.393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360.037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-181.356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351.480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052834"/>
                  </a:ext>
                </a:extLst>
              </a:tr>
              <a:tr h="12659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36.005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-36.005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0796820"/>
                  </a:ext>
                </a:extLst>
              </a:tr>
              <a:tr h="12659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15.390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-9.326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6.060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5173359"/>
                  </a:ext>
                </a:extLst>
              </a:tr>
              <a:tr h="12659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5.130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-3.335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1.795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6776467"/>
                  </a:ext>
                </a:extLst>
              </a:tr>
              <a:tr h="12659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119.681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56.531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-63.150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51.593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2819420"/>
                  </a:ext>
                </a:extLst>
              </a:tr>
              <a:tr h="12659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365.187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295.647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-69.540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292.032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3980673"/>
                  </a:ext>
                </a:extLst>
              </a:tr>
              <a:tr h="12659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186.621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186.621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186.130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3413785"/>
                  </a:ext>
                </a:extLst>
              </a:tr>
              <a:tr h="12659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186.621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186.621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186.130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41932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49733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 idx="4294967295"/>
          </p:nvPr>
        </p:nvSpPr>
        <p:spPr>
          <a:xfrm>
            <a:off x="537666" y="778453"/>
            <a:ext cx="8066782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DICIEMBRE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19. PROGRAMA 01: COMITÉ INNOVA CHILE</a:t>
            </a:r>
          </a:p>
        </p:txBody>
      </p:sp>
      <p:sp>
        <p:nvSpPr>
          <p:cNvPr id="10" name="3 Marcador de pie de página">
            <a:extLst>
              <a:ext uri="{FF2B5EF4-FFF2-40B4-BE49-F238E27FC236}">
                <a16:creationId xmlns:a16="http://schemas.microsoft.com/office/drawing/2014/main" id="{07327966-E8D5-486A-8FA3-E57703096865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00062" y="6309320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22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46328" y="1416576"/>
            <a:ext cx="8066782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287669C4-D5D2-461D-9130-C61BFB188F17}"/>
              </a:ext>
            </a:extLst>
          </p:cNvPr>
          <p:cNvSpPr txBox="1">
            <a:spLocks/>
          </p:cNvSpPr>
          <p:nvPr/>
        </p:nvSpPr>
        <p:spPr>
          <a:xfrm>
            <a:off x="506386" y="4552660"/>
            <a:ext cx="8090869" cy="371724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sz="800" b="1" dirty="0">
                <a:ea typeface="Verdana" pitchFamily="34" charset="0"/>
                <a:cs typeface="Verdana" pitchFamily="34" charset="0"/>
              </a:rPr>
              <a:t>Nota: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Para el cálculo del presupuesto vigente, así como para determinar la ejecución acumulada, no se incluyó: el subtítulo </a:t>
            </a:r>
            <a:r>
              <a:rPr lang="es-CL" sz="800" b="1" dirty="0">
                <a:ea typeface="Verdana" pitchFamily="34" charset="0"/>
                <a:cs typeface="Verdana" pitchFamily="34" charset="0"/>
              </a:rPr>
              <a:t>25.99 “Otros Íntegros al Fisco”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por cuanto corresponden a movimientos contables derivados de una instrucción administrativa aplicada por Dipres a partir del mes de abril.</a:t>
            </a:r>
            <a:endParaRPr lang="es-CL" sz="800" b="1" dirty="0"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C66B77AA-F3A7-4087-A945-B4B3CCB2DD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6214039"/>
              </p:ext>
            </p:extLst>
          </p:nvPr>
        </p:nvGraphicFramePr>
        <p:xfrm>
          <a:off x="530890" y="1700809"/>
          <a:ext cx="8082218" cy="2851851"/>
        </p:xfrm>
        <a:graphic>
          <a:graphicData uri="http://schemas.openxmlformats.org/drawingml/2006/table">
            <a:tbl>
              <a:tblPr/>
              <a:tblGrid>
                <a:gridCol w="270852">
                  <a:extLst>
                    <a:ext uri="{9D8B030D-6E8A-4147-A177-3AD203B41FA5}">
                      <a16:colId xmlns:a16="http://schemas.microsoft.com/office/drawing/2014/main" val="119627132"/>
                    </a:ext>
                  </a:extLst>
                </a:gridCol>
                <a:gridCol w="270852">
                  <a:extLst>
                    <a:ext uri="{9D8B030D-6E8A-4147-A177-3AD203B41FA5}">
                      <a16:colId xmlns:a16="http://schemas.microsoft.com/office/drawing/2014/main" val="18870107"/>
                    </a:ext>
                  </a:extLst>
                </a:gridCol>
                <a:gridCol w="270852">
                  <a:extLst>
                    <a:ext uri="{9D8B030D-6E8A-4147-A177-3AD203B41FA5}">
                      <a16:colId xmlns:a16="http://schemas.microsoft.com/office/drawing/2014/main" val="3442898632"/>
                    </a:ext>
                  </a:extLst>
                </a:gridCol>
                <a:gridCol w="3055208">
                  <a:extLst>
                    <a:ext uri="{9D8B030D-6E8A-4147-A177-3AD203B41FA5}">
                      <a16:colId xmlns:a16="http://schemas.microsoft.com/office/drawing/2014/main" val="766612916"/>
                    </a:ext>
                  </a:extLst>
                </a:gridCol>
                <a:gridCol w="725883">
                  <a:extLst>
                    <a:ext uri="{9D8B030D-6E8A-4147-A177-3AD203B41FA5}">
                      <a16:colId xmlns:a16="http://schemas.microsoft.com/office/drawing/2014/main" val="644752079"/>
                    </a:ext>
                  </a:extLst>
                </a:gridCol>
                <a:gridCol w="725883">
                  <a:extLst>
                    <a:ext uri="{9D8B030D-6E8A-4147-A177-3AD203B41FA5}">
                      <a16:colId xmlns:a16="http://schemas.microsoft.com/office/drawing/2014/main" val="2216346056"/>
                    </a:ext>
                  </a:extLst>
                </a:gridCol>
                <a:gridCol w="725883">
                  <a:extLst>
                    <a:ext uri="{9D8B030D-6E8A-4147-A177-3AD203B41FA5}">
                      <a16:colId xmlns:a16="http://schemas.microsoft.com/office/drawing/2014/main" val="2501262270"/>
                    </a:ext>
                  </a:extLst>
                </a:gridCol>
                <a:gridCol w="725883">
                  <a:extLst>
                    <a:ext uri="{9D8B030D-6E8A-4147-A177-3AD203B41FA5}">
                      <a16:colId xmlns:a16="http://schemas.microsoft.com/office/drawing/2014/main" val="2305678473"/>
                    </a:ext>
                  </a:extLst>
                </a:gridCol>
                <a:gridCol w="660878">
                  <a:extLst>
                    <a:ext uri="{9D8B030D-6E8A-4147-A177-3AD203B41FA5}">
                      <a16:colId xmlns:a16="http://schemas.microsoft.com/office/drawing/2014/main" val="1254497479"/>
                    </a:ext>
                  </a:extLst>
                </a:gridCol>
                <a:gridCol w="650044">
                  <a:extLst>
                    <a:ext uri="{9D8B030D-6E8A-4147-A177-3AD203B41FA5}">
                      <a16:colId xmlns:a16="http://schemas.microsoft.com/office/drawing/2014/main" val="2871611460"/>
                    </a:ext>
                  </a:extLst>
                </a:gridCol>
              </a:tblGrid>
              <a:tr h="127457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8229677"/>
                  </a:ext>
                </a:extLst>
              </a:tr>
              <a:tr h="390337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8759634"/>
                  </a:ext>
                </a:extLst>
              </a:tr>
              <a:tr h="167288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34.687.368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23.584.575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-11.102.793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23.372.582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1049274"/>
                  </a:ext>
                </a:extLst>
              </a:tr>
              <a:tr h="12745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2.158.535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1.875.235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-283.300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1.870.426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1290920"/>
                  </a:ext>
                </a:extLst>
              </a:tr>
              <a:tr h="12745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759.069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607.255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-151.814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585.431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0601982"/>
                  </a:ext>
                </a:extLst>
              </a:tr>
              <a:tr h="12745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118.120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118.110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118.119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1181190,0%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6803689"/>
                  </a:ext>
                </a:extLst>
              </a:tr>
              <a:tr h="12745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Previsionales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118.120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118.110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118.119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1181190,0%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3373606"/>
                  </a:ext>
                </a:extLst>
              </a:tr>
              <a:tr h="12745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31.769.744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20.977.360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-10.792.384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20.798.426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0405499"/>
                  </a:ext>
                </a:extLst>
              </a:tr>
              <a:tr h="12745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31.769.744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20.977.360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-10.792.384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20.798.426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1324504"/>
                  </a:ext>
                </a:extLst>
              </a:tr>
              <a:tr h="12745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Innovación de Interés Público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1.368.305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130.305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-1.238.000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130.305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1392829"/>
                  </a:ext>
                </a:extLst>
              </a:tr>
              <a:tr h="12745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Innovación Empresarial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10.390.773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7.984.759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-2.406.014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7.898.121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4821258"/>
                  </a:ext>
                </a:extLst>
              </a:tr>
              <a:tr h="12745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Fomento de la Ciencia y la Tecnología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5.733.830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4.201.112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-1.532.718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4.177.282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3545966"/>
                  </a:ext>
                </a:extLst>
              </a:tr>
              <a:tr h="12745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Centros y Consorcios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2.929.125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479.125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-2.450.000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479.125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2392453"/>
                  </a:ext>
                </a:extLst>
              </a:tr>
              <a:tr h="12745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Contratos de Impacto Social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97.000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-97.000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9944212"/>
                  </a:ext>
                </a:extLst>
              </a:tr>
              <a:tr h="12745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Crea y Valida Innovación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5.509.322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3.353.115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-2.156.207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3.288.841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6380055"/>
                  </a:ext>
                </a:extLst>
              </a:tr>
              <a:tr h="12745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Escala Innovación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5.741.389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4.828.944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-912.445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4.824.752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1519379"/>
                  </a:ext>
                </a:extLst>
              </a:tr>
              <a:tr h="12745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2183859"/>
                  </a:ext>
                </a:extLst>
              </a:tr>
              <a:tr h="12745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3359605"/>
                  </a:ext>
                </a:extLst>
              </a:tr>
              <a:tr h="12745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3131247"/>
                  </a:ext>
                </a:extLst>
              </a:tr>
              <a:tr h="12745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Devoluciones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26765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92639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 idx="4294967295"/>
          </p:nvPr>
        </p:nvSpPr>
        <p:spPr>
          <a:xfrm>
            <a:off x="537391" y="717449"/>
            <a:ext cx="7995047" cy="83731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DICIEMBRE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21. PROGRAMA 01: AGENCIA DE PROMOCIÓN DE LA INVERSIÓN EXTRANJERA</a:t>
            </a:r>
          </a:p>
        </p:txBody>
      </p:sp>
      <p:sp>
        <p:nvSpPr>
          <p:cNvPr id="10" name="3 Marcador de pie de página">
            <a:extLst>
              <a:ext uri="{FF2B5EF4-FFF2-40B4-BE49-F238E27FC236}">
                <a16:creationId xmlns:a16="http://schemas.microsoft.com/office/drawing/2014/main" id="{95C7DBE5-0B5F-46FF-B819-B9E553B64D76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00062" y="6309320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23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08110" y="1578278"/>
            <a:ext cx="8079616" cy="34811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3A6ED8D1-25F7-4821-BEDE-8A1E3B80C4E6}"/>
              </a:ext>
            </a:extLst>
          </p:cNvPr>
          <p:cNvSpPr txBox="1">
            <a:spLocks/>
          </p:cNvSpPr>
          <p:nvPr/>
        </p:nvSpPr>
        <p:spPr>
          <a:xfrm>
            <a:off x="522401" y="4425098"/>
            <a:ext cx="8090869" cy="348112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sz="800" b="1" dirty="0">
                <a:ea typeface="Verdana" pitchFamily="34" charset="0"/>
                <a:cs typeface="Verdana" pitchFamily="34" charset="0"/>
              </a:rPr>
              <a:t>Nota: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Para el cálculo del presupuesto vigente, así como para determinar la ejecución acumulada, no se incluyó: el subtítulo </a:t>
            </a:r>
            <a:r>
              <a:rPr lang="es-CL" sz="800" b="1" dirty="0">
                <a:ea typeface="Verdana" pitchFamily="34" charset="0"/>
                <a:cs typeface="Verdana" pitchFamily="34" charset="0"/>
              </a:rPr>
              <a:t>25.99 “Otros Íntegros al Fisco”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por cuanto corresponden a movimientos contables derivados de una instrucción administrativa aplicada por Dipres a partir del mes de abril.</a:t>
            </a:r>
            <a:endParaRPr lang="es-CL" sz="800" b="1" dirty="0"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A50D4651-634D-47A0-A6D3-AC8AD10D32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7467225"/>
              </p:ext>
            </p:extLst>
          </p:nvPr>
        </p:nvGraphicFramePr>
        <p:xfrm>
          <a:off x="537391" y="1926390"/>
          <a:ext cx="7995048" cy="2447295"/>
        </p:xfrm>
        <a:graphic>
          <a:graphicData uri="http://schemas.openxmlformats.org/drawingml/2006/table">
            <a:tbl>
              <a:tblPr/>
              <a:tblGrid>
                <a:gridCol w="267931">
                  <a:extLst>
                    <a:ext uri="{9D8B030D-6E8A-4147-A177-3AD203B41FA5}">
                      <a16:colId xmlns:a16="http://schemas.microsoft.com/office/drawing/2014/main" val="2571248061"/>
                    </a:ext>
                  </a:extLst>
                </a:gridCol>
                <a:gridCol w="267931">
                  <a:extLst>
                    <a:ext uri="{9D8B030D-6E8A-4147-A177-3AD203B41FA5}">
                      <a16:colId xmlns:a16="http://schemas.microsoft.com/office/drawing/2014/main" val="2142526822"/>
                    </a:ext>
                  </a:extLst>
                </a:gridCol>
                <a:gridCol w="267931">
                  <a:extLst>
                    <a:ext uri="{9D8B030D-6E8A-4147-A177-3AD203B41FA5}">
                      <a16:colId xmlns:a16="http://schemas.microsoft.com/office/drawing/2014/main" val="2342785058"/>
                    </a:ext>
                  </a:extLst>
                </a:gridCol>
                <a:gridCol w="3022256">
                  <a:extLst>
                    <a:ext uri="{9D8B030D-6E8A-4147-A177-3AD203B41FA5}">
                      <a16:colId xmlns:a16="http://schemas.microsoft.com/office/drawing/2014/main" val="3809173498"/>
                    </a:ext>
                  </a:extLst>
                </a:gridCol>
                <a:gridCol w="718054">
                  <a:extLst>
                    <a:ext uri="{9D8B030D-6E8A-4147-A177-3AD203B41FA5}">
                      <a16:colId xmlns:a16="http://schemas.microsoft.com/office/drawing/2014/main" val="216492954"/>
                    </a:ext>
                  </a:extLst>
                </a:gridCol>
                <a:gridCol w="718054">
                  <a:extLst>
                    <a:ext uri="{9D8B030D-6E8A-4147-A177-3AD203B41FA5}">
                      <a16:colId xmlns:a16="http://schemas.microsoft.com/office/drawing/2014/main" val="3393875783"/>
                    </a:ext>
                  </a:extLst>
                </a:gridCol>
                <a:gridCol w="718054">
                  <a:extLst>
                    <a:ext uri="{9D8B030D-6E8A-4147-A177-3AD203B41FA5}">
                      <a16:colId xmlns:a16="http://schemas.microsoft.com/office/drawing/2014/main" val="193558834"/>
                    </a:ext>
                  </a:extLst>
                </a:gridCol>
                <a:gridCol w="718054">
                  <a:extLst>
                    <a:ext uri="{9D8B030D-6E8A-4147-A177-3AD203B41FA5}">
                      <a16:colId xmlns:a16="http://schemas.microsoft.com/office/drawing/2014/main" val="42631844"/>
                    </a:ext>
                  </a:extLst>
                </a:gridCol>
                <a:gridCol w="653750">
                  <a:extLst>
                    <a:ext uri="{9D8B030D-6E8A-4147-A177-3AD203B41FA5}">
                      <a16:colId xmlns:a16="http://schemas.microsoft.com/office/drawing/2014/main" val="4293166477"/>
                    </a:ext>
                  </a:extLst>
                </a:gridCol>
                <a:gridCol w="643033">
                  <a:extLst>
                    <a:ext uri="{9D8B030D-6E8A-4147-A177-3AD203B41FA5}">
                      <a16:colId xmlns:a16="http://schemas.microsoft.com/office/drawing/2014/main" val="3086597601"/>
                    </a:ext>
                  </a:extLst>
                </a:gridCol>
              </a:tblGrid>
              <a:tr h="126312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0782215"/>
                  </a:ext>
                </a:extLst>
              </a:tr>
              <a:tr h="38683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2551348"/>
                  </a:ext>
                </a:extLst>
              </a:tr>
              <a:tr h="165785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5.063.831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4.268.663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-795.168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4.106.007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5757341"/>
                  </a:ext>
                </a:extLst>
              </a:tr>
              <a:tr h="1263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2.967.785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2.774.540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-193.245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2.750.421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7577560"/>
                  </a:ext>
                </a:extLst>
              </a:tr>
              <a:tr h="1263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1.325.787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998.443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-327.344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950.991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4871735"/>
                  </a:ext>
                </a:extLst>
              </a:tr>
              <a:tr h="1263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9.084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1686881"/>
                  </a:ext>
                </a:extLst>
              </a:tr>
              <a:tr h="1263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9.084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8236193"/>
                  </a:ext>
                </a:extLst>
              </a:tr>
              <a:tr h="1263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682.959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382.659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-300.300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299.660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5914871"/>
                  </a:ext>
                </a:extLst>
              </a:tr>
              <a:tr h="1263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682.959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382.659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-300.300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299.660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7394414"/>
                  </a:ext>
                </a:extLst>
              </a:tr>
              <a:tr h="1263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Promoción de Exportaciones - PROCHILE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682.959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382.659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-300.300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299.660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6470461"/>
                  </a:ext>
                </a:extLst>
              </a:tr>
              <a:tr h="1263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5293264"/>
                  </a:ext>
                </a:extLst>
              </a:tr>
              <a:tr h="1263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8696086"/>
                  </a:ext>
                </a:extLst>
              </a:tr>
              <a:tr h="1263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42.589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42.589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42.589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3635499"/>
                  </a:ext>
                </a:extLst>
              </a:tr>
              <a:tr h="1263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42.589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42.589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42.589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0994355"/>
                  </a:ext>
                </a:extLst>
              </a:tr>
              <a:tr h="1263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87.300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61.110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-26.190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53.262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7736808"/>
                  </a:ext>
                </a:extLst>
              </a:tr>
              <a:tr h="1263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15.698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10.989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-4.709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8.169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4586669"/>
                  </a:ext>
                </a:extLst>
              </a:tr>
              <a:tr h="1263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71.602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50.121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-21.481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45.093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62226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20706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 idx="4294967295"/>
          </p:nvPr>
        </p:nvSpPr>
        <p:spPr>
          <a:xfrm>
            <a:off x="539552" y="846660"/>
            <a:ext cx="8111093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DICIEMBRE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23. PROGRAMA 01: INSTITUTO NACIONAL DE PROPIEDAD INDUSTRIAL</a:t>
            </a:r>
          </a:p>
        </p:txBody>
      </p:sp>
      <p:sp>
        <p:nvSpPr>
          <p:cNvPr id="10" name="3 Marcador de pie de página">
            <a:extLst>
              <a:ext uri="{FF2B5EF4-FFF2-40B4-BE49-F238E27FC236}">
                <a16:creationId xmlns:a16="http://schemas.microsoft.com/office/drawing/2014/main" id="{139E20BA-E3C4-40EF-AAD9-540F87F57951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00062" y="6309320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24</a:t>
            </a:fld>
            <a:endParaRPr lang="es-CL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05694" y="1484783"/>
            <a:ext cx="8111093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AF42EECE-628A-4B12-841E-1303FA6DA69B}"/>
              </a:ext>
            </a:extLst>
          </p:cNvPr>
          <p:cNvSpPr txBox="1">
            <a:spLocks/>
          </p:cNvSpPr>
          <p:nvPr/>
        </p:nvSpPr>
        <p:spPr>
          <a:xfrm>
            <a:off x="535089" y="4154083"/>
            <a:ext cx="8090869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sz="800" b="1" dirty="0">
                <a:ea typeface="Verdana" pitchFamily="34" charset="0"/>
                <a:cs typeface="Verdana" pitchFamily="34" charset="0"/>
              </a:rPr>
              <a:t>Nota: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Para el cálculo del presupuesto vigente, así como para determinar la ejecución acumulada, no se incluyó: el subtítulo </a:t>
            </a:r>
            <a:r>
              <a:rPr lang="es-CL" sz="800" b="1" dirty="0">
                <a:ea typeface="Verdana" pitchFamily="34" charset="0"/>
                <a:cs typeface="Verdana" pitchFamily="34" charset="0"/>
              </a:rPr>
              <a:t>25.99 “Otros Íntegros al Fisco”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por cuanto corresponden a movimientos contables derivados de una instrucción administrativa aplicada por Dipres a partir del mes de abril.</a:t>
            </a:r>
            <a:endParaRPr lang="es-CL" sz="800" b="1" dirty="0"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5EC3D823-97F9-4A43-A744-0707EE6225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4739197"/>
              </p:ext>
            </p:extLst>
          </p:nvPr>
        </p:nvGraphicFramePr>
        <p:xfrm>
          <a:off x="543388" y="1816284"/>
          <a:ext cx="8081944" cy="2337799"/>
        </p:xfrm>
        <a:graphic>
          <a:graphicData uri="http://schemas.openxmlformats.org/drawingml/2006/table">
            <a:tbl>
              <a:tblPr/>
              <a:tblGrid>
                <a:gridCol w="270480">
                  <a:extLst>
                    <a:ext uri="{9D8B030D-6E8A-4147-A177-3AD203B41FA5}">
                      <a16:colId xmlns:a16="http://schemas.microsoft.com/office/drawing/2014/main" val="2233739437"/>
                    </a:ext>
                  </a:extLst>
                </a:gridCol>
                <a:gridCol w="270480">
                  <a:extLst>
                    <a:ext uri="{9D8B030D-6E8A-4147-A177-3AD203B41FA5}">
                      <a16:colId xmlns:a16="http://schemas.microsoft.com/office/drawing/2014/main" val="1292274131"/>
                    </a:ext>
                  </a:extLst>
                </a:gridCol>
                <a:gridCol w="270480">
                  <a:extLst>
                    <a:ext uri="{9D8B030D-6E8A-4147-A177-3AD203B41FA5}">
                      <a16:colId xmlns:a16="http://schemas.microsoft.com/office/drawing/2014/main" val="2643620369"/>
                    </a:ext>
                  </a:extLst>
                </a:gridCol>
                <a:gridCol w="3061833">
                  <a:extLst>
                    <a:ext uri="{9D8B030D-6E8A-4147-A177-3AD203B41FA5}">
                      <a16:colId xmlns:a16="http://schemas.microsoft.com/office/drawing/2014/main" val="3805469052"/>
                    </a:ext>
                  </a:extLst>
                </a:gridCol>
                <a:gridCol w="724887">
                  <a:extLst>
                    <a:ext uri="{9D8B030D-6E8A-4147-A177-3AD203B41FA5}">
                      <a16:colId xmlns:a16="http://schemas.microsoft.com/office/drawing/2014/main" val="2406590580"/>
                    </a:ext>
                  </a:extLst>
                </a:gridCol>
                <a:gridCol w="724887">
                  <a:extLst>
                    <a:ext uri="{9D8B030D-6E8A-4147-A177-3AD203B41FA5}">
                      <a16:colId xmlns:a16="http://schemas.microsoft.com/office/drawing/2014/main" val="2628107820"/>
                    </a:ext>
                  </a:extLst>
                </a:gridCol>
                <a:gridCol w="724887">
                  <a:extLst>
                    <a:ext uri="{9D8B030D-6E8A-4147-A177-3AD203B41FA5}">
                      <a16:colId xmlns:a16="http://schemas.microsoft.com/office/drawing/2014/main" val="1052740143"/>
                    </a:ext>
                  </a:extLst>
                </a:gridCol>
                <a:gridCol w="724887">
                  <a:extLst>
                    <a:ext uri="{9D8B030D-6E8A-4147-A177-3AD203B41FA5}">
                      <a16:colId xmlns:a16="http://schemas.microsoft.com/office/drawing/2014/main" val="2754379204"/>
                    </a:ext>
                  </a:extLst>
                </a:gridCol>
                <a:gridCol w="659971">
                  <a:extLst>
                    <a:ext uri="{9D8B030D-6E8A-4147-A177-3AD203B41FA5}">
                      <a16:colId xmlns:a16="http://schemas.microsoft.com/office/drawing/2014/main" val="3864435615"/>
                    </a:ext>
                  </a:extLst>
                </a:gridCol>
                <a:gridCol w="649152">
                  <a:extLst>
                    <a:ext uri="{9D8B030D-6E8A-4147-A177-3AD203B41FA5}">
                      <a16:colId xmlns:a16="http://schemas.microsoft.com/office/drawing/2014/main" val="4035606980"/>
                    </a:ext>
                  </a:extLst>
                </a:gridCol>
              </a:tblGrid>
              <a:tr h="136491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18" marR="7918" marT="79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18" marR="7918" marT="79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7995557"/>
                  </a:ext>
                </a:extLst>
              </a:tr>
              <a:tr h="38800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5722566"/>
                  </a:ext>
                </a:extLst>
              </a:tr>
              <a:tr h="166286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6.982.315 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7.567.696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585.381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7.349.441 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105,3%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97,1%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1217402"/>
                  </a:ext>
                </a:extLst>
              </a:tr>
              <a:tr h="12669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5.891.147 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6.070.802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179.655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6.038.333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102,5%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99,5%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0766209"/>
                  </a:ext>
                </a:extLst>
              </a:tr>
              <a:tr h="12669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940.501 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1.005.894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65.393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977.761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104,0%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97,2%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2401717"/>
                  </a:ext>
                </a:extLst>
              </a:tr>
              <a:tr h="12669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155.536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155.536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154.751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99,5%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9228399"/>
                  </a:ext>
                </a:extLst>
              </a:tr>
              <a:tr h="12669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155.536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155.536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154.751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99,5%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4678827"/>
                  </a:ext>
                </a:extLst>
              </a:tr>
              <a:tr h="12669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137.638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137.638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137.638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8924992"/>
                  </a:ext>
                </a:extLst>
              </a:tr>
              <a:tr h="12669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137.638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137.638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137.638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4899772"/>
                  </a:ext>
                </a:extLst>
              </a:tr>
              <a:tr h="12669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150.667 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99.220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-51.447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79.995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53,1%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80,6%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3532127"/>
                  </a:ext>
                </a:extLst>
              </a:tr>
              <a:tr h="12669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20.045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20.045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10.297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51,4%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3213367"/>
                  </a:ext>
                </a:extLst>
              </a:tr>
              <a:tr h="12669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10.810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10.810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6.718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62,1%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1046729"/>
                  </a:ext>
                </a:extLst>
              </a:tr>
              <a:tr h="12669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50.884 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29.116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-21.768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27.073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53,2%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93,0%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071718"/>
                  </a:ext>
                </a:extLst>
              </a:tr>
              <a:tr h="12669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99.783 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39.249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-60.534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35.907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36,0%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91,5%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9316952"/>
                  </a:ext>
                </a:extLst>
              </a:tr>
              <a:tr h="12669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98.606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98.606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98.601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4152877"/>
                  </a:ext>
                </a:extLst>
              </a:tr>
              <a:tr h="12669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98.606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98.606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98.601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25397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18152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 idx="4294967295"/>
          </p:nvPr>
        </p:nvSpPr>
        <p:spPr>
          <a:xfrm>
            <a:off x="562107" y="702644"/>
            <a:ext cx="8043646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DICIEMBRE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24. PROGRAMA 01: SUBSECRETARÍA DE TURISMO</a:t>
            </a:r>
          </a:p>
        </p:txBody>
      </p:sp>
      <p:sp>
        <p:nvSpPr>
          <p:cNvPr id="10" name="3 Marcador de pie de página">
            <a:extLst>
              <a:ext uri="{FF2B5EF4-FFF2-40B4-BE49-F238E27FC236}">
                <a16:creationId xmlns:a16="http://schemas.microsoft.com/office/drawing/2014/main" id="{E2EBC8CF-72D2-47FE-A899-F3857769AD18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00062" y="6309320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25</a:t>
            </a:fld>
            <a:endParaRPr lang="es-CL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62106" y="1340767"/>
            <a:ext cx="8043646" cy="327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CD5DA86B-8B80-4E44-B783-2523D24A8664}"/>
              </a:ext>
            </a:extLst>
          </p:cNvPr>
          <p:cNvSpPr txBox="1">
            <a:spLocks/>
          </p:cNvSpPr>
          <p:nvPr/>
        </p:nvSpPr>
        <p:spPr>
          <a:xfrm>
            <a:off x="509203" y="4497651"/>
            <a:ext cx="8090869" cy="374593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sz="800" b="1" dirty="0">
                <a:ea typeface="Verdana" pitchFamily="34" charset="0"/>
                <a:cs typeface="Verdana" pitchFamily="34" charset="0"/>
              </a:rPr>
              <a:t>Nota: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Para el cálculo del presupuesto vigente, así como para determinar la ejecución acumulada, no se incluyó: el subtítulo </a:t>
            </a:r>
            <a:r>
              <a:rPr lang="es-CL" sz="800" b="1" dirty="0">
                <a:ea typeface="Verdana" pitchFamily="34" charset="0"/>
                <a:cs typeface="Verdana" pitchFamily="34" charset="0"/>
              </a:rPr>
              <a:t>25.99 “Otros Íntegros al Fisco”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por cuanto corresponden a movimientos contables derivados de una instrucción administrativa aplicada por Dipres a partir del mes de abril.</a:t>
            </a:r>
            <a:endParaRPr lang="es-CL" sz="800" b="1" dirty="0"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3A1A7209-92DB-4656-9602-C9FD79AD28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9123619"/>
              </p:ext>
            </p:extLst>
          </p:nvPr>
        </p:nvGraphicFramePr>
        <p:xfrm>
          <a:off x="552606" y="1636078"/>
          <a:ext cx="8037964" cy="2893826"/>
        </p:xfrm>
        <a:graphic>
          <a:graphicData uri="http://schemas.openxmlformats.org/drawingml/2006/table">
            <a:tbl>
              <a:tblPr/>
              <a:tblGrid>
                <a:gridCol w="269369">
                  <a:extLst>
                    <a:ext uri="{9D8B030D-6E8A-4147-A177-3AD203B41FA5}">
                      <a16:colId xmlns:a16="http://schemas.microsoft.com/office/drawing/2014/main" val="881510715"/>
                    </a:ext>
                  </a:extLst>
                </a:gridCol>
                <a:gridCol w="269369">
                  <a:extLst>
                    <a:ext uri="{9D8B030D-6E8A-4147-A177-3AD203B41FA5}">
                      <a16:colId xmlns:a16="http://schemas.microsoft.com/office/drawing/2014/main" val="645330876"/>
                    </a:ext>
                  </a:extLst>
                </a:gridCol>
                <a:gridCol w="269369">
                  <a:extLst>
                    <a:ext uri="{9D8B030D-6E8A-4147-A177-3AD203B41FA5}">
                      <a16:colId xmlns:a16="http://schemas.microsoft.com/office/drawing/2014/main" val="3697145767"/>
                    </a:ext>
                  </a:extLst>
                </a:gridCol>
                <a:gridCol w="3038480">
                  <a:extLst>
                    <a:ext uri="{9D8B030D-6E8A-4147-A177-3AD203B41FA5}">
                      <a16:colId xmlns:a16="http://schemas.microsoft.com/office/drawing/2014/main" val="2439156940"/>
                    </a:ext>
                  </a:extLst>
                </a:gridCol>
                <a:gridCol w="721908">
                  <a:extLst>
                    <a:ext uri="{9D8B030D-6E8A-4147-A177-3AD203B41FA5}">
                      <a16:colId xmlns:a16="http://schemas.microsoft.com/office/drawing/2014/main" val="123031453"/>
                    </a:ext>
                  </a:extLst>
                </a:gridCol>
                <a:gridCol w="721908">
                  <a:extLst>
                    <a:ext uri="{9D8B030D-6E8A-4147-A177-3AD203B41FA5}">
                      <a16:colId xmlns:a16="http://schemas.microsoft.com/office/drawing/2014/main" val="1028862863"/>
                    </a:ext>
                  </a:extLst>
                </a:gridCol>
                <a:gridCol w="721908">
                  <a:extLst>
                    <a:ext uri="{9D8B030D-6E8A-4147-A177-3AD203B41FA5}">
                      <a16:colId xmlns:a16="http://schemas.microsoft.com/office/drawing/2014/main" val="3540671276"/>
                    </a:ext>
                  </a:extLst>
                </a:gridCol>
                <a:gridCol w="721908">
                  <a:extLst>
                    <a:ext uri="{9D8B030D-6E8A-4147-A177-3AD203B41FA5}">
                      <a16:colId xmlns:a16="http://schemas.microsoft.com/office/drawing/2014/main" val="3880604177"/>
                    </a:ext>
                  </a:extLst>
                </a:gridCol>
                <a:gridCol w="657260">
                  <a:extLst>
                    <a:ext uri="{9D8B030D-6E8A-4147-A177-3AD203B41FA5}">
                      <a16:colId xmlns:a16="http://schemas.microsoft.com/office/drawing/2014/main" val="430863794"/>
                    </a:ext>
                  </a:extLst>
                </a:gridCol>
                <a:gridCol w="646485">
                  <a:extLst>
                    <a:ext uri="{9D8B030D-6E8A-4147-A177-3AD203B41FA5}">
                      <a16:colId xmlns:a16="http://schemas.microsoft.com/office/drawing/2014/main" val="374415367"/>
                    </a:ext>
                  </a:extLst>
                </a:gridCol>
              </a:tblGrid>
              <a:tr h="129333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9340034"/>
                  </a:ext>
                </a:extLst>
              </a:tr>
              <a:tr h="396082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1427254"/>
                  </a:ext>
                </a:extLst>
              </a:tr>
              <a:tr h="169750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4.799.969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3.895.631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-904.338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3.635.853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0838769"/>
                  </a:ext>
                </a:extLst>
              </a:tr>
              <a:tr h="12933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1.245.027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1.263.122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18.095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1.210.256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8701279"/>
                  </a:ext>
                </a:extLst>
              </a:tr>
              <a:tr h="12933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1.042.952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656.745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-386.207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556.655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5903357"/>
                  </a:ext>
                </a:extLst>
              </a:tr>
              <a:tr h="12933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2.300.805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1.370.922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-929.883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1.369.477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6959578"/>
                  </a:ext>
                </a:extLst>
              </a:tr>
              <a:tr h="12933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2.226.420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1.266.250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-960.170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1.266.250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2604224"/>
                  </a:ext>
                </a:extLst>
              </a:tr>
              <a:tr h="12933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Desarrollo Turístico Sustentable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2.226.420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1.266.250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-960.170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1.266.250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3238802"/>
                  </a:ext>
                </a:extLst>
              </a:tr>
              <a:tr h="12933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Organismos Internacionales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74.385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104.672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30.287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103.227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7491841"/>
                  </a:ext>
                </a:extLst>
              </a:tr>
              <a:tr h="12933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Organización Mundial del Turismo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74.385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99.927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25.542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98.607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169246"/>
                  </a:ext>
                </a:extLst>
              </a:tr>
              <a:tr h="12933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Organismo Internacional de Turismo Social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9599453"/>
                  </a:ext>
                </a:extLst>
              </a:tr>
              <a:tr h="12933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104.625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104.625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104.625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736425"/>
                  </a:ext>
                </a:extLst>
              </a:tr>
              <a:tr h="12933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104.625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104.625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104.625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2273626"/>
                  </a:ext>
                </a:extLst>
              </a:tr>
              <a:tr h="12933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5.985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-3.891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1.342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2902463"/>
                  </a:ext>
                </a:extLst>
              </a:tr>
              <a:tr h="12933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5.985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-3.891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1.342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0558797"/>
                  </a:ext>
                </a:extLst>
              </a:tr>
              <a:tr h="12933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205.200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205.200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205.200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973655"/>
                  </a:ext>
                </a:extLst>
              </a:tr>
              <a:tr h="12933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205.200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205.200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205.200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1636060"/>
                  </a:ext>
                </a:extLst>
              </a:tr>
              <a:tr h="12933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Sociedad de Fomento Agrícola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205.200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205.200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205.200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091051"/>
                  </a:ext>
                </a:extLst>
              </a:tr>
              <a:tr h="12933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292.923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292.923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292.923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0747395"/>
                  </a:ext>
                </a:extLst>
              </a:tr>
              <a:tr h="12933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292.923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292.923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292.923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27763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2185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 idx="4294967295"/>
          </p:nvPr>
        </p:nvSpPr>
        <p:spPr>
          <a:xfrm>
            <a:off x="532141" y="685391"/>
            <a:ext cx="7957016" cy="83731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DICIEMBRE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25. PROGRAMA 01: SUPERINTENDENCIA DE INSOLVENCIA Y REEMPRENDIMIENTO</a:t>
            </a:r>
          </a:p>
        </p:txBody>
      </p:sp>
      <p:sp>
        <p:nvSpPr>
          <p:cNvPr id="10" name="3 Marcador de pie de página">
            <a:extLst>
              <a:ext uri="{FF2B5EF4-FFF2-40B4-BE49-F238E27FC236}">
                <a16:creationId xmlns:a16="http://schemas.microsoft.com/office/drawing/2014/main" id="{ECE3D00E-0328-4E97-A756-DC95ECD4AF69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00062" y="6309320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26</a:t>
            </a:fld>
            <a:endParaRPr lang="es-CL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34389" y="1606523"/>
            <a:ext cx="8075222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9EB0E45C-36C5-4EE7-A8DD-F878FF7D1B4E}"/>
              </a:ext>
            </a:extLst>
          </p:cNvPr>
          <p:cNvSpPr txBox="1">
            <a:spLocks/>
          </p:cNvSpPr>
          <p:nvPr/>
        </p:nvSpPr>
        <p:spPr>
          <a:xfrm>
            <a:off x="526565" y="4629564"/>
            <a:ext cx="7957015" cy="31329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sz="800" b="1" dirty="0">
                <a:ea typeface="Verdana" pitchFamily="34" charset="0"/>
                <a:cs typeface="Verdana" pitchFamily="34" charset="0"/>
              </a:rPr>
              <a:t>Nota: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Para el cálculo del presupuesto vigente, así como para determinar la ejecución acumulada, no se incluyó: el subtítulo </a:t>
            </a:r>
            <a:r>
              <a:rPr lang="es-CL" sz="800" b="1" dirty="0">
                <a:ea typeface="Verdana" pitchFamily="34" charset="0"/>
                <a:cs typeface="Verdana" pitchFamily="34" charset="0"/>
              </a:rPr>
              <a:t>25.99 “Otros Íntegros al Fisco”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por cuanto corresponden a movimientos contables derivados de una instrucción administrativa aplicada por Dipres a partir del mes de abril.</a:t>
            </a:r>
            <a:endParaRPr lang="es-CL" sz="800" b="1" dirty="0"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CFB8293D-62D1-4739-B81B-EA9784DEDB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1308277"/>
              </p:ext>
            </p:extLst>
          </p:nvPr>
        </p:nvGraphicFramePr>
        <p:xfrm>
          <a:off x="532141" y="1917847"/>
          <a:ext cx="7957014" cy="2711717"/>
        </p:xfrm>
        <a:graphic>
          <a:graphicData uri="http://schemas.openxmlformats.org/drawingml/2006/table">
            <a:tbl>
              <a:tblPr/>
              <a:tblGrid>
                <a:gridCol w="266656">
                  <a:extLst>
                    <a:ext uri="{9D8B030D-6E8A-4147-A177-3AD203B41FA5}">
                      <a16:colId xmlns:a16="http://schemas.microsoft.com/office/drawing/2014/main" val="3049515801"/>
                    </a:ext>
                  </a:extLst>
                </a:gridCol>
                <a:gridCol w="266656">
                  <a:extLst>
                    <a:ext uri="{9D8B030D-6E8A-4147-A177-3AD203B41FA5}">
                      <a16:colId xmlns:a16="http://schemas.microsoft.com/office/drawing/2014/main" val="635473643"/>
                    </a:ext>
                  </a:extLst>
                </a:gridCol>
                <a:gridCol w="266656">
                  <a:extLst>
                    <a:ext uri="{9D8B030D-6E8A-4147-A177-3AD203B41FA5}">
                      <a16:colId xmlns:a16="http://schemas.microsoft.com/office/drawing/2014/main" val="4015010396"/>
                    </a:ext>
                  </a:extLst>
                </a:gridCol>
                <a:gridCol w="3007879">
                  <a:extLst>
                    <a:ext uri="{9D8B030D-6E8A-4147-A177-3AD203B41FA5}">
                      <a16:colId xmlns:a16="http://schemas.microsoft.com/office/drawing/2014/main" val="308510008"/>
                    </a:ext>
                  </a:extLst>
                </a:gridCol>
                <a:gridCol w="714638">
                  <a:extLst>
                    <a:ext uri="{9D8B030D-6E8A-4147-A177-3AD203B41FA5}">
                      <a16:colId xmlns:a16="http://schemas.microsoft.com/office/drawing/2014/main" val="2279370478"/>
                    </a:ext>
                  </a:extLst>
                </a:gridCol>
                <a:gridCol w="714638">
                  <a:extLst>
                    <a:ext uri="{9D8B030D-6E8A-4147-A177-3AD203B41FA5}">
                      <a16:colId xmlns:a16="http://schemas.microsoft.com/office/drawing/2014/main" val="4268220248"/>
                    </a:ext>
                  </a:extLst>
                </a:gridCol>
                <a:gridCol w="714638">
                  <a:extLst>
                    <a:ext uri="{9D8B030D-6E8A-4147-A177-3AD203B41FA5}">
                      <a16:colId xmlns:a16="http://schemas.microsoft.com/office/drawing/2014/main" val="1771812164"/>
                    </a:ext>
                  </a:extLst>
                </a:gridCol>
                <a:gridCol w="714638">
                  <a:extLst>
                    <a:ext uri="{9D8B030D-6E8A-4147-A177-3AD203B41FA5}">
                      <a16:colId xmlns:a16="http://schemas.microsoft.com/office/drawing/2014/main" val="4183118652"/>
                    </a:ext>
                  </a:extLst>
                </a:gridCol>
                <a:gridCol w="650641">
                  <a:extLst>
                    <a:ext uri="{9D8B030D-6E8A-4147-A177-3AD203B41FA5}">
                      <a16:colId xmlns:a16="http://schemas.microsoft.com/office/drawing/2014/main" val="191569388"/>
                    </a:ext>
                  </a:extLst>
                </a:gridCol>
                <a:gridCol w="639974">
                  <a:extLst>
                    <a:ext uri="{9D8B030D-6E8A-4147-A177-3AD203B41FA5}">
                      <a16:colId xmlns:a16="http://schemas.microsoft.com/office/drawing/2014/main" val="2727449646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9508283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8035052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6.500.915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6.769.202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268.287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6.711.323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88025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4.600.773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4.714.901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114.128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4.709.509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056163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849.413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803.703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-45.710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762.185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916853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851.533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1.174.771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323.238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1.172.968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603718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850.080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1.173.318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323.238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1.171.783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724086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Para Cumplimiento Artículo 37 del Libro IV del Código de Comercio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5.318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1.318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25636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Para Cumplimiento Artículo 40, Ley N° 20.720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844.762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1.172.000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327.238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1.171.783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884695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Organismos Internacionales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1.453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1.185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208130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Asociación Internacional de Reguladores por Insolvencia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1.453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1.185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2587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4940,0%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476049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Impuestos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866420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734754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199.186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75.323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-123.863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66.661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541522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3.931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-1.845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2.017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638715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2.450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-1.593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10833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41.553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16.154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-25.399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15.815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724240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151.252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56.226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-95.026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48.829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47061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61403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 idx="4294967295"/>
          </p:nvPr>
        </p:nvSpPr>
        <p:spPr>
          <a:xfrm>
            <a:off x="575423" y="690942"/>
            <a:ext cx="7957016" cy="83731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DICIEMBRE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26. PROGRAMA 01: INSTITUTO NACIONAL DESARROLLO SUSTENTABLE PESCA ARTESANAL Y ACUICULTURA</a:t>
            </a:r>
          </a:p>
        </p:txBody>
      </p:sp>
      <p:sp>
        <p:nvSpPr>
          <p:cNvPr id="10" name="3 Marcador de pie de página">
            <a:extLst>
              <a:ext uri="{FF2B5EF4-FFF2-40B4-BE49-F238E27FC236}">
                <a16:creationId xmlns:a16="http://schemas.microsoft.com/office/drawing/2014/main" id="{ECE3D00E-0328-4E97-A756-DC95ECD4AF69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00062" y="6309320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27</a:t>
            </a:fld>
            <a:endParaRPr lang="es-CL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34389" y="1606523"/>
            <a:ext cx="8075222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39B5A2AB-5448-48FA-8166-09A506BB6D7A}"/>
              </a:ext>
            </a:extLst>
          </p:cNvPr>
          <p:cNvSpPr txBox="1">
            <a:spLocks/>
          </p:cNvSpPr>
          <p:nvPr/>
        </p:nvSpPr>
        <p:spPr>
          <a:xfrm>
            <a:off x="575423" y="4834956"/>
            <a:ext cx="7957014" cy="311324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sz="800" b="1" dirty="0">
                <a:ea typeface="Verdana" pitchFamily="34" charset="0"/>
                <a:cs typeface="Verdana" pitchFamily="34" charset="0"/>
              </a:rPr>
              <a:t>Nota: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Para el cálculo del presupuesto vigente, así como para determinar la ejecución acumulada, no se incluyó: el subtítulo </a:t>
            </a:r>
            <a:r>
              <a:rPr lang="es-CL" sz="800" b="1" dirty="0">
                <a:ea typeface="Verdana" pitchFamily="34" charset="0"/>
                <a:cs typeface="Verdana" pitchFamily="34" charset="0"/>
              </a:rPr>
              <a:t>25.99 “Otros Íntegros al Fisco”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por cuanto corresponden a movimientos contables derivados de una instrucción administrativa aplicada por Dipres a partir del mes de abril.</a:t>
            </a:r>
            <a:endParaRPr lang="es-CL" sz="800" b="1" dirty="0"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9AB07C88-91CA-4B79-9518-E8B1C11C13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9820284"/>
              </p:ext>
            </p:extLst>
          </p:nvPr>
        </p:nvGraphicFramePr>
        <p:xfrm>
          <a:off x="575423" y="1917847"/>
          <a:ext cx="7957014" cy="2917109"/>
        </p:xfrm>
        <a:graphic>
          <a:graphicData uri="http://schemas.openxmlformats.org/drawingml/2006/table">
            <a:tbl>
              <a:tblPr/>
              <a:tblGrid>
                <a:gridCol w="266656">
                  <a:extLst>
                    <a:ext uri="{9D8B030D-6E8A-4147-A177-3AD203B41FA5}">
                      <a16:colId xmlns:a16="http://schemas.microsoft.com/office/drawing/2014/main" val="342518800"/>
                    </a:ext>
                  </a:extLst>
                </a:gridCol>
                <a:gridCol w="266656">
                  <a:extLst>
                    <a:ext uri="{9D8B030D-6E8A-4147-A177-3AD203B41FA5}">
                      <a16:colId xmlns:a16="http://schemas.microsoft.com/office/drawing/2014/main" val="2627213989"/>
                    </a:ext>
                  </a:extLst>
                </a:gridCol>
                <a:gridCol w="266656">
                  <a:extLst>
                    <a:ext uri="{9D8B030D-6E8A-4147-A177-3AD203B41FA5}">
                      <a16:colId xmlns:a16="http://schemas.microsoft.com/office/drawing/2014/main" val="1678223732"/>
                    </a:ext>
                  </a:extLst>
                </a:gridCol>
                <a:gridCol w="3007879">
                  <a:extLst>
                    <a:ext uri="{9D8B030D-6E8A-4147-A177-3AD203B41FA5}">
                      <a16:colId xmlns:a16="http://schemas.microsoft.com/office/drawing/2014/main" val="1661371977"/>
                    </a:ext>
                  </a:extLst>
                </a:gridCol>
                <a:gridCol w="714638">
                  <a:extLst>
                    <a:ext uri="{9D8B030D-6E8A-4147-A177-3AD203B41FA5}">
                      <a16:colId xmlns:a16="http://schemas.microsoft.com/office/drawing/2014/main" val="1041962997"/>
                    </a:ext>
                  </a:extLst>
                </a:gridCol>
                <a:gridCol w="714638">
                  <a:extLst>
                    <a:ext uri="{9D8B030D-6E8A-4147-A177-3AD203B41FA5}">
                      <a16:colId xmlns:a16="http://schemas.microsoft.com/office/drawing/2014/main" val="69460388"/>
                    </a:ext>
                  </a:extLst>
                </a:gridCol>
                <a:gridCol w="714638">
                  <a:extLst>
                    <a:ext uri="{9D8B030D-6E8A-4147-A177-3AD203B41FA5}">
                      <a16:colId xmlns:a16="http://schemas.microsoft.com/office/drawing/2014/main" val="3686223127"/>
                    </a:ext>
                  </a:extLst>
                </a:gridCol>
                <a:gridCol w="714638">
                  <a:extLst>
                    <a:ext uri="{9D8B030D-6E8A-4147-A177-3AD203B41FA5}">
                      <a16:colId xmlns:a16="http://schemas.microsoft.com/office/drawing/2014/main" val="3537740306"/>
                    </a:ext>
                  </a:extLst>
                </a:gridCol>
                <a:gridCol w="650641">
                  <a:extLst>
                    <a:ext uri="{9D8B030D-6E8A-4147-A177-3AD203B41FA5}">
                      <a16:colId xmlns:a16="http://schemas.microsoft.com/office/drawing/2014/main" val="3458193626"/>
                    </a:ext>
                  </a:extLst>
                </a:gridCol>
                <a:gridCol w="639974">
                  <a:extLst>
                    <a:ext uri="{9D8B030D-6E8A-4147-A177-3AD203B41FA5}">
                      <a16:colId xmlns:a16="http://schemas.microsoft.com/office/drawing/2014/main" val="540695702"/>
                    </a:ext>
                  </a:extLst>
                </a:gridCol>
              </a:tblGrid>
              <a:tr h="124796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1217950"/>
                  </a:ext>
                </a:extLst>
              </a:tr>
              <a:tr h="382188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9038917"/>
                  </a:ext>
                </a:extLst>
              </a:tr>
              <a:tr h="163795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18.045.740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12.482.911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-5.562.829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11.671.686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0983868"/>
                  </a:ext>
                </a:extLst>
              </a:tr>
              <a:tr h="12479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1.761.790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624.478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-1.137.312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624.339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1997187"/>
                  </a:ext>
                </a:extLst>
              </a:tr>
              <a:tr h="12479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662.173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329.382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-332.791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303.656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7674192"/>
                  </a:ext>
                </a:extLst>
              </a:tr>
              <a:tr h="12479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10.285.174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6.529.433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-3.755.741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6.521.035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4538715"/>
                  </a:ext>
                </a:extLst>
              </a:tr>
              <a:tr h="12479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10.285.174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6.529.433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-3.755.741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6.521.035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5421488"/>
                  </a:ext>
                </a:extLst>
              </a:tr>
              <a:tr h="24959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de Apoyo a la Pesca Artesanal y Acuicultura de Pequeña Escala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9.421.996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5.709.280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-3.712.716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5.709.274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7306040"/>
                  </a:ext>
                </a:extLst>
              </a:tr>
              <a:tr h="12479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Bonificación Repoblamiento de Algas Art.12 Ley N° 20.925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863.178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820.153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-43.025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811.761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4885564"/>
                  </a:ext>
                </a:extLst>
              </a:tr>
              <a:tr h="12479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646.266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646.266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646.265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304352"/>
                  </a:ext>
                </a:extLst>
              </a:tr>
              <a:tr h="12479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362.833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81.482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-281.351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70.536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5813279"/>
                  </a:ext>
                </a:extLst>
              </a:tr>
              <a:tr h="12479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5620169"/>
                  </a:ext>
                </a:extLst>
              </a:tr>
              <a:tr h="12479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81.482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81.482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70.536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5101081"/>
                  </a:ext>
                </a:extLst>
              </a:tr>
              <a:tr h="12479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4.973.770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3.121.381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-1.852.389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3.049.620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1931991"/>
                  </a:ext>
                </a:extLst>
              </a:tr>
              <a:tr h="12479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4.973.770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3.121.381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-1.852.389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3.049.620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0505868"/>
                  </a:ext>
                </a:extLst>
              </a:tr>
              <a:tr h="24959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de Apoyo a la Pesca Artesanal y Acuicultura de Pequeña Escala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4.973.770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3.121.381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-1.852.389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3.049.620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1746224"/>
                  </a:ext>
                </a:extLst>
              </a:tr>
              <a:tr h="12479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1.102.500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1.102.500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1.102.500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2501622"/>
                  </a:ext>
                </a:extLst>
              </a:tr>
              <a:tr h="12479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1.102.500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1.102.500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1.102.500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4326724"/>
                  </a:ext>
                </a:extLst>
              </a:tr>
              <a:tr h="12479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47.989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47.989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79766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53471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3 Marcador de pie de página">
            <a:extLst>
              <a:ext uri="{FF2B5EF4-FFF2-40B4-BE49-F238E27FC236}">
                <a16:creationId xmlns:a16="http://schemas.microsoft.com/office/drawing/2014/main" id="{26D5044B-1995-44F2-BAD7-049A88190A84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00062" y="6309320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3</a:t>
            </a:fld>
            <a:endParaRPr lang="es-CL"/>
          </a:p>
        </p:txBody>
      </p:sp>
      <p:sp>
        <p:nvSpPr>
          <p:cNvPr id="11" name="1 Título"/>
          <p:cNvSpPr txBox="1">
            <a:spLocks/>
          </p:cNvSpPr>
          <p:nvPr/>
        </p:nvSpPr>
        <p:spPr>
          <a:xfrm>
            <a:off x="591815" y="980728"/>
            <a:ext cx="7960370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DE GASTOS A DICIEMBRE DE 2020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 MINISTERIO DE ECONOMÍA, FOMENTO Y TURISMO</a:t>
            </a:r>
          </a:p>
        </p:txBody>
      </p:sp>
      <p:graphicFrame>
        <p:nvGraphicFramePr>
          <p:cNvPr id="6" name="2 Gráfico">
            <a:extLst>
              <a:ext uri="{FF2B5EF4-FFF2-40B4-BE49-F238E27FC236}">
                <a16:creationId xmlns:a16="http://schemas.microsoft.com/office/drawing/2014/main" id="{07E64580-E7A6-4D61-803A-558CCE8D2DC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7614024"/>
              </p:ext>
            </p:extLst>
          </p:nvPr>
        </p:nvGraphicFramePr>
        <p:xfrm>
          <a:off x="755576" y="1962877"/>
          <a:ext cx="7560840" cy="37703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883300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4</a:t>
            </a:fld>
            <a:endParaRPr lang="es-CL"/>
          </a:p>
        </p:txBody>
      </p:sp>
      <p:sp>
        <p:nvSpPr>
          <p:cNvPr id="11" name="1 Título"/>
          <p:cNvSpPr txBox="1">
            <a:spLocks/>
          </p:cNvSpPr>
          <p:nvPr/>
        </p:nvSpPr>
        <p:spPr>
          <a:xfrm>
            <a:off x="531479" y="975417"/>
            <a:ext cx="8072969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DE GASTOS A DICIEMBRE DE 2020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 MINISTERIO DE ECONOMÍA, FOMENTO Y TURISMO</a:t>
            </a:r>
          </a:p>
        </p:txBody>
      </p:sp>
      <p:sp>
        <p:nvSpPr>
          <p:cNvPr id="6" name="3 Marcador de pie de página">
            <a:extLst>
              <a:ext uri="{FF2B5EF4-FFF2-40B4-BE49-F238E27FC236}">
                <a16:creationId xmlns:a16="http://schemas.microsoft.com/office/drawing/2014/main" id="{4A984C97-EB6C-467B-83FF-4C80884FA812}"/>
              </a:ext>
            </a:extLst>
          </p:cNvPr>
          <p:cNvSpPr txBox="1">
            <a:spLocks/>
          </p:cNvSpPr>
          <p:nvPr/>
        </p:nvSpPr>
        <p:spPr>
          <a:xfrm>
            <a:off x="500062" y="6309320"/>
            <a:ext cx="8229600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graphicFrame>
        <p:nvGraphicFramePr>
          <p:cNvPr id="7" name="1 Gráfico">
            <a:extLst>
              <a:ext uri="{FF2B5EF4-FFF2-40B4-BE49-F238E27FC236}">
                <a16:creationId xmlns:a16="http://schemas.microsoft.com/office/drawing/2014/main" id="{5DEE9E19-4B2C-479D-89DB-FF54FBE7F2B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9983534"/>
              </p:ext>
            </p:extLst>
          </p:nvPr>
        </p:nvGraphicFramePr>
        <p:xfrm>
          <a:off x="683568" y="2132855"/>
          <a:ext cx="7704856" cy="37497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293420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 Título"/>
          <p:cNvSpPr>
            <a:spLocks noGrp="1"/>
          </p:cNvSpPr>
          <p:nvPr>
            <p:ph type="title" idx="4294967295"/>
          </p:nvPr>
        </p:nvSpPr>
        <p:spPr>
          <a:xfrm>
            <a:off x="518864" y="756135"/>
            <a:ext cx="794156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DICIEMBRE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 MINISTERIO DE ECONOMÍA, FOMENTO Y TURISMO</a:t>
            </a:r>
          </a:p>
        </p:txBody>
      </p:sp>
      <p:sp>
        <p:nvSpPr>
          <p:cNvPr id="7" name="3 Marcador de pie de página">
            <a:extLst>
              <a:ext uri="{FF2B5EF4-FFF2-40B4-BE49-F238E27FC236}">
                <a16:creationId xmlns:a16="http://schemas.microsoft.com/office/drawing/2014/main" id="{69B7CAF8-73C7-46B3-8306-CA07C2243485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00062" y="6309320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5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500062" y="1428386"/>
            <a:ext cx="7978690" cy="27763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8" name="1 Título">
            <a:extLst>
              <a:ext uri="{FF2B5EF4-FFF2-40B4-BE49-F238E27FC236}">
                <a16:creationId xmlns:a16="http://schemas.microsoft.com/office/drawing/2014/main" id="{A0C244F3-1F3E-46C5-ABF7-FA6707D07F3D}"/>
              </a:ext>
            </a:extLst>
          </p:cNvPr>
          <p:cNvSpPr txBox="1">
            <a:spLocks/>
          </p:cNvSpPr>
          <p:nvPr/>
        </p:nvSpPr>
        <p:spPr>
          <a:xfrm>
            <a:off x="440176" y="4233867"/>
            <a:ext cx="8090869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sz="800" b="1" dirty="0">
                <a:ea typeface="Verdana" pitchFamily="34" charset="0"/>
                <a:cs typeface="Verdana" pitchFamily="34" charset="0"/>
              </a:rPr>
              <a:t>Nota: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Para el cálculo del presupuesto vigente, así como para determinar la ejecución acumulada, no se incluyó: el subtítulo </a:t>
            </a:r>
            <a:r>
              <a:rPr lang="es-CL" sz="800" b="1" dirty="0">
                <a:ea typeface="Verdana" pitchFamily="34" charset="0"/>
                <a:cs typeface="Verdana" pitchFamily="34" charset="0"/>
              </a:rPr>
              <a:t>25.99 “Otros Íntegros al Fisco”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por cuanto corresponden a movimientos contables derivados de una instrucción administrativa aplicada por Dipres a partir del mes de abril.</a:t>
            </a:r>
            <a:endParaRPr lang="es-CL" sz="800" b="1" dirty="0"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003B0390-6E57-4F10-8B15-9841F57BA1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4589759"/>
              </p:ext>
            </p:extLst>
          </p:nvPr>
        </p:nvGraphicFramePr>
        <p:xfrm>
          <a:off x="518381" y="1783164"/>
          <a:ext cx="7960371" cy="2461051"/>
        </p:xfrm>
        <a:graphic>
          <a:graphicData uri="http://schemas.openxmlformats.org/drawingml/2006/table">
            <a:tbl>
              <a:tblPr/>
              <a:tblGrid>
                <a:gridCol w="285522">
                  <a:extLst>
                    <a:ext uri="{9D8B030D-6E8A-4147-A177-3AD203B41FA5}">
                      <a16:colId xmlns:a16="http://schemas.microsoft.com/office/drawing/2014/main" val="1485360290"/>
                    </a:ext>
                  </a:extLst>
                </a:gridCol>
                <a:gridCol w="3220695">
                  <a:extLst>
                    <a:ext uri="{9D8B030D-6E8A-4147-A177-3AD203B41FA5}">
                      <a16:colId xmlns:a16="http://schemas.microsoft.com/office/drawing/2014/main" val="4240290178"/>
                    </a:ext>
                  </a:extLst>
                </a:gridCol>
                <a:gridCol w="765201">
                  <a:extLst>
                    <a:ext uri="{9D8B030D-6E8A-4147-A177-3AD203B41FA5}">
                      <a16:colId xmlns:a16="http://schemas.microsoft.com/office/drawing/2014/main" val="1962900317"/>
                    </a:ext>
                  </a:extLst>
                </a:gridCol>
                <a:gridCol w="765201">
                  <a:extLst>
                    <a:ext uri="{9D8B030D-6E8A-4147-A177-3AD203B41FA5}">
                      <a16:colId xmlns:a16="http://schemas.microsoft.com/office/drawing/2014/main" val="1262722896"/>
                    </a:ext>
                  </a:extLst>
                </a:gridCol>
                <a:gridCol w="765201">
                  <a:extLst>
                    <a:ext uri="{9D8B030D-6E8A-4147-A177-3AD203B41FA5}">
                      <a16:colId xmlns:a16="http://schemas.microsoft.com/office/drawing/2014/main" val="3731453435"/>
                    </a:ext>
                  </a:extLst>
                </a:gridCol>
                <a:gridCol w="765201">
                  <a:extLst>
                    <a:ext uri="{9D8B030D-6E8A-4147-A177-3AD203B41FA5}">
                      <a16:colId xmlns:a16="http://schemas.microsoft.com/office/drawing/2014/main" val="2325146757"/>
                    </a:ext>
                  </a:extLst>
                </a:gridCol>
                <a:gridCol w="696675">
                  <a:extLst>
                    <a:ext uri="{9D8B030D-6E8A-4147-A177-3AD203B41FA5}">
                      <a16:colId xmlns:a16="http://schemas.microsoft.com/office/drawing/2014/main" val="4272218715"/>
                    </a:ext>
                  </a:extLst>
                </a:gridCol>
                <a:gridCol w="696675">
                  <a:extLst>
                    <a:ext uri="{9D8B030D-6E8A-4147-A177-3AD203B41FA5}">
                      <a16:colId xmlns:a16="http://schemas.microsoft.com/office/drawing/2014/main" val="2109047912"/>
                    </a:ext>
                  </a:extLst>
                </a:gridCol>
              </a:tblGrid>
              <a:tr h="135782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86" marR="8486" marT="848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8486" marR="8486" marT="84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486" marR="8486" marT="84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7199685"/>
                  </a:ext>
                </a:extLst>
              </a:tr>
              <a:tr h="415834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8486" marR="8486" marT="848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486" marR="8486" marT="84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486" marR="8486" marT="848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8486" marR="8486" marT="84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486" marR="8486" marT="848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3749784"/>
                  </a:ext>
                </a:extLst>
              </a:tr>
              <a:tr h="1442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1.116.958.491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2.039.539.443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922.580.952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1.180.922.192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105,7%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57,9%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668135"/>
                  </a:ext>
                </a:extLst>
              </a:tr>
              <a:tr h="1357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158.981.296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158.744.816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-236.480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158.015.466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99,4%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99,5%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435036"/>
                  </a:ext>
                </a:extLst>
              </a:tr>
              <a:tr h="1357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51.012.284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38.467.881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-12.544.403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37.070.312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72,7%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96,4%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3936630"/>
                  </a:ext>
                </a:extLst>
              </a:tr>
              <a:tr h="1357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145.082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3.176.040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3.030.958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3.172.884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2187,0%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6700939"/>
                  </a:ext>
                </a:extLst>
              </a:tr>
              <a:tr h="1357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331.063.121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312.582.343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-18.480.778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310.517.086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93,8%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99,3%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3480289"/>
                  </a:ext>
                </a:extLst>
              </a:tr>
              <a:tr h="1357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36.634.782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823.667.753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787.032.971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353.805.032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965,8%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43,0%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5120773"/>
                  </a:ext>
                </a:extLst>
              </a:tr>
              <a:tr h="1357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726.428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726.398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744.465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2481550,0%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102,5%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3891861"/>
                  </a:ext>
                </a:extLst>
              </a:tr>
              <a:tr h="1357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19.903.469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4.464.085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-15.439.384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4.305.415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21,6%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96,4%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650211"/>
                  </a:ext>
                </a:extLst>
              </a:tr>
              <a:tr h="1357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FINANCIEROS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392.692.810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477.995.810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85.303.000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477.995.810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121,7%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0853997"/>
                  </a:ext>
                </a:extLst>
              </a:tr>
              <a:tr h="1357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1.315.494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304.510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-1.010.984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298.769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22,7%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98,1%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2605107"/>
                  </a:ext>
                </a:extLst>
              </a:tr>
              <a:tr h="1357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108.595.634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198.019.916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89.424.282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162.288.575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149,4%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82,0%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2085779"/>
                  </a:ext>
                </a:extLst>
              </a:tr>
              <a:tr h="1357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8.396.242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6.317.853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-2.078.389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6.246.092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74,4%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98,9%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9780041"/>
                  </a:ext>
                </a:extLst>
              </a:tr>
              <a:tr h="1357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8.218.247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14.362.474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6.144.227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12.689.130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154,4%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88,3%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4970483"/>
                  </a:ext>
                </a:extLst>
              </a:tr>
              <a:tr h="1357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709.534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709.534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22893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48126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>
            <a:spLocks noGrp="1"/>
          </p:cNvSpPr>
          <p:nvPr>
            <p:ph type="title" idx="4294967295"/>
          </p:nvPr>
        </p:nvSpPr>
        <p:spPr>
          <a:xfrm>
            <a:off x="558518" y="663449"/>
            <a:ext cx="776705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DICIEMBRE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 RESUMEN POR CAPÍTULOS</a:t>
            </a:r>
          </a:p>
        </p:txBody>
      </p:sp>
      <p:sp>
        <p:nvSpPr>
          <p:cNvPr id="9" name="3 Marcador de pie de página">
            <a:extLst>
              <a:ext uri="{FF2B5EF4-FFF2-40B4-BE49-F238E27FC236}">
                <a16:creationId xmlns:a16="http://schemas.microsoft.com/office/drawing/2014/main" id="{2291C210-334E-4AD4-BF9B-5F9F4F8CFAA3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466360" y="6194551"/>
            <a:ext cx="822044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6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558518" y="1301572"/>
            <a:ext cx="8220440" cy="3674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3987AD96-7A44-4857-A252-6537896744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8762487"/>
              </p:ext>
            </p:extLst>
          </p:nvPr>
        </p:nvGraphicFramePr>
        <p:xfrm>
          <a:off x="558518" y="1605692"/>
          <a:ext cx="7767057" cy="4351345"/>
        </p:xfrm>
        <a:graphic>
          <a:graphicData uri="http://schemas.openxmlformats.org/drawingml/2006/table">
            <a:tbl>
              <a:tblPr/>
              <a:tblGrid>
                <a:gridCol w="257103">
                  <a:extLst>
                    <a:ext uri="{9D8B030D-6E8A-4147-A177-3AD203B41FA5}">
                      <a16:colId xmlns:a16="http://schemas.microsoft.com/office/drawing/2014/main" val="1402729249"/>
                    </a:ext>
                  </a:extLst>
                </a:gridCol>
                <a:gridCol w="257103">
                  <a:extLst>
                    <a:ext uri="{9D8B030D-6E8A-4147-A177-3AD203B41FA5}">
                      <a16:colId xmlns:a16="http://schemas.microsoft.com/office/drawing/2014/main" val="3848406722"/>
                    </a:ext>
                  </a:extLst>
                </a:gridCol>
                <a:gridCol w="2900111">
                  <a:extLst>
                    <a:ext uri="{9D8B030D-6E8A-4147-A177-3AD203B41FA5}">
                      <a16:colId xmlns:a16="http://schemas.microsoft.com/office/drawing/2014/main" val="1607311340"/>
                    </a:ext>
                  </a:extLst>
                </a:gridCol>
                <a:gridCol w="781591">
                  <a:extLst>
                    <a:ext uri="{9D8B030D-6E8A-4147-A177-3AD203B41FA5}">
                      <a16:colId xmlns:a16="http://schemas.microsoft.com/office/drawing/2014/main" val="3614319130"/>
                    </a:ext>
                  </a:extLst>
                </a:gridCol>
                <a:gridCol w="781591">
                  <a:extLst>
                    <a:ext uri="{9D8B030D-6E8A-4147-A177-3AD203B41FA5}">
                      <a16:colId xmlns:a16="http://schemas.microsoft.com/office/drawing/2014/main" val="4130138437"/>
                    </a:ext>
                  </a:extLst>
                </a:gridCol>
                <a:gridCol w="763593">
                  <a:extLst>
                    <a:ext uri="{9D8B030D-6E8A-4147-A177-3AD203B41FA5}">
                      <a16:colId xmlns:a16="http://schemas.microsoft.com/office/drawing/2014/main" val="1292612576"/>
                    </a:ext>
                  </a:extLst>
                </a:gridCol>
                <a:gridCol w="781591">
                  <a:extLst>
                    <a:ext uri="{9D8B030D-6E8A-4147-A177-3AD203B41FA5}">
                      <a16:colId xmlns:a16="http://schemas.microsoft.com/office/drawing/2014/main" val="4145283990"/>
                    </a:ext>
                  </a:extLst>
                </a:gridCol>
                <a:gridCol w="627329">
                  <a:extLst>
                    <a:ext uri="{9D8B030D-6E8A-4147-A177-3AD203B41FA5}">
                      <a16:colId xmlns:a16="http://schemas.microsoft.com/office/drawing/2014/main" val="2269924570"/>
                    </a:ext>
                  </a:extLst>
                </a:gridCol>
                <a:gridCol w="617045">
                  <a:extLst>
                    <a:ext uri="{9D8B030D-6E8A-4147-A177-3AD203B41FA5}">
                      <a16:colId xmlns:a16="http://schemas.microsoft.com/office/drawing/2014/main" val="1361442612"/>
                    </a:ext>
                  </a:extLst>
                </a:gridCol>
              </a:tblGrid>
              <a:tr h="121716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07" marR="7607" marT="7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07" marR="7607" marT="76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07" marR="7607" marT="76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607" marR="7607" marT="7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607" marR="7607" marT="76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6894854"/>
                  </a:ext>
                </a:extLst>
              </a:tr>
              <a:tr h="37275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Cap.</a:t>
                      </a:r>
                    </a:p>
                  </a:txBody>
                  <a:tcPr marL="7607" marR="7607" marT="7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Prog.</a:t>
                      </a:r>
                    </a:p>
                  </a:txBody>
                  <a:tcPr marL="7607" marR="7607" marT="76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Capítulos </a:t>
                      </a:r>
                    </a:p>
                  </a:txBody>
                  <a:tcPr marL="7607" marR="7607" marT="76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607" marR="7607" marT="7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607" marR="7607" marT="76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607" marR="7607" marT="76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607" marR="7607" marT="7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607" marR="7607" marT="76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607" marR="7607" marT="76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6726675"/>
                  </a:ext>
                </a:extLst>
              </a:tr>
              <a:tr h="26625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7607" marR="7607" marT="7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07" marR="7607" marT="76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Subsecretaria de Economía y Empresas de Menor Tamaño</a:t>
                      </a:r>
                    </a:p>
                  </a:txBody>
                  <a:tcPr marL="7607" marR="7607" marT="76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83.270.689 </a:t>
                      </a:r>
                    </a:p>
                  </a:txBody>
                  <a:tcPr marL="7607" marR="7607" marT="7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76.426.638 </a:t>
                      </a:r>
                    </a:p>
                  </a:txBody>
                  <a:tcPr marL="7607" marR="7607" marT="76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-6.844.051 </a:t>
                      </a:r>
                    </a:p>
                  </a:txBody>
                  <a:tcPr marL="7607" marR="7607" marT="76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67.059.153 </a:t>
                      </a:r>
                    </a:p>
                  </a:txBody>
                  <a:tcPr marL="7607" marR="7607" marT="7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80,5%</a:t>
                      </a:r>
                    </a:p>
                  </a:txBody>
                  <a:tcPr marL="7607" marR="7607" marT="76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87,7%</a:t>
                      </a:r>
                    </a:p>
                  </a:txBody>
                  <a:tcPr marL="7607" marR="7607" marT="76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0582474"/>
                  </a:ext>
                </a:extLst>
              </a:tr>
              <a:tr h="1217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07" marR="7607" marT="7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7607" marR="7607" marT="76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Subsecretaria de Economía y Empresas de Menor Tamaño</a:t>
                      </a:r>
                    </a:p>
                  </a:txBody>
                  <a:tcPr marL="7607" marR="7607" marT="76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41.487.518 </a:t>
                      </a:r>
                    </a:p>
                  </a:txBody>
                  <a:tcPr marL="7607" marR="7607" marT="7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41.798.901 </a:t>
                      </a:r>
                    </a:p>
                  </a:txBody>
                  <a:tcPr marL="7607" marR="7607" marT="76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311.383 </a:t>
                      </a:r>
                    </a:p>
                  </a:txBody>
                  <a:tcPr marL="7607" marR="7607" marT="76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41.501.755 </a:t>
                      </a:r>
                    </a:p>
                  </a:txBody>
                  <a:tcPr marL="7607" marR="7607" marT="7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607" marR="7607" marT="76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99,3%</a:t>
                      </a:r>
                    </a:p>
                  </a:txBody>
                  <a:tcPr marL="7607" marR="7607" marT="76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0438876"/>
                  </a:ext>
                </a:extLst>
              </a:tr>
              <a:tr h="1217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07" marR="7607" marT="7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</a:t>
                      </a:r>
                    </a:p>
                  </a:txBody>
                  <a:tcPr marL="7607" marR="7607" marT="76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Fondo de Innovación para Competitividad</a:t>
                      </a:r>
                    </a:p>
                  </a:txBody>
                  <a:tcPr marL="7607" marR="7607" marT="76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41.783.171 </a:t>
                      </a:r>
                    </a:p>
                  </a:txBody>
                  <a:tcPr marL="7607" marR="7607" marT="7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34.627.737 </a:t>
                      </a:r>
                    </a:p>
                  </a:txBody>
                  <a:tcPr marL="7607" marR="7607" marT="76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-7.155.434 </a:t>
                      </a:r>
                    </a:p>
                  </a:txBody>
                  <a:tcPr marL="7607" marR="7607" marT="76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25.557.398 </a:t>
                      </a:r>
                    </a:p>
                  </a:txBody>
                  <a:tcPr marL="7607" marR="7607" marT="7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61,2%</a:t>
                      </a:r>
                    </a:p>
                  </a:txBody>
                  <a:tcPr marL="7607" marR="7607" marT="76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73,8%</a:t>
                      </a:r>
                    </a:p>
                  </a:txBody>
                  <a:tcPr marL="7607" marR="7607" marT="76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1881576"/>
                  </a:ext>
                </a:extLst>
              </a:tr>
              <a:tr h="1217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07" marR="7607" marT="7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08</a:t>
                      </a:r>
                    </a:p>
                  </a:txBody>
                  <a:tcPr marL="7607" marR="7607" marT="76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Secretaria Ejecutiva Consejo Nacional de Innovación</a:t>
                      </a:r>
                    </a:p>
                  </a:txBody>
                  <a:tcPr marL="7607" marR="7607" marT="76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07" marR="7607" marT="7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07" marR="7607" marT="76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07" marR="7607" marT="76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07" marR="7607" marT="7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07" marR="7607" marT="76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607" marR="7607" marT="76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6595632"/>
                  </a:ext>
                </a:extLst>
              </a:tr>
              <a:tr h="1217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07" marR="7607" marT="7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7607" marR="7607" marT="76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Iniciativa Científica Millenium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07" marR="7607" marT="76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07" marR="7607" marT="7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07" marR="7607" marT="76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07" marR="7607" marT="76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07" marR="7607" marT="7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07" marR="7607" marT="76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607" marR="7607" marT="76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0466165"/>
                  </a:ext>
                </a:extLst>
              </a:tr>
              <a:tr h="15214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7607" marR="7607" marT="7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07" marR="7607" marT="76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Nacional del Consumidor</a:t>
                      </a:r>
                    </a:p>
                  </a:txBody>
                  <a:tcPr marL="7607" marR="7607" marT="76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15.208.467 </a:t>
                      </a:r>
                    </a:p>
                  </a:txBody>
                  <a:tcPr marL="7607" marR="7607" marT="7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15.282.373 </a:t>
                      </a:r>
                    </a:p>
                  </a:txBody>
                  <a:tcPr marL="7607" marR="7607" marT="76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73.906 </a:t>
                      </a:r>
                    </a:p>
                  </a:txBody>
                  <a:tcPr marL="7607" marR="7607" marT="76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14.476.166 </a:t>
                      </a:r>
                    </a:p>
                  </a:txBody>
                  <a:tcPr marL="7607" marR="7607" marT="7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95,2%</a:t>
                      </a:r>
                    </a:p>
                  </a:txBody>
                  <a:tcPr marL="7607" marR="7607" marT="76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94,7%</a:t>
                      </a:r>
                    </a:p>
                  </a:txBody>
                  <a:tcPr marL="7607" marR="7607" marT="76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0726533"/>
                  </a:ext>
                </a:extLst>
              </a:tr>
              <a:tr h="15214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</a:t>
                      </a:r>
                    </a:p>
                  </a:txBody>
                  <a:tcPr marL="7607" marR="7607" marT="7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07" marR="7607" marT="76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Pesca y Acuicultura</a:t>
                      </a:r>
                    </a:p>
                  </a:txBody>
                  <a:tcPr marL="7607" marR="7607" marT="76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44.830.065 </a:t>
                      </a:r>
                    </a:p>
                  </a:txBody>
                  <a:tcPr marL="7607" marR="7607" marT="7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32.655.915 </a:t>
                      </a:r>
                    </a:p>
                  </a:txBody>
                  <a:tcPr marL="7607" marR="7607" marT="76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-12.174.150 </a:t>
                      </a:r>
                    </a:p>
                  </a:txBody>
                  <a:tcPr marL="7607" marR="7607" marT="76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31.151.315 </a:t>
                      </a:r>
                    </a:p>
                  </a:txBody>
                  <a:tcPr marL="7607" marR="7607" marT="7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69,5%</a:t>
                      </a:r>
                    </a:p>
                  </a:txBody>
                  <a:tcPr marL="7607" marR="7607" marT="76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95,4%</a:t>
                      </a:r>
                    </a:p>
                  </a:txBody>
                  <a:tcPr marL="7607" marR="7607" marT="76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7166859"/>
                  </a:ext>
                </a:extLst>
              </a:tr>
              <a:tr h="1217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07" marR="7607" marT="7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7607" marR="7607" marT="76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Pesca y Acuicultura</a:t>
                      </a:r>
                    </a:p>
                  </a:txBody>
                  <a:tcPr marL="7607" marR="7607" marT="76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44.830.065 </a:t>
                      </a:r>
                    </a:p>
                  </a:txBody>
                  <a:tcPr marL="7607" marR="7607" marT="7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32.655.915 </a:t>
                      </a:r>
                    </a:p>
                  </a:txBody>
                  <a:tcPr marL="7607" marR="7607" marT="76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-12.174.150 </a:t>
                      </a:r>
                    </a:p>
                  </a:txBody>
                  <a:tcPr marL="7607" marR="7607" marT="76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31.151.315 </a:t>
                      </a:r>
                    </a:p>
                  </a:txBody>
                  <a:tcPr marL="7607" marR="7607" marT="7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69,5%</a:t>
                      </a:r>
                    </a:p>
                  </a:txBody>
                  <a:tcPr marL="7607" marR="7607" marT="76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95,4%</a:t>
                      </a:r>
                    </a:p>
                  </a:txBody>
                  <a:tcPr marL="7607" marR="7607" marT="76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3027268"/>
                  </a:ext>
                </a:extLst>
              </a:tr>
              <a:tr h="1217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07" marR="7607" marT="7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7607" marR="7607" marT="76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 Administración Pesquero</a:t>
                      </a:r>
                    </a:p>
                  </a:txBody>
                  <a:tcPr marL="7607" marR="7607" marT="76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07" marR="7607" marT="7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07" marR="7607" marT="76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07" marR="7607" marT="76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07" marR="7607" marT="7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07" marR="7607" marT="76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607" marR="7607" marT="76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6351774"/>
                  </a:ext>
                </a:extLst>
              </a:tr>
              <a:tr h="15214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</a:t>
                      </a:r>
                    </a:p>
                  </a:txBody>
                  <a:tcPr marL="7607" marR="7607" marT="7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07" marR="7607" marT="76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Nacional de Pesca y Acuicultura</a:t>
                      </a:r>
                    </a:p>
                  </a:txBody>
                  <a:tcPr marL="7607" marR="7607" marT="76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34.116.850 </a:t>
                      </a:r>
                    </a:p>
                  </a:txBody>
                  <a:tcPr marL="7607" marR="7607" marT="7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33.703.064 </a:t>
                      </a:r>
                    </a:p>
                  </a:txBody>
                  <a:tcPr marL="7607" marR="7607" marT="76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-413.786 </a:t>
                      </a:r>
                    </a:p>
                  </a:txBody>
                  <a:tcPr marL="7607" marR="7607" marT="76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32.834.355 </a:t>
                      </a:r>
                    </a:p>
                  </a:txBody>
                  <a:tcPr marL="7607" marR="7607" marT="7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96,2%</a:t>
                      </a:r>
                    </a:p>
                  </a:txBody>
                  <a:tcPr marL="7607" marR="7607" marT="76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97,4%</a:t>
                      </a:r>
                    </a:p>
                  </a:txBody>
                  <a:tcPr marL="7607" marR="7607" marT="76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479106"/>
                  </a:ext>
                </a:extLst>
              </a:tr>
              <a:tr h="15214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06</a:t>
                      </a:r>
                    </a:p>
                  </a:txBody>
                  <a:tcPr marL="7607" marR="7607" marT="7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07" marR="7607" marT="76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Corporación de Fomento de la Producción</a:t>
                      </a:r>
                    </a:p>
                  </a:txBody>
                  <a:tcPr marL="7607" marR="7607" marT="76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804.673.962 </a:t>
                      </a:r>
                    </a:p>
                  </a:txBody>
                  <a:tcPr marL="7607" marR="7607" marT="7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1.716.902.174 </a:t>
                      </a:r>
                    </a:p>
                  </a:txBody>
                  <a:tcPr marL="7607" marR="7607" marT="76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912.228.212 </a:t>
                      </a:r>
                    </a:p>
                  </a:txBody>
                  <a:tcPr marL="7607" marR="7607" marT="76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1.208.802.406 </a:t>
                      </a:r>
                    </a:p>
                  </a:txBody>
                  <a:tcPr marL="7607" marR="7607" marT="7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150,2%</a:t>
                      </a:r>
                    </a:p>
                  </a:txBody>
                  <a:tcPr marL="7607" marR="7607" marT="76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70,4%</a:t>
                      </a:r>
                    </a:p>
                  </a:txBody>
                  <a:tcPr marL="7607" marR="7607" marT="76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1998734"/>
                  </a:ext>
                </a:extLst>
              </a:tr>
              <a:tr h="1217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07" marR="7607" marT="7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</a:t>
                      </a:r>
                    </a:p>
                  </a:txBody>
                  <a:tcPr marL="7607" marR="7607" marT="76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Corporación de Fomento de la Producción</a:t>
                      </a:r>
                    </a:p>
                  </a:txBody>
                  <a:tcPr marL="7607" marR="7607" marT="76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768.384.033 </a:t>
                      </a:r>
                    </a:p>
                  </a:txBody>
                  <a:tcPr marL="7607" marR="7607" marT="7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1.687.852.595 </a:t>
                      </a:r>
                    </a:p>
                  </a:txBody>
                  <a:tcPr marL="7607" marR="7607" marT="76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919.468.562 </a:t>
                      </a:r>
                    </a:p>
                  </a:txBody>
                  <a:tcPr marL="7607" marR="7607" marT="76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1.179.996.423 </a:t>
                      </a:r>
                    </a:p>
                  </a:txBody>
                  <a:tcPr marL="7607" marR="7607" marT="7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153,6%</a:t>
                      </a:r>
                    </a:p>
                  </a:txBody>
                  <a:tcPr marL="7607" marR="7607" marT="76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69,9%</a:t>
                      </a:r>
                    </a:p>
                  </a:txBody>
                  <a:tcPr marL="7607" marR="7607" marT="76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0727161"/>
                  </a:ext>
                </a:extLst>
              </a:tr>
              <a:tr h="1217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07" marR="7607" marT="7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</a:t>
                      </a:r>
                    </a:p>
                  </a:txBody>
                  <a:tcPr marL="7607" marR="7607" marT="76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Ciencia y Tecnología</a:t>
                      </a:r>
                    </a:p>
                  </a:txBody>
                  <a:tcPr marL="7607" marR="7607" marT="76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37.644.882 </a:t>
                      </a:r>
                    </a:p>
                  </a:txBody>
                  <a:tcPr marL="7607" marR="7607" marT="7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30.167.005 </a:t>
                      </a:r>
                    </a:p>
                  </a:txBody>
                  <a:tcPr marL="7607" marR="7607" marT="76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-7.477.877 </a:t>
                      </a:r>
                    </a:p>
                  </a:txBody>
                  <a:tcPr marL="7607" marR="7607" marT="76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29.905.139 </a:t>
                      </a:r>
                    </a:p>
                  </a:txBody>
                  <a:tcPr marL="7607" marR="7607" marT="7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79,4%</a:t>
                      </a:r>
                    </a:p>
                  </a:txBody>
                  <a:tcPr marL="7607" marR="7607" marT="76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99,1%</a:t>
                      </a:r>
                    </a:p>
                  </a:txBody>
                  <a:tcPr marL="7607" marR="7607" marT="76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0307893"/>
                  </a:ext>
                </a:extLst>
              </a:tr>
              <a:tr h="15214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</a:t>
                      </a:r>
                    </a:p>
                  </a:txBody>
                  <a:tcPr marL="7607" marR="7607" marT="7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07" marR="7607" marT="76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Nacional de Estadísticas</a:t>
                      </a:r>
                    </a:p>
                  </a:txBody>
                  <a:tcPr marL="7607" marR="7607" marT="76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59.473.866 </a:t>
                      </a:r>
                    </a:p>
                  </a:txBody>
                  <a:tcPr marL="7607" marR="7607" marT="7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49.726.200 </a:t>
                      </a:r>
                    </a:p>
                  </a:txBody>
                  <a:tcPr marL="7607" marR="7607" marT="76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-9.747.666 </a:t>
                      </a:r>
                    </a:p>
                  </a:txBody>
                  <a:tcPr marL="7607" marR="7607" marT="76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48.930.634 </a:t>
                      </a:r>
                    </a:p>
                  </a:txBody>
                  <a:tcPr marL="7607" marR="7607" marT="7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82,3%</a:t>
                      </a:r>
                    </a:p>
                  </a:txBody>
                  <a:tcPr marL="7607" marR="7607" marT="76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98,4%</a:t>
                      </a:r>
                    </a:p>
                  </a:txBody>
                  <a:tcPr marL="7607" marR="7607" marT="76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5965489"/>
                  </a:ext>
                </a:extLst>
              </a:tr>
              <a:tr h="1217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07" marR="7607" marT="7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7607" marR="7607" marT="76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Nacional de Estadísticas</a:t>
                      </a:r>
                    </a:p>
                  </a:txBody>
                  <a:tcPr marL="7607" marR="7607" marT="76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41.862.872 </a:t>
                      </a:r>
                    </a:p>
                  </a:txBody>
                  <a:tcPr marL="7607" marR="7607" marT="7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42.971.138 </a:t>
                      </a:r>
                    </a:p>
                  </a:txBody>
                  <a:tcPr marL="7607" marR="7607" marT="76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1.108.266 </a:t>
                      </a:r>
                    </a:p>
                  </a:txBody>
                  <a:tcPr marL="7607" marR="7607" marT="76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41.743.435 </a:t>
                      </a:r>
                    </a:p>
                  </a:txBody>
                  <a:tcPr marL="7607" marR="7607" marT="7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99,7%</a:t>
                      </a:r>
                    </a:p>
                  </a:txBody>
                  <a:tcPr marL="7607" marR="7607" marT="76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97,1%</a:t>
                      </a:r>
                    </a:p>
                  </a:txBody>
                  <a:tcPr marL="7607" marR="7607" marT="76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3699"/>
                  </a:ext>
                </a:extLst>
              </a:tr>
              <a:tr h="1217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07" marR="7607" marT="7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7607" marR="7607" marT="76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Censos</a:t>
                      </a:r>
                    </a:p>
                  </a:txBody>
                  <a:tcPr marL="7607" marR="7607" marT="76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17.610.994 </a:t>
                      </a:r>
                    </a:p>
                  </a:txBody>
                  <a:tcPr marL="7607" marR="7607" marT="7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6.755.062 </a:t>
                      </a:r>
                    </a:p>
                  </a:txBody>
                  <a:tcPr marL="7607" marR="7607" marT="76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-10.855.932 </a:t>
                      </a:r>
                    </a:p>
                  </a:txBody>
                  <a:tcPr marL="7607" marR="7607" marT="76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5.648.932 </a:t>
                      </a:r>
                    </a:p>
                  </a:txBody>
                  <a:tcPr marL="7607" marR="7607" marT="7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32,1%</a:t>
                      </a:r>
                    </a:p>
                  </a:txBody>
                  <a:tcPr marL="7607" marR="7607" marT="76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83,6%</a:t>
                      </a:r>
                    </a:p>
                  </a:txBody>
                  <a:tcPr marL="7607" marR="7607" marT="76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5190454"/>
                  </a:ext>
                </a:extLst>
              </a:tr>
              <a:tr h="15214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08</a:t>
                      </a:r>
                    </a:p>
                  </a:txBody>
                  <a:tcPr marL="7607" marR="7607" marT="7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07" marR="7607" marT="76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Fiscalía Nacional Económica</a:t>
                      </a:r>
                    </a:p>
                  </a:txBody>
                  <a:tcPr marL="7607" marR="7607" marT="76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7.426.218 </a:t>
                      </a:r>
                    </a:p>
                  </a:txBody>
                  <a:tcPr marL="7607" marR="7607" marT="7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7.346.299 </a:t>
                      </a:r>
                    </a:p>
                  </a:txBody>
                  <a:tcPr marL="7607" marR="7607" marT="76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-79.919 </a:t>
                      </a:r>
                    </a:p>
                  </a:txBody>
                  <a:tcPr marL="7607" marR="7607" marT="76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7.124.166 </a:t>
                      </a:r>
                    </a:p>
                  </a:txBody>
                  <a:tcPr marL="7607" marR="7607" marT="7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95,9%</a:t>
                      </a:r>
                    </a:p>
                  </a:txBody>
                  <a:tcPr marL="7607" marR="7607" marT="76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97,0%</a:t>
                      </a:r>
                    </a:p>
                  </a:txBody>
                  <a:tcPr marL="7607" marR="7607" marT="76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0179576"/>
                  </a:ext>
                </a:extLst>
              </a:tr>
              <a:tr h="15214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09</a:t>
                      </a:r>
                    </a:p>
                  </a:txBody>
                  <a:tcPr marL="7607" marR="7607" marT="7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07" marR="7607" marT="76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Nacional de Turismo</a:t>
                      </a:r>
                    </a:p>
                  </a:txBody>
                  <a:tcPr marL="7607" marR="7607" marT="76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30.614.563 </a:t>
                      </a:r>
                    </a:p>
                  </a:txBody>
                  <a:tcPr marL="7607" marR="7607" marT="7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14.946.587 </a:t>
                      </a:r>
                    </a:p>
                  </a:txBody>
                  <a:tcPr marL="7607" marR="7607" marT="76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-15.667.976 </a:t>
                      </a:r>
                    </a:p>
                  </a:txBody>
                  <a:tcPr marL="7607" marR="7607" marT="76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14.278.937 </a:t>
                      </a:r>
                    </a:p>
                  </a:txBody>
                  <a:tcPr marL="7607" marR="7607" marT="7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46,6%</a:t>
                      </a:r>
                    </a:p>
                  </a:txBody>
                  <a:tcPr marL="7607" marR="7607" marT="76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95,5%</a:t>
                      </a:r>
                    </a:p>
                  </a:txBody>
                  <a:tcPr marL="7607" marR="7607" marT="76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5918394"/>
                  </a:ext>
                </a:extLst>
              </a:tr>
              <a:tr h="1217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07" marR="7607" marT="7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7607" marR="7607" marT="76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Nacional de Turismo</a:t>
                      </a:r>
                    </a:p>
                  </a:txBody>
                  <a:tcPr marL="7607" marR="7607" marT="76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21.327.213 </a:t>
                      </a:r>
                    </a:p>
                  </a:txBody>
                  <a:tcPr marL="7607" marR="7607" marT="7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13.304.371 </a:t>
                      </a:r>
                    </a:p>
                  </a:txBody>
                  <a:tcPr marL="7607" marR="7607" marT="76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-8.022.842 </a:t>
                      </a:r>
                    </a:p>
                  </a:txBody>
                  <a:tcPr marL="7607" marR="7607" marT="76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12.718.289 </a:t>
                      </a:r>
                    </a:p>
                  </a:txBody>
                  <a:tcPr marL="7607" marR="7607" marT="7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59,6%</a:t>
                      </a:r>
                    </a:p>
                  </a:txBody>
                  <a:tcPr marL="7607" marR="7607" marT="76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95,6%</a:t>
                      </a:r>
                    </a:p>
                  </a:txBody>
                  <a:tcPr marL="7607" marR="7607" marT="76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4500115"/>
                  </a:ext>
                </a:extLst>
              </a:tr>
              <a:tr h="1217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07" marR="7607" marT="7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</a:t>
                      </a:r>
                    </a:p>
                  </a:txBody>
                  <a:tcPr marL="7607" marR="7607" marT="76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Promoción Internacional</a:t>
                      </a:r>
                    </a:p>
                  </a:txBody>
                  <a:tcPr marL="7607" marR="7607" marT="76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9.287.350 </a:t>
                      </a:r>
                    </a:p>
                  </a:txBody>
                  <a:tcPr marL="7607" marR="7607" marT="7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1.642.216 </a:t>
                      </a:r>
                    </a:p>
                  </a:txBody>
                  <a:tcPr marL="7607" marR="7607" marT="76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-7.645.134 </a:t>
                      </a:r>
                    </a:p>
                  </a:txBody>
                  <a:tcPr marL="7607" marR="7607" marT="76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1.560.648 </a:t>
                      </a:r>
                    </a:p>
                  </a:txBody>
                  <a:tcPr marL="7607" marR="7607" marT="7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16,8%</a:t>
                      </a:r>
                    </a:p>
                  </a:txBody>
                  <a:tcPr marL="7607" marR="7607" marT="76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7607" marR="7607" marT="76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9245637"/>
                  </a:ext>
                </a:extLst>
              </a:tr>
              <a:tr h="15214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7607" marR="7607" marT="7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07" marR="7607" marT="76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Cooperación Técnica</a:t>
                      </a:r>
                    </a:p>
                  </a:txBody>
                  <a:tcPr marL="7607" marR="7607" marT="76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55.783.946 </a:t>
                      </a:r>
                    </a:p>
                  </a:txBody>
                  <a:tcPr marL="7607" marR="7607" marT="7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108.883.202 </a:t>
                      </a:r>
                    </a:p>
                  </a:txBody>
                  <a:tcPr marL="7607" marR="7607" marT="76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53.099.256 </a:t>
                      </a:r>
                    </a:p>
                  </a:txBody>
                  <a:tcPr marL="7607" marR="7607" marT="76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105.040.183 </a:t>
                      </a:r>
                    </a:p>
                  </a:txBody>
                  <a:tcPr marL="7607" marR="7607" marT="7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188,3%</a:t>
                      </a:r>
                    </a:p>
                  </a:txBody>
                  <a:tcPr marL="7607" marR="7607" marT="76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96,5%</a:t>
                      </a:r>
                    </a:p>
                  </a:txBody>
                  <a:tcPr marL="7607" marR="7607" marT="76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6832890"/>
                  </a:ext>
                </a:extLst>
              </a:tr>
              <a:tr h="15214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7607" marR="7607" marT="7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07" marR="7607" marT="76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Comité Innova Chile</a:t>
                      </a:r>
                    </a:p>
                  </a:txBody>
                  <a:tcPr marL="7607" marR="7607" marT="76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34.687.368 </a:t>
                      </a:r>
                    </a:p>
                  </a:txBody>
                  <a:tcPr marL="7607" marR="7607" marT="7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23.584.575 </a:t>
                      </a:r>
                    </a:p>
                  </a:txBody>
                  <a:tcPr marL="7607" marR="7607" marT="76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-11.102.793 </a:t>
                      </a:r>
                    </a:p>
                  </a:txBody>
                  <a:tcPr marL="7607" marR="7607" marT="76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23.372.582 </a:t>
                      </a:r>
                    </a:p>
                  </a:txBody>
                  <a:tcPr marL="7607" marR="7607" marT="7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67,4%</a:t>
                      </a:r>
                    </a:p>
                  </a:txBody>
                  <a:tcPr marL="7607" marR="7607" marT="76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99,1%</a:t>
                      </a:r>
                    </a:p>
                  </a:txBody>
                  <a:tcPr marL="7607" marR="7607" marT="76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4309798"/>
                  </a:ext>
                </a:extLst>
              </a:tr>
              <a:tr h="15214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607" marR="7607" marT="7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07" marR="7607" marT="76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Agencia de Promoción de la Inversión Extranjera</a:t>
                      </a:r>
                    </a:p>
                  </a:txBody>
                  <a:tcPr marL="7607" marR="7607" marT="76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5.063.831 </a:t>
                      </a:r>
                    </a:p>
                  </a:txBody>
                  <a:tcPr marL="7607" marR="7607" marT="7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4.268.663 </a:t>
                      </a:r>
                    </a:p>
                  </a:txBody>
                  <a:tcPr marL="7607" marR="7607" marT="76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-795.168 </a:t>
                      </a:r>
                    </a:p>
                  </a:txBody>
                  <a:tcPr marL="7607" marR="7607" marT="76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4.106.007 </a:t>
                      </a:r>
                    </a:p>
                  </a:txBody>
                  <a:tcPr marL="7607" marR="7607" marT="7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81,1%</a:t>
                      </a:r>
                    </a:p>
                  </a:txBody>
                  <a:tcPr marL="7607" marR="7607" marT="76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96,2%</a:t>
                      </a:r>
                    </a:p>
                  </a:txBody>
                  <a:tcPr marL="7607" marR="7607" marT="76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386665"/>
                  </a:ext>
                </a:extLst>
              </a:tr>
              <a:tr h="15214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607" marR="7607" marT="7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07" marR="7607" marT="76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nacional de Propiedad Industrial</a:t>
                      </a:r>
                    </a:p>
                  </a:txBody>
                  <a:tcPr marL="7607" marR="7607" marT="76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6.982.315 </a:t>
                      </a:r>
                    </a:p>
                  </a:txBody>
                  <a:tcPr marL="7607" marR="7607" marT="7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7.567.696 </a:t>
                      </a:r>
                    </a:p>
                  </a:txBody>
                  <a:tcPr marL="7607" marR="7607" marT="76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585.381 </a:t>
                      </a:r>
                    </a:p>
                  </a:txBody>
                  <a:tcPr marL="7607" marR="7607" marT="76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7.349.441 </a:t>
                      </a:r>
                    </a:p>
                  </a:txBody>
                  <a:tcPr marL="7607" marR="7607" marT="7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105,3%</a:t>
                      </a:r>
                    </a:p>
                  </a:txBody>
                  <a:tcPr marL="7607" marR="7607" marT="76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97,1%</a:t>
                      </a:r>
                    </a:p>
                  </a:txBody>
                  <a:tcPr marL="7607" marR="7607" marT="76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6179651"/>
                  </a:ext>
                </a:extLst>
              </a:tr>
              <a:tr h="15214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607" marR="7607" marT="7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07" marR="7607" marT="76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Turismo</a:t>
                      </a:r>
                    </a:p>
                  </a:txBody>
                  <a:tcPr marL="7607" marR="7607" marT="76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4.799.969 </a:t>
                      </a:r>
                    </a:p>
                  </a:txBody>
                  <a:tcPr marL="7607" marR="7607" marT="7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3.895.631 </a:t>
                      </a:r>
                    </a:p>
                  </a:txBody>
                  <a:tcPr marL="7607" marR="7607" marT="76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-904.338 </a:t>
                      </a:r>
                    </a:p>
                  </a:txBody>
                  <a:tcPr marL="7607" marR="7607" marT="76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3.635.853 </a:t>
                      </a:r>
                    </a:p>
                  </a:txBody>
                  <a:tcPr marL="7607" marR="7607" marT="7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75,7%</a:t>
                      </a:r>
                    </a:p>
                  </a:txBody>
                  <a:tcPr marL="7607" marR="7607" marT="76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93,3%</a:t>
                      </a:r>
                    </a:p>
                  </a:txBody>
                  <a:tcPr marL="7607" marR="7607" marT="76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041711"/>
                  </a:ext>
                </a:extLst>
              </a:tr>
              <a:tr h="15214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607" marR="7607" marT="7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07" marR="7607" marT="76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Superintendencia de Insolvencia y Reemprendimiento</a:t>
                      </a:r>
                    </a:p>
                  </a:txBody>
                  <a:tcPr marL="7607" marR="7607" marT="76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6.500.915 </a:t>
                      </a:r>
                    </a:p>
                  </a:txBody>
                  <a:tcPr marL="7607" marR="7607" marT="7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6.769.202 </a:t>
                      </a:r>
                    </a:p>
                  </a:txBody>
                  <a:tcPr marL="7607" marR="7607" marT="76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268.287 </a:t>
                      </a:r>
                    </a:p>
                  </a:txBody>
                  <a:tcPr marL="7607" marR="7607" marT="76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6.711.323 </a:t>
                      </a:r>
                    </a:p>
                  </a:txBody>
                  <a:tcPr marL="7607" marR="7607" marT="7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103,2%</a:t>
                      </a:r>
                    </a:p>
                  </a:txBody>
                  <a:tcPr marL="7607" marR="7607" marT="76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99,1%</a:t>
                      </a:r>
                    </a:p>
                  </a:txBody>
                  <a:tcPr marL="7607" marR="7607" marT="76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4563001"/>
                  </a:ext>
                </a:extLst>
              </a:tr>
              <a:tr h="15214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607" marR="7607" marT="7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07" marR="7607" marT="76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Nacional Desarrollo Sustentable Pesca Artesanal y Acuicultura</a:t>
                      </a:r>
                    </a:p>
                  </a:txBody>
                  <a:tcPr marL="7607" marR="7607" marT="76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18.045.740 </a:t>
                      </a:r>
                    </a:p>
                  </a:txBody>
                  <a:tcPr marL="7607" marR="7607" marT="7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12.482.911 </a:t>
                      </a:r>
                    </a:p>
                  </a:txBody>
                  <a:tcPr marL="7607" marR="7607" marT="76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-5.562.829 </a:t>
                      </a:r>
                    </a:p>
                  </a:txBody>
                  <a:tcPr marL="7607" marR="7607" marT="76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11.671.686 </a:t>
                      </a:r>
                    </a:p>
                  </a:txBody>
                  <a:tcPr marL="7607" marR="7607" marT="76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64,7%</a:t>
                      </a:r>
                    </a:p>
                  </a:txBody>
                  <a:tcPr marL="7607" marR="7607" marT="76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93,5%</a:t>
                      </a:r>
                    </a:p>
                  </a:txBody>
                  <a:tcPr marL="7607" marR="7607" marT="76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36380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7145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 Título"/>
          <p:cNvSpPr>
            <a:spLocks noGrp="1"/>
          </p:cNvSpPr>
          <p:nvPr>
            <p:ph type="title" idx="4294967295"/>
          </p:nvPr>
        </p:nvSpPr>
        <p:spPr>
          <a:xfrm>
            <a:off x="584666" y="647693"/>
            <a:ext cx="7875764" cy="83731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DICIEMBRE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01. PROGRAMA 01: SUBSECRETARÍA DE ECONOMÍA Y EMPRESAS DE MENOR TAMAÑO</a:t>
            </a:r>
          </a:p>
        </p:txBody>
      </p:sp>
      <p:sp>
        <p:nvSpPr>
          <p:cNvPr id="7" name="3 Marcador de pie de página">
            <a:extLst>
              <a:ext uri="{FF2B5EF4-FFF2-40B4-BE49-F238E27FC236}">
                <a16:creationId xmlns:a16="http://schemas.microsoft.com/office/drawing/2014/main" id="{020C5F97-02D6-45C8-89AE-7A1C3C1399E7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00062" y="6309320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7</a:t>
            </a:fld>
            <a:endParaRPr lang="es-CL"/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570362" y="1506686"/>
            <a:ext cx="8159300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                                                                                                                    </a:t>
            </a:r>
            <a:endParaRPr lang="es-CL" sz="12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>
            <a:extLst>
              <a:ext uri="{FF2B5EF4-FFF2-40B4-BE49-F238E27FC236}">
                <a16:creationId xmlns:a16="http://schemas.microsoft.com/office/drawing/2014/main" id="{D0DD4BB0-C216-4C87-9B74-038025B8EA5E}"/>
              </a:ext>
            </a:extLst>
          </p:cNvPr>
          <p:cNvSpPr txBox="1">
            <a:spLocks/>
          </p:cNvSpPr>
          <p:nvPr/>
        </p:nvSpPr>
        <p:spPr>
          <a:xfrm>
            <a:off x="533246" y="6088384"/>
            <a:ext cx="7927184" cy="277362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sz="800" b="1" dirty="0">
                <a:ea typeface="Verdana" pitchFamily="34" charset="0"/>
                <a:cs typeface="Verdana" pitchFamily="34" charset="0"/>
              </a:rPr>
              <a:t>Nota: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Para el cálculo del presupuesto vigente, así como para determinar la ejecución acumulada, no se incluyó: el subtítulo </a:t>
            </a:r>
            <a:r>
              <a:rPr lang="es-CL" sz="800" b="1" dirty="0">
                <a:ea typeface="Verdana" pitchFamily="34" charset="0"/>
                <a:cs typeface="Verdana" pitchFamily="34" charset="0"/>
              </a:rPr>
              <a:t>25.99 “Otros Íntegros al Fisco”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por cuanto corresponden a movimientos contables derivados de una instrucción administrativa aplicada por Dipres a partir del mes de abril.</a:t>
            </a:r>
            <a:endParaRPr lang="es-CL" sz="800" b="1" dirty="0"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B84B093F-0B23-4BE6-AC31-08BCD1F97A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3741173"/>
              </p:ext>
            </p:extLst>
          </p:nvPr>
        </p:nvGraphicFramePr>
        <p:xfrm>
          <a:off x="584666" y="1772816"/>
          <a:ext cx="7875765" cy="4371994"/>
        </p:xfrm>
        <a:graphic>
          <a:graphicData uri="http://schemas.openxmlformats.org/drawingml/2006/table">
            <a:tbl>
              <a:tblPr/>
              <a:tblGrid>
                <a:gridCol w="263933">
                  <a:extLst>
                    <a:ext uri="{9D8B030D-6E8A-4147-A177-3AD203B41FA5}">
                      <a16:colId xmlns:a16="http://schemas.microsoft.com/office/drawing/2014/main" val="382773869"/>
                    </a:ext>
                  </a:extLst>
                </a:gridCol>
                <a:gridCol w="263933">
                  <a:extLst>
                    <a:ext uri="{9D8B030D-6E8A-4147-A177-3AD203B41FA5}">
                      <a16:colId xmlns:a16="http://schemas.microsoft.com/office/drawing/2014/main" val="1004510811"/>
                    </a:ext>
                  </a:extLst>
                </a:gridCol>
                <a:gridCol w="263933">
                  <a:extLst>
                    <a:ext uri="{9D8B030D-6E8A-4147-A177-3AD203B41FA5}">
                      <a16:colId xmlns:a16="http://schemas.microsoft.com/office/drawing/2014/main" val="629757733"/>
                    </a:ext>
                  </a:extLst>
                </a:gridCol>
                <a:gridCol w="2977166">
                  <a:extLst>
                    <a:ext uri="{9D8B030D-6E8A-4147-A177-3AD203B41FA5}">
                      <a16:colId xmlns:a16="http://schemas.microsoft.com/office/drawing/2014/main" val="3786548831"/>
                    </a:ext>
                  </a:extLst>
                </a:gridCol>
                <a:gridCol w="707341">
                  <a:extLst>
                    <a:ext uri="{9D8B030D-6E8A-4147-A177-3AD203B41FA5}">
                      <a16:colId xmlns:a16="http://schemas.microsoft.com/office/drawing/2014/main" val="4165331839"/>
                    </a:ext>
                  </a:extLst>
                </a:gridCol>
                <a:gridCol w="707341">
                  <a:extLst>
                    <a:ext uri="{9D8B030D-6E8A-4147-A177-3AD203B41FA5}">
                      <a16:colId xmlns:a16="http://schemas.microsoft.com/office/drawing/2014/main" val="3942532447"/>
                    </a:ext>
                  </a:extLst>
                </a:gridCol>
                <a:gridCol w="707341">
                  <a:extLst>
                    <a:ext uri="{9D8B030D-6E8A-4147-A177-3AD203B41FA5}">
                      <a16:colId xmlns:a16="http://schemas.microsoft.com/office/drawing/2014/main" val="741883794"/>
                    </a:ext>
                  </a:extLst>
                </a:gridCol>
                <a:gridCol w="707341">
                  <a:extLst>
                    <a:ext uri="{9D8B030D-6E8A-4147-A177-3AD203B41FA5}">
                      <a16:colId xmlns:a16="http://schemas.microsoft.com/office/drawing/2014/main" val="2219997359"/>
                    </a:ext>
                  </a:extLst>
                </a:gridCol>
                <a:gridCol w="643996">
                  <a:extLst>
                    <a:ext uri="{9D8B030D-6E8A-4147-A177-3AD203B41FA5}">
                      <a16:colId xmlns:a16="http://schemas.microsoft.com/office/drawing/2014/main" val="1893561674"/>
                    </a:ext>
                  </a:extLst>
                </a:gridCol>
                <a:gridCol w="633440">
                  <a:extLst>
                    <a:ext uri="{9D8B030D-6E8A-4147-A177-3AD203B41FA5}">
                      <a16:colId xmlns:a16="http://schemas.microsoft.com/office/drawing/2014/main" val="413487006"/>
                    </a:ext>
                  </a:extLst>
                </a:gridCol>
              </a:tblGrid>
              <a:tr h="113989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075" marR="7075" marT="70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075" marR="7075" marT="70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9798048"/>
                  </a:ext>
                </a:extLst>
              </a:tr>
              <a:tr h="3437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6010195"/>
                  </a:ext>
                </a:extLst>
              </a:tr>
              <a:tr h="147327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41.487.518 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41.798.901 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311.383 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41.501.755 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99,3%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5336575"/>
                  </a:ext>
                </a:extLst>
              </a:tr>
              <a:tr h="11398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8.822.748 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8.596.880 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-225.868 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8.582.307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97,3%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99,8%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8879443"/>
                  </a:ext>
                </a:extLst>
              </a:tr>
              <a:tr h="11398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2.271.118 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2.201.118 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-70.000 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2.120.978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93,4%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96,4%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6291050"/>
                  </a:ext>
                </a:extLst>
              </a:tr>
              <a:tr h="11398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111.448 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111.438 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111.448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1114480,0%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5038263"/>
                  </a:ext>
                </a:extLst>
              </a:tr>
              <a:tr h="11398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Previsionales                                                      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1.740 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1.730 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1.740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17400,0%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9015062"/>
                  </a:ext>
                </a:extLst>
              </a:tr>
              <a:tr h="11398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109.708 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109.708 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109.708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918633"/>
                  </a:ext>
                </a:extLst>
              </a:tr>
              <a:tr h="11398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24.856.099 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23.547.656 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-1.308.443 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23.450.576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94,3%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99,6%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3397765"/>
                  </a:ext>
                </a:extLst>
              </a:tr>
              <a:tr h="11398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18.799.976 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18.795.730 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-4.246 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18.795.729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2077757"/>
                  </a:ext>
                </a:extLst>
              </a:tr>
              <a:tr h="11398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Nacional de Normalización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367.152 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362.906 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-4.246 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362.905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98,8%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5081947"/>
                  </a:ext>
                </a:extLst>
              </a:tr>
              <a:tr h="11398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de Fomento Pesquero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18.432.824 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18.432.824 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18.432.824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3212108"/>
                  </a:ext>
                </a:extLst>
              </a:tr>
              <a:tr h="11398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347.039 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347.039 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303.464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87,4%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87,4%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2889891"/>
                  </a:ext>
                </a:extLst>
              </a:tr>
              <a:tr h="11398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Nacional de Estadísticas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347.039 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347.039 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303.464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87,4%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87,4%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6688296"/>
                  </a:ext>
                </a:extLst>
              </a:tr>
              <a:tr h="11398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5.709.084 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4.404.887 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-1.304.197 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4.351.383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76,2%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98,8%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7083968"/>
                  </a:ext>
                </a:extLst>
              </a:tr>
              <a:tr h="11398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413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Escritorio Empresa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2.073.993 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1.635.989 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-438.004 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1.633.958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78,8%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1542123"/>
                  </a:ext>
                </a:extLst>
              </a:tr>
              <a:tr h="11398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472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Tribunal Arbitral de Propiedad Industrial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552.695 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454.695 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-98.000 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443.369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80,2%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97,5%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6946414"/>
                  </a:ext>
                </a:extLst>
              </a:tr>
              <a:tr h="11398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477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Comisión Nacional de la Productividad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1.126.748 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847.418 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-279.330 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843.340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74,8%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99,5%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3326088"/>
                  </a:ext>
                </a:extLst>
              </a:tr>
              <a:tr h="11398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611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Pymes Digitales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305.962 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272.897 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-33.065 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248.593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81,2%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91,1%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8249278"/>
                  </a:ext>
                </a:extLst>
              </a:tr>
              <a:tr h="11926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612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Oficina de Gestión de Proyectos Sustentables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841.433 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668.958 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-172.475 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666.257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79,2%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99,6%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7981778"/>
                  </a:ext>
                </a:extLst>
              </a:tr>
              <a:tr h="11398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613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Oficina de Productividad y Emprendimiento Nacional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580.883 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345.560 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-235.323 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342.969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59,0%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99,3%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9426803"/>
                  </a:ext>
                </a:extLst>
              </a:tr>
              <a:tr h="11398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616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Unificado de Permisos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227.370 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179.370 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-48.000 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172.897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76,0%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96,4%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1056815"/>
                  </a:ext>
                </a:extLst>
              </a:tr>
              <a:tr h="11398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17.176 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17.176 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17.175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5411144"/>
                  </a:ext>
                </a:extLst>
              </a:tr>
              <a:tr h="11398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17.176 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17.176 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17.175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948742"/>
                  </a:ext>
                </a:extLst>
              </a:tr>
              <a:tr h="11398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295.104 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168.144 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-126.960 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144.457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49,0%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85,9%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7407039"/>
                  </a:ext>
                </a:extLst>
              </a:tr>
              <a:tr h="11398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22.503 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20.398 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-2.105 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20.398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90,6%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866924"/>
                  </a:ext>
                </a:extLst>
              </a:tr>
              <a:tr h="11398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5.130 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4.650 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-480 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4.650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90,6%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4241423"/>
                  </a:ext>
                </a:extLst>
              </a:tr>
              <a:tr h="11398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6.977 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22.390 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15.413 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21.368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306,3%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95,4%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3632951"/>
                  </a:ext>
                </a:extLst>
              </a:tr>
              <a:tr h="11398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41.963 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29.374 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-12.589 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28.790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68,6%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98,0%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8813982"/>
                  </a:ext>
                </a:extLst>
              </a:tr>
              <a:tr h="11398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218.531 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91.332 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-127.199 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69.251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31,7%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75,8%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0058340"/>
                  </a:ext>
                </a:extLst>
              </a:tr>
              <a:tr h="11398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5.242.439 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7.156.479 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1.914.040 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7.091.989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135,3%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99,1%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1922538"/>
                  </a:ext>
                </a:extLst>
              </a:tr>
              <a:tr h="11398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Amortización Deuda Interna                                                      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378.306 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553.718 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175.412 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553.718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146,4%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6660263"/>
                  </a:ext>
                </a:extLst>
              </a:tr>
              <a:tr h="11398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Amortización Deuda Externa                                                      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4.265.866 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5.623.540 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1.357.674 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5.602.086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131,3%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99,6%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0656465"/>
                  </a:ext>
                </a:extLst>
              </a:tr>
              <a:tr h="11398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Intereses Deuda Interna                                                         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384.528 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209.116 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-175.412 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197.729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51,4%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94,6%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8443246"/>
                  </a:ext>
                </a:extLst>
              </a:tr>
              <a:tr h="11398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Intereses Deuda Externa                                                         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213.739 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500.805 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287.066 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470.041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219,9%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93,9%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232164"/>
                  </a:ext>
                </a:extLst>
              </a:tr>
              <a:tr h="11398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269.300 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269.300 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268.415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99,7%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87965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73201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 idx="4294967295"/>
          </p:nvPr>
        </p:nvSpPr>
        <p:spPr>
          <a:xfrm>
            <a:off x="552324" y="707791"/>
            <a:ext cx="8049055" cy="83731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DICIEMBRE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01. PROGRAMA 07: PROGRAMA FONDO DE INNOVACIÓN PARA LA COMPETITIVIDAD</a:t>
            </a:r>
          </a:p>
        </p:txBody>
      </p:sp>
      <p:sp>
        <p:nvSpPr>
          <p:cNvPr id="10" name="3 Marcador de pie de página">
            <a:extLst>
              <a:ext uri="{FF2B5EF4-FFF2-40B4-BE49-F238E27FC236}">
                <a16:creationId xmlns:a16="http://schemas.microsoft.com/office/drawing/2014/main" id="{17896A16-57B9-45C3-B69F-E6C553700C9A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467544" y="6448251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8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43228" y="1582789"/>
            <a:ext cx="8058151" cy="24214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                                                                                                                    </a:t>
            </a:r>
            <a:endParaRPr lang="es-CL" sz="12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B5051682-096C-4596-A6B0-57654255C310}"/>
              </a:ext>
            </a:extLst>
          </p:cNvPr>
          <p:cNvSpPr txBox="1">
            <a:spLocks/>
          </p:cNvSpPr>
          <p:nvPr/>
        </p:nvSpPr>
        <p:spPr>
          <a:xfrm>
            <a:off x="515286" y="4667945"/>
            <a:ext cx="8058151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sz="800" b="1" dirty="0">
                <a:ea typeface="Verdana" pitchFamily="34" charset="0"/>
                <a:cs typeface="Verdana" pitchFamily="34" charset="0"/>
              </a:rPr>
              <a:t>Nota: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Para el cálculo del presupuesto vigente, así como para determinar la ejecución acumulada, no se incluyó: el subtítulo </a:t>
            </a:r>
            <a:r>
              <a:rPr lang="es-CL" sz="800" b="1" dirty="0">
                <a:ea typeface="Verdana" pitchFamily="34" charset="0"/>
                <a:cs typeface="Verdana" pitchFamily="34" charset="0"/>
              </a:rPr>
              <a:t>25.99 “Otros Íntegros al Fisco”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por cuanto corresponden a movimientos contables derivados de una instrucción administrativa aplicada por Dipres a partir del mes de abril.</a:t>
            </a:r>
            <a:endParaRPr lang="es-CL" sz="800" b="1" dirty="0"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83905572-14B9-4799-9306-DC5B6D4B7A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9871608"/>
              </p:ext>
            </p:extLst>
          </p:nvPr>
        </p:nvGraphicFramePr>
        <p:xfrm>
          <a:off x="552323" y="1862615"/>
          <a:ext cx="8049058" cy="2835746"/>
        </p:xfrm>
        <a:graphic>
          <a:graphicData uri="http://schemas.openxmlformats.org/drawingml/2006/table">
            <a:tbl>
              <a:tblPr/>
              <a:tblGrid>
                <a:gridCol w="269741">
                  <a:extLst>
                    <a:ext uri="{9D8B030D-6E8A-4147-A177-3AD203B41FA5}">
                      <a16:colId xmlns:a16="http://schemas.microsoft.com/office/drawing/2014/main" val="468848541"/>
                    </a:ext>
                  </a:extLst>
                </a:gridCol>
                <a:gridCol w="269741">
                  <a:extLst>
                    <a:ext uri="{9D8B030D-6E8A-4147-A177-3AD203B41FA5}">
                      <a16:colId xmlns:a16="http://schemas.microsoft.com/office/drawing/2014/main" val="1573856895"/>
                    </a:ext>
                  </a:extLst>
                </a:gridCol>
                <a:gridCol w="269741">
                  <a:extLst>
                    <a:ext uri="{9D8B030D-6E8A-4147-A177-3AD203B41FA5}">
                      <a16:colId xmlns:a16="http://schemas.microsoft.com/office/drawing/2014/main" val="1580310886"/>
                    </a:ext>
                  </a:extLst>
                </a:gridCol>
                <a:gridCol w="3042672">
                  <a:extLst>
                    <a:ext uri="{9D8B030D-6E8A-4147-A177-3AD203B41FA5}">
                      <a16:colId xmlns:a16="http://schemas.microsoft.com/office/drawing/2014/main" val="3140788148"/>
                    </a:ext>
                  </a:extLst>
                </a:gridCol>
                <a:gridCol w="722905">
                  <a:extLst>
                    <a:ext uri="{9D8B030D-6E8A-4147-A177-3AD203B41FA5}">
                      <a16:colId xmlns:a16="http://schemas.microsoft.com/office/drawing/2014/main" val="102947406"/>
                    </a:ext>
                  </a:extLst>
                </a:gridCol>
                <a:gridCol w="722905">
                  <a:extLst>
                    <a:ext uri="{9D8B030D-6E8A-4147-A177-3AD203B41FA5}">
                      <a16:colId xmlns:a16="http://schemas.microsoft.com/office/drawing/2014/main" val="3876222325"/>
                    </a:ext>
                  </a:extLst>
                </a:gridCol>
                <a:gridCol w="722905">
                  <a:extLst>
                    <a:ext uri="{9D8B030D-6E8A-4147-A177-3AD203B41FA5}">
                      <a16:colId xmlns:a16="http://schemas.microsoft.com/office/drawing/2014/main" val="612626260"/>
                    </a:ext>
                  </a:extLst>
                </a:gridCol>
                <a:gridCol w="722905">
                  <a:extLst>
                    <a:ext uri="{9D8B030D-6E8A-4147-A177-3AD203B41FA5}">
                      <a16:colId xmlns:a16="http://schemas.microsoft.com/office/drawing/2014/main" val="1639549590"/>
                    </a:ext>
                  </a:extLst>
                </a:gridCol>
                <a:gridCol w="658166">
                  <a:extLst>
                    <a:ext uri="{9D8B030D-6E8A-4147-A177-3AD203B41FA5}">
                      <a16:colId xmlns:a16="http://schemas.microsoft.com/office/drawing/2014/main" val="2888889646"/>
                    </a:ext>
                  </a:extLst>
                </a:gridCol>
                <a:gridCol w="647377">
                  <a:extLst>
                    <a:ext uri="{9D8B030D-6E8A-4147-A177-3AD203B41FA5}">
                      <a16:colId xmlns:a16="http://schemas.microsoft.com/office/drawing/2014/main" val="3349762268"/>
                    </a:ext>
                  </a:extLst>
                </a:gridCol>
              </a:tblGrid>
              <a:tr h="237507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9978279"/>
                  </a:ext>
                </a:extLst>
              </a:tr>
              <a:tr h="390532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29723"/>
                  </a:ext>
                </a:extLst>
              </a:tr>
              <a:tr h="167371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41.783.171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34.627.737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-7.155.434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25.557.398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5637881"/>
                  </a:ext>
                </a:extLst>
              </a:tr>
              <a:tr h="1275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69.925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73.178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73.185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1370819"/>
                  </a:ext>
                </a:extLst>
              </a:tr>
              <a:tr h="1275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41.713.246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25.484.213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-16.229.033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25.484.213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8065891"/>
                  </a:ext>
                </a:extLst>
              </a:tr>
              <a:tr h="1275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1.091.800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1.091.800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1.091.800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1650546"/>
                  </a:ext>
                </a:extLst>
              </a:tr>
              <a:tr h="1275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Nacional de Normalización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1.091.800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1.091.800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1.091.800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5297501"/>
                  </a:ext>
                </a:extLst>
              </a:tr>
              <a:tr h="1275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40.621.446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24.392.413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-16.229.033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24.392.413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3900753"/>
                  </a:ext>
                </a:extLst>
              </a:tr>
              <a:tr h="1275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Emprendimiento Start Up - CORFO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8.288.949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3.401.949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-4.887.000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3.401.949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0114576"/>
                  </a:ext>
                </a:extLst>
              </a:tr>
              <a:tr h="1275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Financiamiento Temprano para el Emprendimiento - CORFO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1.976.000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1.796.472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-179.528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1.796.472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9873113"/>
                  </a:ext>
                </a:extLst>
              </a:tr>
              <a:tr h="1275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Emprendimiento Semilla Flexible - CORFO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4.243.902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3.349.430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-894.472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3.349.430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3469157"/>
                  </a:ext>
                </a:extLst>
              </a:tr>
              <a:tr h="1275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Redes y Competitividad - CORFO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3.817.391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3.337.729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-479.662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3.337.729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1997445"/>
                  </a:ext>
                </a:extLst>
              </a:tr>
              <a:tr h="1275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Innovación de Interés Público - INNOVA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1.948.918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-1.876.918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773324"/>
                  </a:ext>
                </a:extLst>
              </a:tr>
              <a:tr h="1275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Innovación Empresarial - INNOVA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9.120.447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5.550.685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-3.569.762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5.550.685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1422140"/>
                  </a:ext>
                </a:extLst>
              </a:tr>
              <a:tr h="1275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Consorcios Tecnológicos - INNOVA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450.000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-450.000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3165185"/>
                  </a:ext>
                </a:extLst>
              </a:tr>
              <a:tr h="1275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Crea y Valida Innovación - INNOVA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5.331.861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2.853.115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-2.478.746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2.853.115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4819854"/>
                  </a:ext>
                </a:extLst>
              </a:tr>
              <a:tr h="1275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Escala Innovación - INNOVA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5.443.978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4.031.033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-1.412.945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4.031.033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023660"/>
                  </a:ext>
                </a:extLst>
              </a:tr>
              <a:tr h="1275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9.070.346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9.070.346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9.070.346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319476"/>
                  </a:ext>
                </a:extLst>
              </a:tr>
              <a:tr h="1275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9.070.346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9.070.346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9.070.346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6592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39873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 idx="4294967295"/>
          </p:nvPr>
        </p:nvSpPr>
        <p:spPr>
          <a:xfrm>
            <a:off x="528265" y="826586"/>
            <a:ext cx="8031397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DICIEMBRE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02. PROGRAMA 01: SERVICIO NACIONAL DEL CONSUMIDOR</a:t>
            </a:r>
          </a:p>
        </p:txBody>
      </p:sp>
      <p:sp>
        <p:nvSpPr>
          <p:cNvPr id="10" name="3 Marcador de pie de página">
            <a:extLst>
              <a:ext uri="{FF2B5EF4-FFF2-40B4-BE49-F238E27FC236}">
                <a16:creationId xmlns:a16="http://schemas.microsoft.com/office/drawing/2014/main" id="{C8188822-E101-4A1B-8DDC-2B3180450A53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00062" y="6309320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9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12230" y="1437293"/>
            <a:ext cx="8031397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9" name="1 Título">
            <a:extLst>
              <a:ext uri="{FF2B5EF4-FFF2-40B4-BE49-F238E27FC236}">
                <a16:creationId xmlns:a16="http://schemas.microsoft.com/office/drawing/2014/main" id="{01D155E6-F0A6-41F0-A157-B9154B7E027A}"/>
              </a:ext>
            </a:extLst>
          </p:cNvPr>
          <p:cNvSpPr txBox="1">
            <a:spLocks/>
          </p:cNvSpPr>
          <p:nvPr/>
        </p:nvSpPr>
        <p:spPr>
          <a:xfrm>
            <a:off x="600372" y="5585204"/>
            <a:ext cx="7969601" cy="339378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sz="800" b="1" dirty="0">
                <a:ea typeface="Verdana" pitchFamily="34" charset="0"/>
                <a:cs typeface="Verdana" pitchFamily="34" charset="0"/>
              </a:rPr>
              <a:t>Nota: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Para el cálculo del presupuesto vigente, así como para determinar la ejecución acumulada, no se incluyó: el subtítulo </a:t>
            </a:r>
            <a:r>
              <a:rPr lang="es-CL" sz="800" b="1" dirty="0">
                <a:ea typeface="Verdana" pitchFamily="34" charset="0"/>
                <a:cs typeface="Verdana" pitchFamily="34" charset="0"/>
              </a:rPr>
              <a:t>25.99 “Otros Íntegros al Fisco”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por cuanto corresponden a movimientos contables derivados de una instrucción administrativa aplicada por Dipres a partir del mes de abril.</a:t>
            </a:r>
            <a:endParaRPr lang="es-CL" sz="800" b="1" dirty="0"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CA5287BD-3593-431D-91CB-EC2D6E80FD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9213842"/>
              </p:ext>
            </p:extLst>
          </p:nvPr>
        </p:nvGraphicFramePr>
        <p:xfrm>
          <a:off x="556906" y="1776671"/>
          <a:ext cx="7986721" cy="3808538"/>
        </p:xfrm>
        <a:graphic>
          <a:graphicData uri="http://schemas.openxmlformats.org/drawingml/2006/table">
            <a:tbl>
              <a:tblPr/>
              <a:tblGrid>
                <a:gridCol w="267652">
                  <a:extLst>
                    <a:ext uri="{9D8B030D-6E8A-4147-A177-3AD203B41FA5}">
                      <a16:colId xmlns:a16="http://schemas.microsoft.com/office/drawing/2014/main" val="3782884757"/>
                    </a:ext>
                  </a:extLst>
                </a:gridCol>
                <a:gridCol w="267652">
                  <a:extLst>
                    <a:ext uri="{9D8B030D-6E8A-4147-A177-3AD203B41FA5}">
                      <a16:colId xmlns:a16="http://schemas.microsoft.com/office/drawing/2014/main" val="2906788099"/>
                    </a:ext>
                  </a:extLst>
                </a:gridCol>
                <a:gridCol w="267652">
                  <a:extLst>
                    <a:ext uri="{9D8B030D-6E8A-4147-A177-3AD203B41FA5}">
                      <a16:colId xmlns:a16="http://schemas.microsoft.com/office/drawing/2014/main" val="497238009"/>
                    </a:ext>
                  </a:extLst>
                </a:gridCol>
                <a:gridCol w="3019108">
                  <a:extLst>
                    <a:ext uri="{9D8B030D-6E8A-4147-A177-3AD203B41FA5}">
                      <a16:colId xmlns:a16="http://schemas.microsoft.com/office/drawing/2014/main" val="3954267353"/>
                    </a:ext>
                  </a:extLst>
                </a:gridCol>
                <a:gridCol w="717306">
                  <a:extLst>
                    <a:ext uri="{9D8B030D-6E8A-4147-A177-3AD203B41FA5}">
                      <a16:colId xmlns:a16="http://schemas.microsoft.com/office/drawing/2014/main" val="375018632"/>
                    </a:ext>
                  </a:extLst>
                </a:gridCol>
                <a:gridCol w="717306">
                  <a:extLst>
                    <a:ext uri="{9D8B030D-6E8A-4147-A177-3AD203B41FA5}">
                      <a16:colId xmlns:a16="http://schemas.microsoft.com/office/drawing/2014/main" val="1218786736"/>
                    </a:ext>
                  </a:extLst>
                </a:gridCol>
                <a:gridCol w="717306">
                  <a:extLst>
                    <a:ext uri="{9D8B030D-6E8A-4147-A177-3AD203B41FA5}">
                      <a16:colId xmlns:a16="http://schemas.microsoft.com/office/drawing/2014/main" val="148874033"/>
                    </a:ext>
                  </a:extLst>
                </a:gridCol>
                <a:gridCol w="717306">
                  <a:extLst>
                    <a:ext uri="{9D8B030D-6E8A-4147-A177-3AD203B41FA5}">
                      <a16:colId xmlns:a16="http://schemas.microsoft.com/office/drawing/2014/main" val="3693652421"/>
                    </a:ext>
                  </a:extLst>
                </a:gridCol>
                <a:gridCol w="653070">
                  <a:extLst>
                    <a:ext uri="{9D8B030D-6E8A-4147-A177-3AD203B41FA5}">
                      <a16:colId xmlns:a16="http://schemas.microsoft.com/office/drawing/2014/main" val="3173075984"/>
                    </a:ext>
                  </a:extLst>
                </a:gridCol>
                <a:gridCol w="642363">
                  <a:extLst>
                    <a:ext uri="{9D8B030D-6E8A-4147-A177-3AD203B41FA5}">
                      <a16:colId xmlns:a16="http://schemas.microsoft.com/office/drawing/2014/main" val="1719776651"/>
                    </a:ext>
                  </a:extLst>
                </a:gridCol>
              </a:tblGrid>
              <a:tr h="12538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5261490"/>
                  </a:ext>
                </a:extLst>
              </a:tr>
              <a:tr h="383987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4697988"/>
                  </a:ext>
                </a:extLst>
              </a:tr>
              <a:tr h="164567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15.208.467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15.282.373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73.906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14.476.166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3630043"/>
                  </a:ext>
                </a:extLst>
              </a:tr>
              <a:tr h="1253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10.172.878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10.343.650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170.772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10.090.031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6067516"/>
                  </a:ext>
                </a:extLst>
              </a:tr>
              <a:tr h="1253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2.972.644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3.033.833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61.189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2.918.532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2871290"/>
                  </a:ext>
                </a:extLst>
              </a:tr>
              <a:tr h="1253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226.061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226.051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226.052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2260520,0%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0865030"/>
                  </a:ext>
                </a:extLst>
              </a:tr>
              <a:tr h="1253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226.061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226.051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226.052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2260520,0%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1849508"/>
                  </a:ext>
                </a:extLst>
              </a:tr>
              <a:tr h="1253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1.180.459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625.966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-554.493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617.140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831281"/>
                  </a:ext>
                </a:extLst>
              </a:tr>
              <a:tr h="1253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492.870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492.870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492.870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7472474"/>
                  </a:ext>
                </a:extLst>
              </a:tr>
              <a:tr h="1253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Concursable Aplicación Ley N°19.955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492.870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492.870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492.870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6807499"/>
                  </a:ext>
                </a:extLst>
              </a:tr>
              <a:tr h="1253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155.413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-155.413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1980447"/>
                  </a:ext>
                </a:extLst>
              </a:tr>
              <a:tr h="1253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Economía y Empresas de Menor Tamaño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46.271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-46.271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4991061"/>
                  </a:ext>
                </a:extLst>
              </a:tr>
              <a:tr h="25076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Secretaría y Administración General -Ministerio de Justicia y Derechos Humanos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109.142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-109.142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7154498"/>
                  </a:ext>
                </a:extLst>
              </a:tr>
              <a:tr h="1253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532.176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133.096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-399.080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124.270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9491320"/>
                  </a:ext>
                </a:extLst>
              </a:tr>
              <a:tr h="1253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Educación Financiera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532.176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133.096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-399.080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124.270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7137080"/>
                  </a:ext>
                </a:extLst>
              </a:tr>
              <a:tr h="1253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418.663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418.663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418.663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1861809"/>
                  </a:ext>
                </a:extLst>
              </a:tr>
              <a:tr h="1253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418.663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418.663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418.663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4713690"/>
                  </a:ext>
                </a:extLst>
              </a:tr>
              <a:tr h="1253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27.346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27.346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27.346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6704168"/>
                  </a:ext>
                </a:extLst>
              </a:tr>
              <a:tr h="1253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27.346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27.346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27.346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2564105"/>
                  </a:ext>
                </a:extLst>
              </a:tr>
              <a:tr h="1253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882.476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596.848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-285.628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587.060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504681"/>
                  </a:ext>
                </a:extLst>
              </a:tr>
              <a:tr h="1253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30.780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-30.780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6669813"/>
                  </a:ext>
                </a:extLst>
              </a:tr>
              <a:tr h="1253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94.166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119.769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25.603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117.568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9698678"/>
                  </a:ext>
                </a:extLst>
              </a:tr>
              <a:tr h="1253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107.745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-92.745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12.658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9042579"/>
                  </a:ext>
                </a:extLst>
              </a:tr>
              <a:tr h="1253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118.199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31.585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-86.614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30.464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3320895"/>
                  </a:ext>
                </a:extLst>
              </a:tr>
              <a:tr h="1253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531.586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430.494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-101.092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426.370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37905"/>
                  </a:ext>
                </a:extLst>
              </a:tr>
              <a:tr h="1253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6018564"/>
                  </a:ext>
                </a:extLst>
              </a:tr>
              <a:tr h="1253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0970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1125306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5410</TotalTime>
  <Words>9513</Words>
  <Application>Microsoft Office PowerPoint</Application>
  <PresentationFormat>Presentación en pantalla (4:3)</PresentationFormat>
  <Paragraphs>4909</Paragraphs>
  <Slides>27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30" baseType="lpstr">
      <vt:lpstr>Arial</vt:lpstr>
      <vt:lpstr>Calibri</vt:lpstr>
      <vt:lpstr>1_Tema de Office</vt:lpstr>
      <vt:lpstr>EJECUCIÓN ACUMULADA DE GASTOS PRESUPUESTARIOS AL MES DE DICIEMBRE DE 2020 PARTIDA 07: MINISTERIO DE ECONOMÍA, FOMENTO Y TURISMO</vt:lpstr>
      <vt:lpstr>EJECUCIÓN ACUMULADA DE GASTOS A DICIEMBRE DE 2020  PARTIDA 07 MINISTERIO DE ECONOMÍA, FOMENTO Y TURISMO</vt:lpstr>
      <vt:lpstr>Presentación de PowerPoint</vt:lpstr>
      <vt:lpstr>Presentación de PowerPoint</vt:lpstr>
      <vt:lpstr>EJECUCIÓN ACUMULADA DE GASTOS A DICIEMBRE DE 2020  PARTIDA 07 MINISTERIO DE ECONOMÍA, FOMENTO Y TURISMO</vt:lpstr>
      <vt:lpstr>EJECUCIÓN ACUMULADA DE GASTOS A DICIEMBRE DE 2020  PARTIDA 07 RESUMEN POR CAPÍTULOS</vt:lpstr>
      <vt:lpstr>EJECUCIÓN ACUMULADA DE GASTOS A DICIEMBRE DE 2020  PARTIDA 07. CAPÍTULO 01. PROGRAMA 01: SUBSECRETARÍA DE ECONOMÍA Y EMPRESAS DE MENOR TAMAÑO</vt:lpstr>
      <vt:lpstr>EJECUCIÓN ACUMULADA DE GASTOS A DICIEMBRE DE 2020  PARTIDA 07. CAPÍTULO 01. PROGRAMA 07: PROGRAMA FONDO DE INNOVACIÓN PARA LA COMPETITIVIDAD</vt:lpstr>
      <vt:lpstr>EJECUCIÓN ACUMULADA DE GASTOS A DICIEMBRE DE 2020  PARTIDA 07. CAPÍTULO 02. PROGRAMA 01: SERVICIO NACIONAL DEL CONSUMIDOR</vt:lpstr>
      <vt:lpstr>EJECUCIÓN ACUMULADA DE GASTOS A DICIEMBRE DE 2020  PARTIDA 07. CAPÍTULO 03. PROGRAMA 01: SUBSECRETARÍA DE PESCA Y ACUICULTURA</vt:lpstr>
      <vt:lpstr>EJECUCIÓN ACUMULADA DE GASTOS A DICIEMBRE DE 2020  PARTIDA 07. CAPÍTULO 04. PROGRAMA 01: SERVICIO NACIONAL DE PESCA Y ACUICULTURA</vt:lpstr>
      <vt:lpstr>EJECUCIÓN ACUMULADA DE GASTOS A DICIEMBRE DE 2020  PARTIDA 07. CAPÍTULO 06. PROGRAMA 01: CORPORACIÓN DE FOMENTO DE LA PRODUCCIÓN</vt:lpstr>
      <vt:lpstr>EJECUCIÓN ACUMULADA DE GASTOS A DICIEMBRE DE 2020  PARTIDA 07. CAPÍTULO 06. PROGRAMA 01: CORPORACIÓN DE FOMENTO DE LA PRODUCCIÓN</vt:lpstr>
      <vt:lpstr>EJECUCIÓN ACUMULADA DE GASTOS A DICIEMBRE DE 2020  PARTIDA 07. CAPÍTULO 06. PROGRAMA 01: CORPORACIÓN DE FOMENTO DE LA PRODUCCIÓN</vt:lpstr>
      <vt:lpstr>EJECUCIÓN ACUMULADA DE GASTOS A DICIEMBRE DE 2020  PARTIDA 07. CAPÍTULO 06. PROGRAMA 05: CIENCIA Y TECNOLOGÍA</vt:lpstr>
      <vt:lpstr>EJECUCIÓN ACUMULADA DE GASTOS A DICIEMBRE DE 2020  PARTIDA 07. CAPÍTULO 07. PROGRAMA 01: INSTITUTO NACIONAL DE ESTADÍSTICAS</vt:lpstr>
      <vt:lpstr>EJECUCIÓN ACUMULADA DE GASTOS A DICIEMBRE DE 2020  PARTIDA 07. CAPÍTULO 07. PROGRAMA 02: PROGRAMA CENSOS</vt:lpstr>
      <vt:lpstr>EJECUCIÓN ACUMULADA DE GASTOS A DICIEMBRE DE 2020  PARTIDA 07. CAPÍTULO 07. PROGRAMA 08: FISCALÍA NACIONAL ECONÓMICA</vt:lpstr>
      <vt:lpstr>EJECUCIÓN ACUMULADA DE GASTOS A DICIEMBRE DE 2020  PARTIDA 07. CAPÍTULO 09. PROGRAMA 01: SERVICIO NACIONAL DE TURISMO</vt:lpstr>
      <vt:lpstr>EJECUCIÓN ACUMULADA DE GASTOS A DICIEMBRE DE 2020  PARTIDA 07. CAPÍTULO 09. PROGRAMA 03: PROGRAMA DE PROMOCIÓN INTERNACIONAL</vt:lpstr>
      <vt:lpstr>EJECUCIÓN ACUMULADA DE GASTOS A DICIEMBRE DE 2020  PARTIDA 07. CAPÍTULO 16. PROGRAMA 01: SERVICIO DE COOPERACIÓN TÉCNICA</vt:lpstr>
      <vt:lpstr>EJECUCIÓN ACUMULADA DE GASTOS A DICIEMBRE DE 2020  PARTIDA 07. CAPÍTULO 19. PROGRAMA 01: COMITÉ INNOVA CHILE</vt:lpstr>
      <vt:lpstr>EJECUCIÓN ACUMULADA DE GASTOS A DICIEMBRE DE 2020  PARTIDA 07. CAPÍTULO 21. PROGRAMA 01: AGENCIA DE PROMOCIÓN DE LA INVERSIÓN EXTRANJERA</vt:lpstr>
      <vt:lpstr>EJECUCIÓN ACUMULADA DE GASTOS A DICIEMBRE DE 2020  PARTIDA 07. CAPÍTULO 23. PROGRAMA 01: INSTITUTO NACIONAL DE PROPIEDAD INDUSTRIAL</vt:lpstr>
      <vt:lpstr>EJECUCIÓN ACUMULADA DE GASTOS A DICIEMBRE DE 2020  PARTIDA 07. CAPÍTULO 24. PROGRAMA 01: SUBSECRETARÍA DE TURISMO</vt:lpstr>
      <vt:lpstr>EJECUCIÓN ACUMULADA DE GASTOS A DICIEMBRE DE 2020  PARTIDA 07. CAPÍTULO 25. PROGRAMA 01: SUPERINTENDENCIA DE INSOLVENCIA Y REEMPRENDIMIENTO</vt:lpstr>
      <vt:lpstr>EJECUCIÓN ACUMULADA DE GASTOS A DICIEMBRE DE 2020  PARTIDA 07. CAPÍTULO 26. PROGRAMA 01: INSTITUTO NACIONAL DESARROLLO SUSTENTABLE PESCA ARTESANAL Y ACUICULTURA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PRESUPUESTO1</dc:creator>
  <cp:lastModifiedBy>Presupuesto</cp:lastModifiedBy>
  <cp:revision>400</cp:revision>
  <cp:lastPrinted>2019-10-14T18:23:01Z</cp:lastPrinted>
  <dcterms:created xsi:type="dcterms:W3CDTF">2016-06-23T13:38:47Z</dcterms:created>
  <dcterms:modified xsi:type="dcterms:W3CDTF">2021-03-05T15:09:48Z</dcterms:modified>
</cp:coreProperties>
</file>