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320" r:id="rId11"/>
    <p:sldId id="321" r:id="rId12"/>
    <p:sldId id="322" r:id="rId13"/>
    <p:sldId id="299" r:id="rId14"/>
    <p:sldId id="318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C1-4290-9193-CB1E30EB686A}"/>
            </c:ex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 xmlns:c16r2="http://schemas.microsoft.com/office/drawing/2015/06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3107368"/>
        <c:axId val="413106976"/>
      </c:barChart>
      <c:catAx>
        <c:axId val="41310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13106976"/>
        <c:crosses val="autoZero"/>
        <c:auto val="1"/>
        <c:lblAlgn val="ctr"/>
        <c:lblOffset val="100"/>
        <c:noMultiLvlLbl val="0"/>
      </c:catAx>
      <c:valAx>
        <c:axId val="4131069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13107368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06'!$D$24:$O$24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8036808"/>
        <c:axId val="538041120"/>
      </c:barChart>
      <c:catAx>
        <c:axId val="538036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041120"/>
        <c:crosses val="autoZero"/>
        <c:auto val="1"/>
        <c:lblAlgn val="ctr"/>
        <c:lblOffset val="100"/>
        <c:noMultiLvlLbl val="0"/>
      </c:catAx>
      <c:valAx>
        <c:axId val="53804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0368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5222076606002722E-2"/>
                  <c:y val="-4.8653597876098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06'!$D$18:$O$18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033280"/>
        <c:axId val="538023872"/>
      </c:lineChart>
      <c:catAx>
        <c:axId val="53803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023872"/>
        <c:crosses val="autoZero"/>
        <c:auto val="1"/>
        <c:lblAlgn val="ctr"/>
        <c:lblOffset val="100"/>
        <c:noMultiLvlLbl val="0"/>
      </c:catAx>
      <c:valAx>
        <c:axId val="53802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80332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328" y="645435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55939"/>
            <a:ext cx="794156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3" y="6173787"/>
            <a:ext cx="78810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883417"/>
              </p:ext>
            </p:extLst>
          </p:nvPr>
        </p:nvGraphicFramePr>
        <p:xfrm>
          <a:off x="530328" y="1586824"/>
          <a:ext cx="7941646" cy="4586955"/>
        </p:xfrm>
        <a:graphic>
          <a:graphicData uri="http://schemas.openxmlformats.org/drawingml/2006/table">
            <a:tbl>
              <a:tblPr/>
              <a:tblGrid>
                <a:gridCol w="703060"/>
                <a:gridCol w="292942"/>
                <a:gridCol w="272436"/>
                <a:gridCol w="2557379"/>
                <a:gridCol w="703060"/>
                <a:gridCol w="691342"/>
                <a:gridCol w="691342"/>
                <a:gridCol w="623965"/>
                <a:gridCol w="703060"/>
                <a:gridCol w="703060"/>
              </a:tblGrid>
              <a:tr h="1574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2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6.316.435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-109.806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6.159.374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2.050.524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-405.537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2.028.078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3.441.205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-60.718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3.307.758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3.441.205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-60.718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3.307.758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566.353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-41.296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566.353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1.777.600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1.747.395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242.543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185.911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767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5859" y="15658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686962"/>
            <a:ext cx="80855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2616" y="529215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079898"/>
              </p:ext>
            </p:extLst>
          </p:nvPr>
        </p:nvGraphicFramePr>
        <p:xfrm>
          <a:off x="518864" y="1937442"/>
          <a:ext cx="8085585" cy="3260048"/>
        </p:xfrm>
        <a:graphic>
          <a:graphicData uri="http://schemas.openxmlformats.org/drawingml/2006/table">
            <a:tbl>
              <a:tblPr/>
              <a:tblGrid>
                <a:gridCol w="625094"/>
                <a:gridCol w="287543"/>
                <a:gridCol w="290669"/>
                <a:gridCol w="2503501"/>
                <a:gridCol w="737610"/>
                <a:gridCol w="737610"/>
                <a:gridCol w="737610"/>
                <a:gridCol w="665724"/>
                <a:gridCol w="750112"/>
                <a:gridCol w="750112"/>
              </a:tblGrid>
              <a:tr h="1704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0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7.716.743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-1.341.587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-1.341.587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-1.341.587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370" y="642550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304" y="161245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10760"/>
            <a:ext cx="816489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06. PROGRAMA 01: SUBSECRETARÍA DE RELACIONES ECONÓMICAS INTERNACIONALES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8784" y="5871196"/>
            <a:ext cx="8167135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982911"/>
              </p:ext>
            </p:extLst>
          </p:nvPr>
        </p:nvGraphicFramePr>
        <p:xfrm>
          <a:off x="465304" y="1889746"/>
          <a:ext cx="8167134" cy="3981450"/>
        </p:xfrm>
        <a:graphic>
          <a:graphicData uri="http://schemas.openxmlformats.org/drawingml/2006/table">
            <a:tbl>
              <a:tblPr/>
              <a:tblGrid>
                <a:gridCol w="769879"/>
                <a:gridCol w="295121"/>
                <a:gridCol w="298328"/>
                <a:gridCol w="2453989"/>
                <a:gridCol w="769879"/>
                <a:gridCol w="680060"/>
                <a:gridCol w="680060"/>
                <a:gridCol w="680060"/>
                <a:gridCol w="769879"/>
                <a:gridCol w="769879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14.026.040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13.591.260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-610.053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Defensa en Arbitrajes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Cumbre APEC 2019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341" y="628155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0062" y="161338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46997" y="673860"/>
            <a:ext cx="809592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07. PROGRAMA 01: DIRECCIÓN GENERAL DE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145064"/>
              </p:ext>
            </p:extLst>
          </p:nvPr>
        </p:nvGraphicFramePr>
        <p:xfrm>
          <a:off x="540062" y="1868644"/>
          <a:ext cx="8102863" cy="4412912"/>
        </p:xfrm>
        <a:graphic>
          <a:graphicData uri="http://schemas.openxmlformats.org/drawingml/2006/table">
            <a:tbl>
              <a:tblPr/>
              <a:tblGrid>
                <a:gridCol w="630573"/>
                <a:gridCol w="290064"/>
                <a:gridCol w="293217"/>
                <a:gridCol w="2298439"/>
                <a:gridCol w="794521"/>
                <a:gridCol w="794521"/>
                <a:gridCol w="744076"/>
                <a:gridCol w="744076"/>
                <a:gridCol w="756688"/>
                <a:gridCol w="756688"/>
              </a:tblGrid>
              <a:tr h="1626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2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27.424.392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11.987.576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-6.795.250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7.793.971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-4.105.090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5.582.897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-3.009.848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037991"/>
              </p:ext>
            </p:extLst>
          </p:nvPr>
        </p:nvGraphicFramePr>
        <p:xfrm>
          <a:off x="467544" y="1916832"/>
          <a:ext cx="4018528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12325"/>
              </p:ext>
            </p:extLst>
          </p:nvPr>
        </p:nvGraphicFramePr>
        <p:xfrm>
          <a:off x="4619108" y="1916831"/>
          <a:ext cx="3987315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31" y="717674"/>
            <a:ext cx="79773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8F6747C4-C9AE-4AB4-92C6-1F4093FCF0E1}"/>
              </a:ext>
            </a:extLst>
          </p:cNvPr>
          <p:cNvSpPr txBox="1">
            <a:spLocks/>
          </p:cNvSpPr>
          <p:nvPr/>
        </p:nvSpPr>
        <p:spPr>
          <a:xfrm>
            <a:off x="555131" y="5996310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646911"/>
              </p:ext>
            </p:extLst>
          </p:nvPr>
        </p:nvGraphicFramePr>
        <p:xfrm>
          <a:off x="555132" y="1628800"/>
          <a:ext cx="7977308" cy="429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31" y="836712"/>
            <a:ext cx="80493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90539EBD-17AA-447C-8DE7-9EC9B4F628BC}"/>
              </a:ext>
            </a:extLst>
          </p:cNvPr>
          <p:cNvSpPr txBox="1">
            <a:spLocks/>
          </p:cNvSpPr>
          <p:nvPr/>
        </p:nvSpPr>
        <p:spPr>
          <a:xfrm>
            <a:off x="555131" y="587727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6392854"/>
              </p:ext>
            </p:extLst>
          </p:nvPr>
        </p:nvGraphicFramePr>
        <p:xfrm>
          <a:off x="555131" y="1700808"/>
          <a:ext cx="8049317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4316" y="5907049"/>
            <a:ext cx="8064896" cy="27218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316" y="163427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4317" y="814857"/>
            <a:ext cx="79981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43493"/>
              </p:ext>
            </p:extLst>
          </p:nvPr>
        </p:nvGraphicFramePr>
        <p:xfrm>
          <a:off x="534317" y="2178744"/>
          <a:ext cx="7998124" cy="3456385"/>
        </p:xfrm>
        <a:graphic>
          <a:graphicData uri="http://schemas.openxmlformats.org/drawingml/2006/table">
            <a:tbl>
              <a:tblPr/>
              <a:tblGrid>
                <a:gridCol w="802487"/>
                <a:gridCol w="2420837"/>
                <a:gridCol w="842612"/>
                <a:gridCol w="842612"/>
                <a:gridCol w="842612"/>
                <a:gridCol w="775738"/>
                <a:gridCol w="735613"/>
                <a:gridCol w="735613"/>
              </a:tblGrid>
              <a:tr h="2447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939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9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95.770.026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-5.016.909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91.040.141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52.807.762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-559.193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51.920.326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8.626.880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-1.444.825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7.564.290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20.241.678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-10.944.922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18.384.374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7.216.535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8.449.036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-559.300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848509"/>
              </p:ext>
            </p:extLst>
          </p:nvPr>
        </p:nvGraphicFramePr>
        <p:xfrm>
          <a:off x="580299" y="2040233"/>
          <a:ext cx="7977798" cy="3543180"/>
        </p:xfrm>
        <a:graphic>
          <a:graphicData uri="http://schemas.openxmlformats.org/drawingml/2006/table">
            <a:tbl>
              <a:tblPr/>
              <a:tblGrid>
                <a:gridCol w="787282"/>
                <a:gridCol w="2374970"/>
                <a:gridCol w="826647"/>
                <a:gridCol w="826647"/>
                <a:gridCol w="826647"/>
                <a:gridCol w="761041"/>
                <a:gridCol w="787282"/>
                <a:gridCol w="787282"/>
              </a:tblGrid>
              <a:tr h="2069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36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0" y="5733256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864" y="15270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2" y="778724"/>
            <a:ext cx="80416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17016"/>
              </p:ext>
            </p:extLst>
          </p:nvPr>
        </p:nvGraphicFramePr>
        <p:xfrm>
          <a:off x="467542" y="2420889"/>
          <a:ext cx="8047809" cy="2256275"/>
        </p:xfrm>
        <a:graphic>
          <a:graphicData uri="http://schemas.openxmlformats.org/drawingml/2006/table">
            <a:tbl>
              <a:tblPr/>
              <a:tblGrid>
                <a:gridCol w="264897"/>
                <a:gridCol w="3014774"/>
                <a:gridCol w="845146"/>
                <a:gridCol w="819918"/>
                <a:gridCol w="769462"/>
                <a:gridCol w="819918"/>
                <a:gridCol w="756847"/>
                <a:gridCol w="756847"/>
              </a:tblGrid>
              <a:tr h="7582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34.220.907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-803.686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33.362.254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5.860.550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-1.633.571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5.214.703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6.316.435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-109.806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6.159.374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7.921.702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-1.024.563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7.716.743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14.026.040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2.836.641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13.591.260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27.424.392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-4.281.924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24.995.807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5261" y="6394196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35261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DBCEA154-7396-483D-A6F9-1F19308C4C33}"/>
              </a:ext>
            </a:extLst>
          </p:cNvPr>
          <p:cNvSpPr txBox="1">
            <a:spLocks/>
          </p:cNvSpPr>
          <p:nvPr/>
        </p:nvSpPr>
        <p:spPr>
          <a:xfrm>
            <a:off x="501719" y="6083128"/>
            <a:ext cx="807347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758875"/>
              </p:ext>
            </p:extLst>
          </p:nvPr>
        </p:nvGraphicFramePr>
        <p:xfrm>
          <a:off x="535264" y="1737077"/>
          <a:ext cx="8073474" cy="4351332"/>
        </p:xfrm>
        <a:graphic>
          <a:graphicData uri="http://schemas.openxmlformats.org/drawingml/2006/table">
            <a:tbl>
              <a:tblPr/>
              <a:tblGrid>
                <a:gridCol w="583764"/>
                <a:gridCol w="268531"/>
                <a:gridCol w="271451"/>
                <a:gridCol w="2653214"/>
                <a:gridCol w="735545"/>
                <a:gridCol w="735545"/>
                <a:gridCol w="735545"/>
                <a:gridCol w="688843"/>
                <a:gridCol w="700518"/>
                <a:gridCol w="700518"/>
              </a:tblGrid>
              <a:tr h="135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48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3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34.220.907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-803.686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33.362.254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24.627.592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-454.435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24.215.687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4.885.328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-633.668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4.590.818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663.512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-250.736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511.956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-250.736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-32.291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98.094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-169.978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76.660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2.723.728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-221.294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2.723.502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2.710.631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-23.859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-108.867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-559.300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-559.300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11466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382799"/>
              </p:ext>
            </p:extLst>
          </p:nvPr>
        </p:nvGraphicFramePr>
        <p:xfrm>
          <a:off x="572219" y="1916837"/>
          <a:ext cx="8114582" cy="3932174"/>
        </p:xfrm>
        <a:graphic>
          <a:graphicData uri="http://schemas.openxmlformats.org/drawingml/2006/table">
            <a:tbl>
              <a:tblPr/>
              <a:tblGrid>
                <a:gridCol w="630504"/>
                <a:gridCol w="290032"/>
                <a:gridCol w="293184"/>
                <a:gridCol w="2383304"/>
                <a:gridCol w="794435"/>
                <a:gridCol w="794435"/>
                <a:gridCol w="743994"/>
                <a:gridCol w="671486"/>
                <a:gridCol w="756604"/>
                <a:gridCol w="756604"/>
              </a:tblGrid>
              <a:tr h="2049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76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-1.633.571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5.214.703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2.159.982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2.159.982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2.159.982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2969</Words>
  <Application>Microsoft Office PowerPoint</Application>
  <PresentationFormat>Presentación en pantalla (4:3)</PresentationFormat>
  <Paragraphs>1627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06: MINISTERIO DE RELACIONES EXTERIORES</vt:lpstr>
      <vt:lpstr>EJECUCIÓN ACUMULADA DE GASTOS A DICIEMBRE DE 2020  PARTIDA 06 MINISTERIO DE RELACIONES EXTERIORES</vt:lpstr>
      <vt:lpstr>EJECUCIÓN ACUMULADA DE GASTOS A DICIEMBRE DE 2020  PARTIDA 06 MINISTERIO DE RELACIONES EXTERIORES</vt:lpstr>
      <vt:lpstr>EJECUCIÓN ACUMULADA DE GASTOS A DICIEMBRE DE 2020  PARTIDA 06 MINISTERIO DE RELACIONES EXTERIORES</vt:lpstr>
      <vt:lpstr>EJECUCIÓN ACUMULADA DE GASTOS A DICIEMBRE DE 2020  PARTIDA 06 MINISTERIO DE RELACIONES EXTERIORES</vt:lpstr>
      <vt:lpstr>EJECUCIÓN ACUMULADA DE GASTOS A DICIEMBRE DE 2020  PARTIDA 06 MINISTERIO DE RELACIONES EXTERIORES</vt:lpstr>
      <vt:lpstr>EJECUCIÓN ACUMULADA DE GASTOS A DICIEMBRE DE 2020  PARTIDA 06 RESUMEN POR CAPÍTULOS</vt:lpstr>
      <vt:lpstr>EJECUCIÓN ACUMULADA DE GASTOS A DICIEMBRE DE 2020  PARTIDA 06. CAPÍTULO 01. PROGRAMA 01: SECRETARÍA Y ADMINISTRACIÓN GENERAL Y SERVICIO EXTERIOR</vt:lpstr>
      <vt:lpstr>EJECUCIÓN ACUMULADA DE GASTOS A DICIEMBRE DE 2020  PARTIDA 06. CAPÍTULO 03. PROGRAMA 01: DIRECCIÓN DE FRONTERAS Y LÍMITES DE ESTADO</vt:lpstr>
      <vt:lpstr>EJECUCIÓN ACUMULADA DE GASTOS A DICIEMBRE DE 2020  PARTIDA 06. CAPÍTULO 04. PROGRAMA 01: INSTITUTO ANTÁRTICO CHILENO</vt:lpstr>
      <vt:lpstr>EJECUCIÓN ACUMULADA DE GASTOS A DICIEMBRE DE 2020  PARTIDA 06. CAPÍTULO 05. PROGRAMA 01: AGENCIA DE COOPERACIÓN INTERNACIONAL DE CHILE</vt:lpstr>
      <vt:lpstr>EJECUCIÓN ACUMULADA DE GASTOS A DICIEMBRE DE 2020  PARTIDA 06. CAPÍTULO 06. PROGRAMA 01: SUBSECRETARÍA DE RELACIONES ECONÓMICAS INTERNACIONALES</vt:lpstr>
      <vt:lpstr>EJECUCIÓN ACUMULADA DE GASTOS A DICIEMBRE DE 2020  PARTIDA 06. CAPÍTULO 07. PROGRAMA 01: DIRECCIÓN GENERAL DE PROMOCIÓN DE EXPORTACIONES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330</cp:revision>
  <cp:lastPrinted>2019-06-03T14:10:49Z</cp:lastPrinted>
  <dcterms:created xsi:type="dcterms:W3CDTF">2016-06-23T13:38:47Z</dcterms:created>
  <dcterms:modified xsi:type="dcterms:W3CDTF">2021-03-04T02:59:42Z</dcterms:modified>
</cp:coreProperties>
</file>