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9"/>
  </p:notesMasterIdLst>
  <p:handoutMasterIdLst>
    <p:handoutMasterId r:id="rId40"/>
  </p:handoutMasterIdLst>
  <p:sldIdLst>
    <p:sldId id="256" r:id="rId3"/>
    <p:sldId id="306" r:id="rId4"/>
    <p:sldId id="301" r:id="rId5"/>
    <p:sldId id="305" r:id="rId6"/>
    <p:sldId id="264" r:id="rId7"/>
    <p:sldId id="263" r:id="rId8"/>
    <p:sldId id="265" r:id="rId9"/>
    <p:sldId id="304" r:id="rId10"/>
    <p:sldId id="269" r:id="rId11"/>
    <p:sldId id="271" r:id="rId12"/>
    <p:sldId id="308" r:id="rId13"/>
    <p:sldId id="273" r:id="rId14"/>
    <p:sldId id="274" r:id="rId15"/>
    <p:sldId id="275" r:id="rId16"/>
    <p:sldId id="276" r:id="rId17"/>
    <p:sldId id="278" r:id="rId18"/>
    <p:sldId id="309" r:id="rId19"/>
    <p:sldId id="272" r:id="rId20"/>
    <p:sldId id="280" r:id="rId21"/>
    <p:sldId id="281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310" r:id="rId30"/>
    <p:sldId id="291" r:id="rId31"/>
    <p:sldId id="292" r:id="rId32"/>
    <p:sldId id="293" r:id="rId33"/>
    <p:sldId id="297" r:id="rId34"/>
    <p:sldId id="303" r:id="rId35"/>
    <p:sldId id="307" r:id="rId36"/>
    <p:sldId id="295" r:id="rId37"/>
    <p:sldId id="296" r:id="rId38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Subtítulos de Gasto</a:t>
            </a:r>
            <a:endParaRPr lang="es-CL" sz="900" b="1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DC-4442-B016-B14CAA013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DC-4442-B016-B14CAA013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DC-4442-B016-B14CAA013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DC-4442-B016-B14CAA0135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DC-4442-B016-B14CAA0135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BDC-4442-B016-B14CAA0135C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05'!$C$62:$C$67</c:f>
              <c:strCache>
                <c:ptCount val="6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Otros</c:v>
                </c:pt>
              </c:strCache>
            </c:strRef>
          </c:cat>
          <c:val>
            <c:numRef>
              <c:f>'Partida 05'!$D$62:$D$67</c:f>
              <c:numCache>
                <c:formatCode>#,##0</c:formatCode>
                <c:ptCount val="6"/>
                <c:pt idx="0">
                  <c:v>1406730279</c:v>
                </c:pt>
                <c:pt idx="1">
                  <c:v>287471313</c:v>
                </c:pt>
                <c:pt idx="2">
                  <c:v>330055551</c:v>
                </c:pt>
                <c:pt idx="3">
                  <c:v>713527960</c:v>
                </c:pt>
                <c:pt idx="4">
                  <c:v>696047583</c:v>
                </c:pt>
                <c:pt idx="5">
                  <c:v>171424338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DC-4442-B016-B14CAA0135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620743599103092E-2"/>
          <c:y val="0.86688859014574393"/>
          <c:w val="0.97600337209504462"/>
          <c:h val="0.1114311930520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8.968810930755762E-2</c:v>
                </c:pt>
                <c:pt idx="2">
                  <c:v>0.18531766613312942</c:v>
                </c:pt>
                <c:pt idx="3">
                  <c:v>0.25934489425831819</c:v>
                </c:pt>
                <c:pt idx="4">
                  <c:v>0.33618935325793442</c:v>
                </c:pt>
                <c:pt idx="5">
                  <c:v>0.4491385623638976</c:v>
                </c:pt>
                <c:pt idx="6">
                  <c:v>0.50039674712825388</c:v>
                </c:pt>
                <c:pt idx="7">
                  <c:v>0.56360554601913559</c:v>
                </c:pt>
                <c:pt idx="8">
                  <c:v>0.61761515610098883</c:v>
                </c:pt>
                <c:pt idx="9">
                  <c:v>0.68527605290264126</c:v>
                </c:pt>
                <c:pt idx="10">
                  <c:v>0.77422835607541274</c:v>
                </c:pt>
                <c:pt idx="11">
                  <c:v>0.96342465422204049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E5-4959-9889-00894379EB2A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E5-4959-9889-00894379EB2A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63050766989563E-2"/>
                  <c:y val="-2.3308546653426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E5-4959-9889-00894379EB2A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E5-4959-9889-00894379EB2A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5-4959-9889-00894379EB2A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E5-4959-9889-00894379EB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Gores!$D$78:$O$78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6E5-4959-9889-00894379E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Capítulo</a:t>
            </a:r>
          </a:p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(en millones de $)</a:t>
            </a:r>
            <a:endParaRPr lang="es-CL" sz="900" b="1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75543028000</c:v>
                </c:pt>
                <c:pt idx="1">
                  <c:v>16660147000</c:v>
                </c:pt>
                <c:pt idx="2">
                  <c:v>642714199000</c:v>
                </c:pt>
                <c:pt idx="3">
                  <c:v>7065223000</c:v>
                </c:pt>
                <c:pt idx="4">
                  <c:v>45145948000</c:v>
                </c:pt>
                <c:pt idx="5">
                  <c:v>72510114000</c:v>
                </c:pt>
                <c:pt idx="6">
                  <c:v>100992063000</c:v>
                </c:pt>
                <c:pt idx="7">
                  <c:v>1181555677000</c:v>
                </c:pt>
                <c:pt idx="8">
                  <c:v>31595756000</c:v>
                </c:pt>
                <c:pt idx="9">
                  <c:v>354753508000</c:v>
                </c:pt>
                <c:pt idx="10">
                  <c:v>1258155603000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F-4A0A-9C2A-3B356460BC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2018- 2019 - 2020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05'!$C$28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05'!$D$28:$O$28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7.787865817884658E-2</c:v>
                </c:pt>
                <c:pt idx="2">
                  <c:v>8.4609214959838239E-2</c:v>
                </c:pt>
                <c:pt idx="3">
                  <c:v>6.8645557984620034E-2</c:v>
                </c:pt>
                <c:pt idx="4">
                  <c:v>7.9563605614239863E-2</c:v>
                </c:pt>
                <c:pt idx="5">
                  <c:v>8.8579415658615643E-2</c:v>
                </c:pt>
                <c:pt idx="6">
                  <c:v>6.4702703671925405E-2</c:v>
                </c:pt>
                <c:pt idx="7">
                  <c:v>7.04104140123607E-2</c:v>
                </c:pt>
                <c:pt idx="8">
                  <c:v>7.7608417722304507E-2</c:v>
                </c:pt>
                <c:pt idx="9">
                  <c:v>7.8347874315037799E-2</c:v>
                </c:pt>
                <c:pt idx="10">
                  <c:v>7.9298421350696716E-2</c:v>
                </c:pt>
                <c:pt idx="11">
                  <c:v>0.15194698534571929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F-4AE1-9125-BA3C25DB68DA}"/>
            </c:ext>
          </c:extLst>
        </c:ser>
        <c:ser>
          <c:idx val="0"/>
          <c:order val="1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F-4AE1-9125-BA3C25DB68DA}"/>
            </c:ext>
          </c:extLst>
        </c:ser>
        <c:ser>
          <c:idx val="1"/>
          <c:order val="2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9F-4AE1-9125-BA3C25DB68DA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9F-4AE1-9125-BA3C25DB68DA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9F-4AE1-9125-BA3C25DB68DA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9F-4AE1-9125-BA3C25DB68DA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9F-4AE1-9125-BA3C25DB68DA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9F-4AE1-9125-BA3C25DB68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9F-4AE1-9125-BA3C25DB68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2018 - 2019 - 2020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05'!$C$22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05'!$D$22:$O$22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0.14558226812759609</c:v>
                </c:pt>
                <c:pt idx="2">
                  <c:v>0.22873401668672341</c:v>
                </c:pt>
                <c:pt idx="3">
                  <c:v>0.29676091191513121</c:v>
                </c:pt>
                <c:pt idx="4">
                  <c:v>0.37521359917218244</c:v>
                </c:pt>
                <c:pt idx="5">
                  <c:v>0.46371436749114986</c:v>
                </c:pt>
                <c:pt idx="6">
                  <c:v>0.53029825693349575</c:v>
                </c:pt>
                <c:pt idx="7">
                  <c:v>0.60068255158067652</c:v>
                </c:pt>
                <c:pt idx="8">
                  <c:v>0.67825207098994311</c:v>
                </c:pt>
                <c:pt idx="9">
                  <c:v>0.75615756850066584</c:v>
                </c:pt>
                <c:pt idx="10">
                  <c:v>0.83328169802683605</c:v>
                </c:pt>
                <c:pt idx="11">
                  <c:v>0.97435414143681764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16-4BEE-96B1-B65884AE933C}"/>
            </c:ext>
          </c:extLst>
        </c:ser>
        <c:ser>
          <c:idx val="0"/>
          <c:order val="1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16-4BEE-96B1-B65884AE933C}"/>
            </c:ext>
          </c:extLst>
        </c:ser>
        <c:ser>
          <c:idx val="1"/>
          <c:order val="2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16-4BEE-96B1-B65884AE933C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16-4BEE-96B1-B65884AE933C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16-4BEE-96B1-B65884AE933C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16-4BEE-96B1-B65884AE933C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16-4BEE-96B1-B65884AE933C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16-4BEE-96B1-B65884AE933C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16-4BEE-96B1-B65884AE933C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16-4BEE-96B1-B65884AE933C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16-4BEE-96B1-B65884AE933C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16-4BEE-96B1-B65884AE933C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E16-4BEE-96B1-B65884AE9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E16-4BEE-96B1-B65884AE9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8.929477090068702E-2</c:v>
                </c:pt>
                <c:pt idx="2">
                  <c:v>9.915477405011193E-2</c:v>
                </c:pt>
                <c:pt idx="3">
                  <c:v>7.5242155994136223E-2</c:v>
                </c:pt>
                <c:pt idx="4">
                  <c:v>7.6517678266393899E-2</c:v>
                </c:pt>
                <c:pt idx="5">
                  <c:v>0.1163078781591772</c:v>
                </c:pt>
                <c:pt idx="6">
                  <c:v>5.0185000751434304E-2</c:v>
                </c:pt>
                <c:pt idx="7">
                  <c:v>6.9232006640127033E-2</c:v>
                </c:pt>
                <c:pt idx="8">
                  <c:v>6.6178905417689463E-2</c:v>
                </c:pt>
                <c:pt idx="9">
                  <c:v>7.057057421639977E-2</c:v>
                </c:pt>
                <c:pt idx="10">
                  <c:v>8.4709159453156199E-2</c:v>
                </c:pt>
                <c:pt idx="11">
                  <c:v>0.19315197509176199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0-4B98-8F3D-95A7C16BCE7E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B0-4B98-8F3D-95A7C16BCE7E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102829949241314E-2"/>
                  <c:y val="-2.263369808445117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B0-4B98-8F3D-95A7C16BCE7E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B0-4B98-8F3D-95A7C16BCE7E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B0-4B98-8F3D-95A7C16BCE7E}"/>
                </c:ext>
              </c:extLst>
            </c:dLbl>
            <c:dLbl>
              <c:idx val="3"/>
              <c:layout>
                <c:manualLayout>
                  <c:x val="1.3877573142459517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B0-4B98-8F3D-95A7C16BCE7E}"/>
                </c:ext>
              </c:extLst>
            </c:dLbl>
            <c:dLbl>
              <c:idx val="4"/>
              <c:layout>
                <c:manualLayout>
                  <c:x val="1.1102058513967613E-2"/>
                  <c:y val="-3.251011248097213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B0-4B98-8F3D-95A7C16BCE7E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B0-4B98-8F3D-95A7C16BCE7E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B0-4B98-8F3D-95A7C16BCE7E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B0-4B98-8F3D-95A7C16BCE7E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B0-4B98-8F3D-95A7C16BCE7E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B0-4B98-8F3D-95A7C16BCE7E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B0-4B98-8F3D-95A7C16BCE7E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7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Gores!$D$134:$O$134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5B0-4B98-8F3D-95A7C16BC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9.2636977771635293E-2</c:v>
                </c:pt>
                <c:pt idx="2">
                  <c:v>0.18947943772829348</c:v>
                </c:pt>
                <c:pt idx="3">
                  <c:v>0.26329616248573096</c:v>
                </c:pt>
                <c:pt idx="4">
                  <c:v>0.33979095565987705</c:v>
                </c:pt>
                <c:pt idx="5">
                  <c:v>0.45192641398063915</c:v>
                </c:pt>
                <c:pt idx="6">
                  <c:v>0.50525748541397075</c:v>
                </c:pt>
                <c:pt idx="7">
                  <c:v>0.56897039207805533</c:v>
                </c:pt>
                <c:pt idx="8">
                  <c:v>0.62500080073103037</c:v>
                </c:pt>
                <c:pt idx="9">
                  <c:v>0.69300566469982039</c:v>
                </c:pt>
                <c:pt idx="10">
                  <c:v>0.78084245372177241</c:v>
                </c:pt>
                <c:pt idx="11">
                  <c:v>0.96453382423216483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1A-4320-A28E-A52185B6EF7D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A1A-4320-A28E-A52185B6EF7D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1A-4320-A28E-A52185B6EF7D}"/>
                </c:ext>
              </c:extLst>
            </c:dLbl>
            <c:dLbl>
              <c:idx val="1"/>
              <c:layout>
                <c:manualLayout>
                  <c:x val="-3.826500690943783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1A-4320-A28E-A52185B6EF7D}"/>
                </c:ext>
              </c:extLst>
            </c:dLbl>
            <c:dLbl>
              <c:idx val="2"/>
              <c:layout>
                <c:manualLayout>
                  <c:x val="-3.5531792130192322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1A-4320-A28E-A52185B6EF7D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1A-4320-A28E-A52185B6EF7D}"/>
                </c:ext>
              </c:extLst>
            </c:dLbl>
            <c:dLbl>
              <c:idx val="4"/>
              <c:layout>
                <c:manualLayout>
                  <c:x val="-1.9132503454718917E-2"/>
                  <c:y val="2.839506402863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1A-4320-A28E-A52185B6EF7D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1A-4320-A28E-A52185B6EF7D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1A-4320-A28E-A52185B6EF7D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1A-4320-A28E-A52185B6EF7D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1A-4320-A28E-A52185B6EF7D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1A-4320-A28E-A52185B6EF7D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1A-4320-A28E-A52185B6EF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Gores!$D$130:$O$130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A1A-4320-A28E-A52185B6E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7.1221174776949767E-2</c:v>
                </c:pt>
                <c:pt idx="2">
                  <c:v>0.11806635926637575</c:v>
                </c:pt>
                <c:pt idx="3">
                  <c:v>7.1303121146471929E-2</c:v>
                </c:pt>
                <c:pt idx="4">
                  <c:v>7.1044361299612863E-2</c:v>
                </c:pt>
                <c:pt idx="5">
                  <c:v>9.9925783130885334E-2</c:v>
                </c:pt>
                <c:pt idx="6">
                  <c:v>7.4087377941188373E-2</c:v>
                </c:pt>
                <c:pt idx="7">
                  <c:v>7.3644937560554388E-2</c:v>
                </c:pt>
                <c:pt idx="8">
                  <c:v>0.10215562138260106</c:v>
                </c:pt>
                <c:pt idx="9">
                  <c:v>7.4007515548335664E-2</c:v>
                </c:pt>
                <c:pt idx="10">
                  <c:v>7.3847175572294949E-2</c:v>
                </c:pt>
                <c:pt idx="11">
                  <c:v>0.12949948958892535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9A-412F-AFAB-7F7BA77B3910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9A-412F-AFAB-7F7BA77B3910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9A-412F-AFAB-7F7BA77B3910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9A-412F-AFAB-7F7BA77B3910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9A-412F-AFAB-7F7BA77B3910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9A-412F-AFAB-7F7BA77B3910}"/>
                </c:ext>
              </c:extLst>
            </c:dLbl>
            <c:dLbl>
              <c:idx val="4"/>
              <c:layout>
                <c:manualLayout>
                  <c:x val="1.093480766684999E-2"/>
                  <c:y val="-1.8988659509038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9A-412F-AFAB-7F7BA77B3910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9A-412F-AFAB-7F7BA77B3910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9A-412F-AFAB-7F7BA77B3910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9A-412F-AFAB-7F7BA77B3910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9A-412F-AFAB-7F7BA77B3910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9A-412F-AFAB-7F7BA77B3910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E9A-412F-AFAB-7F7BA77B39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Gores!$D$31:$O$31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E9A-412F-AFAB-7F7BA77B39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0.13873552336211706</c:v>
                </c:pt>
                <c:pt idx="2">
                  <c:v>0.25579636211767598</c:v>
                </c:pt>
                <c:pt idx="3">
                  <c:v>0.32664659226202808</c:v>
                </c:pt>
                <c:pt idx="4">
                  <c:v>0.3975057660488181</c:v>
                </c:pt>
                <c:pt idx="5">
                  <c:v>0.49715805846736405</c:v>
                </c:pt>
                <c:pt idx="6">
                  <c:v>0.58601146059899822</c:v>
                </c:pt>
                <c:pt idx="7">
                  <c:v>0.65904294934907115</c:v>
                </c:pt>
                <c:pt idx="8">
                  <c:v>0.74888875950852385</c:v>
                </c:pt>
                <c:pt idx="9">
                  <c:v>0.82330499027193149</c:v>
                </c:pt>
                <c:pt idx="10">
                  <c:v>0.89091614555477627</c:v>
                </c:pt>
                <c:pt idx="11">
                  <c:v>0.98238743738027123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61-4A04-AF80-F8A08109959F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261-4A04-AF80-F8A08109959F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61-4A04-AF80-F8A08109959F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61-4A04-AF80-F8A08109959F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61-4A04-AF80-F8A08109959F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61-4A04-AF80-F8A08109959F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61-4A04-AF80-F8A08109959F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61-4A04-AF80-F8A08109959F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61-4A04-AF80-F8A08109959F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61-4A04-AF80-F8A08109959F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261-4A04-AF80-F8A08109959F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61-4A04-AF80-F8A0810995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Gores!$D$26:$O$26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261-4A04-AF80-F8A081099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5.8439057577326446E-2</c:v>
                </c:pt>
                <c:pt idx="2">
                  <c:v>9.7967962404408207E-2</c:v>
                </c:pt>
                <c:pt idx="3">
                  <c:v>7.5487839934958847E-2</c:v>
                </c:pt>
                <c:pt idx="4">
                  <c:v>7.6859232044380998E-2</c:v>
                </c:pt>
                <c:pt idx="5">
                  <c:v>0.11731758829968826</c:v>
                </c:pt>
                <c:pt idx="6">
                  <c:v>4.8746270340210833E-2</c:v>
                </c:pt>
                <c:pt idx="7">
                  <c:v>6.8969166372524704E-2</c:v>
                </c:pt>
                <c:pt idx="8">
                  <c:v>6.4034134919452368E-2</c:v>
                </c:pt>
                <c:pt idx="9">
                  <c:v>7.0366688109170142E-2</c:v>
                </c:pt>
                <c:pt idx="10">
                  <c:v>8.5361833319407499E-2</c:v>
                </c:pt>
                <c:pt idx="11">
                  <c:v>0.19710643671272035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3-42E7-A4B6-B5619F187139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43-42E7-A4B6-B5619F187139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3877573142459517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43-42E7-A4B6-B5619F187139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43-42E7-A4B6-B5619F187139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43-42E7-A4B6-B5619F187139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43-42E7-A4B6-B5619F187139}"/>
                </c:ext>
              </c:extLst>
            </c:dLbl>
            <c:dLbl>
              <c:idx val="4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43-42E7-A4B6-B5619F187139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43-42E7-A4B6-B5619F187139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43-42E7-A4B6-B5619F187139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43-42E7-A4B6-B5619F187139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43-42E7-A4B6-B5619F187139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43-42E7-A4B6-B5619F187139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43-42E7-A4B6-B5619F1871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Gores!$D$83:$O$83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043-42E7-A4B6-B5619F187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05-03-2021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05-03-2021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05-03-2021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05-03-2021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05-03-2021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05-03-2021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05-03-2021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05-03-2021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05-03-2021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05-03-2021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DICIEMBRE DE 2020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</a:t>
            </a:r>
            <a:r>
              <a:rPr lang="es-CL"/>
              <a:t>, marzo </a:t>
            </a:r>
            <a:r>
              <a:rPr lang="es-CL" dirty="0"/>
              <a:t>2021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52260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38639" y="5306385"/>
            <a:ext cx="7853172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0D262374-F5D3-4ABE-91B8-14F4365F2253}"/>
              </a:ext>
            </a:extLst>
          </p:cNvPr>
          <p:cNvSpPr txBox="1">
            <a:spLocks/>
          </p:cNvSpPr>
          <p:nvPr/>
        </p:nvSpPr>
        <p:spPr>
          <a:xfrm>
            <a:off x="503548" y="1772817"/>
            <a:ext cx="7956884" cy="203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F034A92-3CA1-41FC-A766-7B42C779A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90756"/>
              </p:ext>
            </p:extLst>
          </p:nvPr>
        </p:nvGraphicFramePr>
        <p:xfrm>
          <a:off x="538639" y="2125702"/>
          <a:ext cx="7853172" cy="3180683"/>
        </p:xfrm>
        <a:graphic>
          <a:graphicData uri="http://schemas.openxmlformats.org/drawingml/2006/table">
            <a:tbl>
              <a:tblPr/>
              <a:tblGrid>
                <a:gridCol w="263176">
                  <a:extLst>
                    <a:ext uri="{9D8B030D-6E8A-4147-A177-3AD203B41FA5}">
                      <a16:colId xmlns:a16="http://schemas.microsoft.com/office/drawing/2014/main" val="955172074"/>
                    </a:ext>
                  </a:extLst>
                </a:gridCol>
                <a:gridCol w="263176">
                  <a:extLst>
                    <a:ext uri="{9D8B030D-6E8A-4147-A177-3AD203B41FA5}">
                      <a16:colId xmlns:a16="http://schemas.microsoft.com/office/drawing/2014/main" val="757869983"/>
                    </a:ext>
                  </a:extLst>
                </a:gridCol>
                <a:gridCol w="263176">
                  <a:extLst>
                    <a:ext uri="{9D8B030D-6E8A-4147-A177-3AD203B41FA5}">
                      <a16:colId xmlns:a16="http://schemas.microsoft.com/office/drawing/2014/main" val="508648159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2407732122"/>
                    </a:ext>
                  </a:extLst>
                </a:gridCol>
                <a:gridCol w="705312">
                  <a:extLst>
                    <a:ext uri="{9D8B030D-6E8A-4147-A177-3AD203B41FA5}">
                      <a16:colId xmlns:a16="http://schemas.microsoft.com/office/drawing/2014/main" val="1723738140"/>
                    </a:ext>
                  </a:extLst>
                </a:gridCol>
                <a:gridCol w="705312">
                  <a:extLst>
                    <a:ext uri="{9D8B030D-6E8A-4147-A177-3AD203B41FA5}">
                      <a16:colId xmlns:a16="http://schemas.microsoft.com/office/drawing/2014/main" val="677367923"/>
                    </a:ext>
                  </a:extLst>
                </a:gridCol>
                <a:gridCol w="705312">
                  <a:extLst>
                    <a:ext uri="{9D8B030D-6E8A-4147-A177-3AD203B41FA5}">
                      <a16:colId xmlns:a16="http://schemas.microsoft.com/office/drawing/2014/main" val="328013999"/>
                    </a:ext>
                  </a:extLst>
                </a:gridCol>
                <a:gridCol w="705312">
                  <a:extLst>
                    <a:ext uri="{9D8B030D-6E8A-4147-A177-3AD203B41FA5}">
                      <a16:colId xmlns:a16="http://schemas.microsoft.com/office/drawing/2014/main" val="1780381575"/>
                    </a:ext>
                  </a:extLst>
                </a:gridCol>
                <a:gridCol w="642149">
                  <a:extLst>
                    <a:ext uri="{9D8B030D-6E8A-4147-A177-3AD203B41FA5}">
                      <a16:colId xmlns:a16="http://schemas.microsoft.com/office/drawing/2014/main" val="1846557527"/>
                    </a:ext>
                  </a:extLst>
                </a:gridCol>
                <a:gridCol w="631622">
                  <a:extLst>
                    <a:ext uri="{9D8B030D-6E8A-4147-A177-3AD203B41FA5}">
                      <a16:colId xmlns:a16="http://schemas.microsoft.com/office/drawing/2014/main" val="1448994656"/>
                    </a:ext>
                  </a:extLst>
                </a:gridCol>
              </a:tblGrid>
              <a:tr h="1594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240001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897906"/>
                  </a:ext>
                </a:extLst>
              </a:tr>
              <a:tr h="16744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44.474.482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7.159.681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43.312.397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978303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14.570.895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15.196.715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625.820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14.914.575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40901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2.623.155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2.698.525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2.436.260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765812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84774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39093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42882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1.532.697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1.153.773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1.460.388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36421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1.126.392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52566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113186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15710"/>
                  </a:ext>
                </a:extLst>
              </a:tr>
              <a:tr h="255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decisiones.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1.055.000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20750"/>
                  </a:ext>
                </a:extLst>
              </a:tr>
              <a:tr h="255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637972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368.970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296.662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984520"/>
                  </a:ext>
                </a:extLst>
              </a:tr>
              <a:tr h="255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Regionales en Materia de Atracción de Inversiones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63001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485000,0%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90377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317.960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248.162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662541"/>
                  </a:ext>
                </a:extLst>
              </a:tr>
              <a:tr h="1305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05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48872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39551" y="5149933"/>
            <a:ext cx="7884875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C6CD4637-CD1F-4B76-AA12-4A7AD1D86C4C}"/>
              </a:ext>
            </a:extLst>
          </p:cNvPr>
          <p:cNvSpPr txBox="1">
            <a:spLocks/>
          </p:cNvSpPr>
          <p:nvPr/>
        </p:nvSpPr>
        <p:spPr>
          <a:xfrm>
            <a:off x="503548" y="1772816"/>
            <a:ext cx="7884876" cy="233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A14553A-E9EE-4041-A490-D8D495450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284504"/>
              </p:ext>
            </p:extLst>
          </p:nvPr>
        </p:nvGraphicFramePr>
        <p:xfrm>
          <a:off x="539552" y="2181316"/>
          <a:ext cx="7886701" cy="296861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8263179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1347404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6916754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11596674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299912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4173224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445257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8268479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12837144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5892912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69585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3196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85651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747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498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29187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344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521.790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1396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521.790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3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287.321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217.037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-70.284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189.287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306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2745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505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6939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46.683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-15.593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4104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-54.691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127.790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061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19.454.506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24.299.349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4.844.843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24.293.694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7131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19.427.479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3.756.096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19.422.781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5989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4.107.005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558.066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4.106.050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8497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293.869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60.685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293.869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3253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2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47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9" y="748747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28648" y="1744262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AADABE3-2407-4644-8E04-93D10A681B3B}"/>
              </a:ext>
            </a:extLst>
          </p:cNvPr>
          <p:cNvSpPr txBox="1">
            <a:spLocks/>
          </p:cNvSpPr>
          <p:nvPr/>
        </p:nvSpPr>
        <p:spPr>
          <a:xfrm>
            <a:off x="628648" y="4890108"/>
            <a:ext cx="7886701" cy="522082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4DF9A90-1AA7-41EA-8CAC-5880AEBB8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183922"/>
              </p:ext>
            </p:extLst>
          </p:nvPr>
        </p:nvGraphicFramePr>
        <p:xfrm>
          <a:off x="630278" y="2217605"/>
          <a:ext cx="7886701" cy="2655374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00538959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142360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0657745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8086023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7790987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7572784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724822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8247670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7204210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2388574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1729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97835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7.755.867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-1.940.569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5.166.379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6864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-2.645.456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4.267.435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829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-2.645.456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4.267.435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777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1.713.267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1.382.807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-330.460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1.376.793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0757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2.837.010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2.837.250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1.408.559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145370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107.182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521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366.882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1062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3.343.361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1.328.125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-2.015.236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1.308.018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114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1095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136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803.264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2829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803.264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759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803.264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738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7165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20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8310A48-E6A7-41FA-A863-E0EE2396B63D}"/>
              </a:ext>
            </a:extLst>
          </p:cNvPr>
          <p:cNvSpPr txBox="1">
            <a:spLocks/>
          </p:cNvSpPr>
          <p:nvPr/>
        </p:nvSpPr>
        <p:spPr>
          <a:xfrm>
            <a:off x="467544" y="5377712"/>
            <a:ext cx="7959978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84FFA40-ABEA-48AE-9487-5A59BE13C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124781"/>
              </p:ext>
            </p:extLst>
          </p:nvPr>
        </p:nvGraphicFramePr>
        <p:xfrm>
          <a:off x="540821" y="1838407"/>
          <a:ext cx="7886701" cy="3537332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4186453324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510668734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4169567565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949016975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07478513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77559333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154748783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233723447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3263820587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884514001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72017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549001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264.149.718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65.913.107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263.528.657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64034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70.484.219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5490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70.484.219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0354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65.984.171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8894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5.360.301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4.560.836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4.500.048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3784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1285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1771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7.058.398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-3.658.260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7.055.324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1009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7.058.398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-3.658.260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7.055.324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601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7.058.398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-3.658.260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7.055.324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99674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185.841.092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69.666.624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185.349.896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31645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185.841.092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69.666.624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185.349.896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719569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Mejoramiento Urbano y Equipamiento Comunal)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45.528.855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87.770.274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42.241.419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87.674.892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8070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Mejoramiento de Barrios)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29.619.106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63.415.929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33.796.823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63.020.114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3078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Recuperación de Ciudades)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16.144.712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8.273.094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-7.871.618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8.273.094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616971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730741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9.172.688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10.672.688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10.672.689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1236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31133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26988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4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4" y="695501"/>
            <a:ext cx="7648836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5792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F133C1C-0AA1-4315-9F37-9C2DCBBC699C}"/>
              </a:ext>
            </a:extLst>
          </p:cNvPr>
          <p:cNvSpPr txBox="1">
            <a:spLocks/>
          </p:cNvSpPr>
          <p:nvPr/>
        </p:nvSpPr>
        <p:spPr>
          <a:xfrm>
            <a:off x="457200" y="6131410"/>
            <a:ext cx="7715200" cy="23657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D57D5C9-C1F5-4F29-B286-6A00E4194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1818"/>
              </p:ext>
            </p:extLst>
          </p:nvPr>
        </p:nvGraphicFramePr>
        <p:xfrm>
          <a:off x="514513" y="1889848"/>
          <a:ext cx="7648836" cy="4258092"/>
        </p:xfrm>
        <a:graphic>
          <a:graphicData uri="http://schemas.openxmlformats.org/drawingml/2006/table">
            <a:tbl>
              <a:tblPr/>
              <a:tblGrid>
                <a:gridCol w="252603">
                  <a:extLst>
                    <a:ext uri="{9D8B030D-6E8A-4147-A177-3AD203B41FA5}">
                      <a16:colId xmlns:a16="http://schemas.microsoft.com/office/drawing/2014/main" val="3404610113"/>
                    </a:ext>
                  </a:extLst>
                </a:gridCol>
                <a:gridCol w="252603">
                  <a:extLst>
                    <a:ext uri="{9D8B030D-6E8A-4147-A177-3AD203B41FA5}">
                      <a16:colId xmlns:a16="http://schemas.microsoft.com/office/drawing/2014/main" val="3806155043"/>
                    </a:ext>
                  </a:extLst>
                </a:gridCol>
                <a:gridCol w="252603">
                  <a:extLst>
                    <a:ext uri="{9D8B030D-6E8A-4147-A177-3AD203B41FA5}">
                      <a16:colId xmlns:a16="http://schemas.microsoft.com/office/drawing/2014/main" val="2227784662"/>
                    </a:ext>
                  </a:extLst>
                </a:gridCol>
                <a:gridCol w="2849368">
                  <a:extLst>
                    <a:ext uri="{9D8B030D-6E8A-4147-A177-3AD203B41FA5}">
                      <a16:colId xmlns:a16="http://schemas.microsoft.com/office/drawing/2014/main" val="3127845918"/>
                    </a:ext>
                  </a:extLst>
                </a:gridCol>
                <a:gridCol w="676978">
                  <a:extLst>
                    <a:ext uri="{9D8B030D-6E8A-4147-A177-3AD203B41FA5}">
                      <a16:colId xmlns:a16="http://schemas.microsoft.com/office/drawing/2014/main" val="88278469"/>
                    </a:ext>
                  </a:extLst>
                </a:gridCol>
                <a:gridCol w="676978">
                  <a:extLst>
                    <a:ext uri="{9D8B030D-6E8A-4147-A177-3AD203B41FA5}">
                      <a16:colId xmlns:a16="http://schemas.microsoft.com/office/drawing/2014/main" val="59396035"/>
                    </a:ext>
                  </a:extLst>
                </a:gridCol>
                <a:gridCol w="676978">
                  <a:extLst>
                    <a:ext uri="{9D8B030D-6E8A-4147-A177-3AD203B41FA5}">
                      <a16:colId xmlns:a16="http://schemas.microsoft.com/office/drawing/2014/main" val="3877037573"/>
                    </a:ext>
                  </a:extLst>
                </a:gridCol>
                <a:gridCol w="676978">
                  <a:extLst>
                    <a:ext uri="{9D8B030D-6E8A-4147-A177-3AD203B41FA5}">
                      <a16:colId xmlns:a16="http://schemas.microsoft.com/office/drawing/2014/main" val="2402771254"/>
                    </a:ext>
                  </a:extLst>
                </a:gridCol>
                <a:gridCol w="626457">
                  <a:extLst>
                    <a:ext uri="{9D8B030D-6E8A-4147-A177-3AD203B41FA5}">
                      <a16:colId xmlns:a16="http://schemas.microsoft.com/office/drawing/2014/main" val="284317123"/>
                    </a:ext>
                  </a:extLst>
                </a:gridCol>
                <a:gridCol w="707290">
                  <a:extLst>
                    <a:ext uri="{9D8B030D-6E8A-4147-A177-3AD203B41FA5}">
                      <a16:colId xmlns:a16="http://schemas.microsoft.com/office/drawing/2014/main" val="2002436451"/>
                    </a:ext>
                  </a:extLst>
                </a:gridCol>
              </a:tblGrid>
              <a:tr h="1235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205398"/>
                  </a:ext>
                </a:extLst>
              </a:tr>
              <a:tr h="30278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828"/>
                  </a:ext>
                </a:extLst>
              </a:tr>
              <a:tr h="1297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208.678.132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11.625.087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202.891.728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860877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3.705.130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3.705.130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3.672.371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87781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3.705.130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3.705.130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3.672.371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92707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104.400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117711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08455"/>
                  </a:ext>
                </a:extLst>
              </a:tr>
              <a:tr h="19773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1.617.061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1.617.061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1.584.302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95394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Funcionamiento Región de Coquimbo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96546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0866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128502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04297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108.250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38844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143.775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143.775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143.775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69216"/>
                  </a:ext>
                </a:extLst>
              </a:tr>
              <a:tr h="2123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107.250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01119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131.598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131.598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131.598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53774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85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92217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71.750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68239"/>
                  </a:ext>
                </a:extLst>
              </a:tr>
              <a:tr h="2123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25793"/>
                  </a:ext>
                </a:extLst>
              </a:tr>
              <a:tr h="2123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145.580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145.580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145.580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991383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16979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7897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46.309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818444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112396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035569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Corporación de Fomento de la Producción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6743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16496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86304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199.561.154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2.508.109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199.219.357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33938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58.385.769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199.561.154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141.175.385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199.219.357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79796"/>
                  </a:ext>
                </a:extLst>
              </a:tr>
              <a:tr h="1095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495.658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8.302.473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7.806.815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8.302.473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1675,0%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57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6366" y="1640557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6366" y="710910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260E465-AF74-44AE-9EAC-F91EF3F70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118479"/>
              </p:ext>
            </p:extLst>
          </p:nvPr>
        </p:nvGraphicFramePr>
        <p:xfrm>
          <a:off x="536366" y="1975468"/>
          <a:ext cx="7886697" cy="4350668"/>
        </p:xfrm>
        <a:graphic>
          <a:graphicData uri="http://schemas.openxmlformats.org/drawingml/2006/table">
            <a:tbl>
              <a:tblPr/>
              <a:tblGrid>
                <a:gridCol w="260458">
                  <a:extLst>
                    <a:ext uri="{9D8B030D-6E8A-4147-A177-3AD203B41FA5}">
                      <a16:colId xmlns:a16="http://schemas.microsoft.com/office/drawing/2014/main" val="2230471655"/>
                    </a:ext>
                  </a:extLst>
                </a:gridCol>
                <a:gridCol w="260458">
                  <a:extLst>
                    <a:ext uri="{9D8B030D-6E8A-4147-A177-3AD203B41FA5}">
                      <a16:colId xmlns:a16="http://schemas.microsoft.com/office/drawing/2014/main" val="1557432011"/>
                    </a:ext>
                  </a:extLst>
                </a:gridCol>
                <a:gridCol w="260458">
                  <a:extLst>
                    <a:ext uri="{9D8B030D-6E8A-4147-A177-3AD203B41FA5}">
                      <a16:colId xmlns:a16="http://schemas.microsoft.com/office/drawing/2014/main" val="4158282073"/>
                    </a:ext>
                  </a:extLst>
                </a:gridCol>
                <a:gridCol w="2937977">
                  <a:extLst>
                    <a:ext uri="{9D8B030D-6E8A-4147-A177-3AD203B41FA5}">
                      <a16:colId xmlns:a16="http://schemas.microsoft.com/office/drawing/2014/main" val="1099359577"/>
                    </a:ext>
                  </a:extLst>
                </a:gridCol>
                <a:gridCol w="698031">
                  <a:extLst>
                    <a:ext uri="{9D8B030D-6E8A-4147-A177-3AD203B41FA5}">
                      <a16:colId xmlns:a16="http://schemas.microsoft.com/office/drawing/2014/main" val="1731328971"/>
                    </a:ext>
                  </a:extLst>
                </a:gridCol>
                <a:gridCol w="698031">
                  <a:extLst>
                    <a:ext uri="{9D8B030D-6E8A-4147-A177-3AD203B41FA5}">
                      <a16:colId xmlns:a16="http://schemas.microsoft.com/office/drawing/2014/main" val="3339186052"/>
                    </a:ext>
                  </a:extLst>
                </a:gridCol>
                <a:gridCol w="698031">
                  <a:extLst>
                    <a:ext uri="{9D8B030D-6E8A-4147-A177-3AD203B41FA5}">
                      <a16:colId xmlns:a16="http://schemas.microsoft.com/office/drawing/2014/main" val="954288351"/>
                    </a:ext>
                  </a:extLst>
                </a:gridCol>
                <a:gridCol w="698031">
                  <a:extLst>
                    <a:ext uri="{9D8B030D-6E8A-4147-A177-3AD203B41FA5}">
                      <a16:colId xmlns:a16="http://schemas.microsoft.com/office/drawing/2014/main" val="3939215219"/>
                    </a:ext>
                  </a:extLst>
                </a:gridCol>
                <a:gridCol w="645937">
                  <a:extLst>
                    <a:ext uri="{9D8B030D-6E8A-4147-A177-3AD203B41FA5}">
                      <a16:colId xmlns:a16="http://schemas.microsoft.com/office/drawing/2014/main" val="3331455542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1675567796"/>
                    </a:ext>
                  </a:extLst>
                </a:gridCol>
              </a:tblGrid>
              <a:tr h="14209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110" marR="7110" marT="7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110" marR="7110" marT="7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92231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198776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5.975.669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4.889.470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181,8%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103484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3.198.503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18.168.032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14.969.529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18.168.032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73235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2.500.382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12.392.151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9.891.769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12.392.151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495,6%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935842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13.265.621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29.632.943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16.367.322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29.446.146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517996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3.874.923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8.193.008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4.318.085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8.193.008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211,4%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85148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4.573.479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20.596.810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16.023.331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20.596.810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450,4%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76261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954736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5.573.306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11.507.649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5.934.343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11.507.649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206,5%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876219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3.846.959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9.295.514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5.448.555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9.295.514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241,6%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44731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2.432.983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13.738.732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11.305.749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13.738.732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564,7%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82020"/>
                  </a:ext>
                </a:extLst>
              </a:tr>
              <a:tr h="2273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2.749.267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9.362.186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6.612.919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9.207.186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334,9%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842405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1.866.417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14.659.477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885,4%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150962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6.016.877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3.812.807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163,4%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99876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306.175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1.070.983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764.808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1.070.983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349,8%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46113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1.709.550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5.487.814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05102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71531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69230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138.667.276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-138.667.276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19094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53.589.893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-53.589.893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21961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7.711.975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-7.711.975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608252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9.159.447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-9.159.447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07770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3.461.909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-3.461.909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975047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8.875.452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-8.875.452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044946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5.701.891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-5.701.891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562146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9.211.295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-9.211.295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340210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4.516.354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-4.516.354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315934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5.659.060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-5.659.060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95737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30.780.000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-30.780.000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36354"/>
                  </a:ext>
                </a:extLst>
              </a:tr>
              <a:tr h="1137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110.660 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10" marR="7110" marT="7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110" marR="7110" marT="71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13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3" y="834160"/>
            <a:ext cx="7652906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6E3C782-89AA-4D7A-BDF9-8C3FFE2E5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392301"/>
              </p:ext>
            </p:extLst>
          </p:nvPr>
        </p:nvGraphicFramePr>
        <p:xfrm>
          <a:off x="546083" y="1888986"/>
          <a:ext cx="7652906" cy="4420337"/>
        </p:xfrm>
        <a:graphic>
          <a:graphicData uri="http://schemas.openxmlformats.org/drawingml/2006/table">
            <a:tbl>
              <a:tblPr/>
              <a:tblGrid>
                <a:gridCol w="251658">
                  <a:extLst>
                    <a:ext uri="{9D8B030D-6E8A-4147-A177-3AD203B41FA5}">
                      <a16:colId xmlns:a16="http://schemas.microsoft.com/office/drawing/2014/main" val="2611773002"/>
                    </a:ext>
                  </a:extLst>
                </a:gridCol>
                <a:gridCol w="251658">
                  <a:extLst>
                    <a:ext uri="{9D8B030D-6E8A-4147-A177-3AD203B41FA5}">
                      <a16:colId xmlns:a16="http://schemas.microsoft.com/office/drawing/2014/main" val="681002201"/>
                    </a:ext>
                  </a:extLst>
                </a:gridCol>
                <a:gridCol w="251658">
                  <a:extLst>
                    <a:ext uri="{9D8B030D-6E8A-4147-A177-3AD203B41FA5}">
                      <a16:colId xmlns:a16="http://schemas.microsoft.com/office/drawing/2014/main" val="3553099135"/>
                    </a:ext>
                  </a:extLst>
                </a:gridCol>
                <a:gridCol w="2982142">
                  <a:extLst>
                    <a:ext uri="{9D8B030D-6E8A-4147-A177-3AD203B41FA5}">
                      <a16:colId xmlns:a16="http://schemas.microsoft.com/office/drawing/2014/main" val="2213268021"/>
                    </a:ext>
                  </a:extLst>
                </a:gridCol>
                <a:gridCol w="674442">
                  <a:extLst>
                    <a:ext uri="{9D8B030D-6E8A-4147-A177-3AD203B41FA5}">
                      <a16:colId xmlns:a16="http://schemas.microsoft.com/office/drawing/2014/main" val="2720270795"/>
                    </a:ext>
                  </a:extLst>
                </a:gridCol>
                <a:gridCol w="674442">
                  <a:extLst>
                    <a:ext uri="{9D8B030D-6E8A-4147-A177-3AD203B41FA5}">
                      <a16:colId xmlns:a16="http://schemas.microsoft.com/office/drawing/2014/main" val="113783874"/>
                    </a:ext>
                  </a:extLst>
                </a:gridCol>
                <a:gridCol w="674442">
                  <a:extLst>
                    <a:ext uri="{9D8B030D-6E8A-4147-A177-3AD203B41FA5}">
                      <a16:colId xmlns:a16="http://schemas.microsoft.com/office/drawing/2014/main" val="2312353360"/>
                    </a:ext>
                  </a:extLst>
                </a:gridCol>
                <a:gridCol w="674442">
                  <a:extLst>
                    <a:ext uri="{9D8B030D-6E8A-4147-A177-3AD203B41FA5}">
                      <a16:colId xmlns:a16="http://schemas.microsoft.com/office/drawing/2014/main" val="4079538883"/>
                    </a:ext>
                  </a:extLst>
                </a:gridCol>
                <a:gridCol w="614044">
                  <a:extLst>
                    <a:ext uri="{9D8B030D-6E8A-4147-A177-3AD203B41FA5}">
                      <a16:colId xmlns:a16="http://schemas.microsoft.com/office/drawing/2014/main" val="2470626013"/>
                    </a:ext>
                  </a:extLst>
                </a:gridCol>
                <a:gridCol w="603978">
                  <a:extLst>
                    <a:ext uri="{9D8B030D-6E8A-4147-A177-3AD203B41FA5}">
                      <a16:colId xmlns:a16="http://schemas.microsoft.com/office/drawing/2014/main" val="3894725381"/>
                    </a:ext>
                  </a:extLst>
                </a:gridCol>
              </a:tblGrid>
              <a:tr h="1418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27970"/>
                  </a:ext>
                </a:extLst>
              </a:tr>
              <a:tr h="3475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071878"/>
                  </a:ext>
                </a:extLst>
              </a:tr>
              <a:tr h="14893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164.071.663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-36.341.643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152.490.501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36185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165.205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842080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165.205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13551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135.205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08599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804043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136117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19459"/>
                  </a:ext>
                </a:extLst>
              </a:tr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88058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978652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552562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19934"/>
                  </a:ext>
                </a:extLst>
              </a:tr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666154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05367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837954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11.458.946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11.458.946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919541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11.458.946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11.458.946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942655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152.325.296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-48.088.010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152.325.296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02832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109.448.473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152.325.296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42.876.823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152.325.296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381680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54344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14.316.840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92409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1.344.077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2.816.212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1.472.135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2.816.212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485196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3.078.000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65641"/>
                  </a:ext>
                </a:extLst>
              </a:tr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75099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2.565.000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57436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186563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4657"/>
                  </a:ext>
                </a:extLst>
              </a:tr>
              <a:tr h="1151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5.403.198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10.400.687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4.997.489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10.400.687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641001"/>
                  </a:ext>
                </a:extLst>
              </a:tr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12.164.852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16.436.595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4.271.743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16.436.595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07576"/>
                  </a:ext>
                </a:extLst>
              </a:tr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7.798.646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23.192.430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15.393.784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23.192.430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674357"/>
                  </a:ext>
                </a:extLst>
              </a:tr>
            </a:tbl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8071F9A9-4B21-4119-A8FB-4269F7FD9579}"/>
              </a:ext>
            </a:extLst>
          </p:cNvPr>
          <p:cNvSpPr txBox="1">
            <a:spLocks/>
          </p:cNvSpPr>
          <p:nvPr/>
        </p:nvSpPr>
        <p:spPr>
          <a:xfrm>
            <a:off x="546083" y="1510752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3" y="834160"/>
            <a:ext cx="7882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254E4EF-4909-411B-AE49-3D90842AD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783679"/>
              </p:ext>
            </p:extLst>
          </p:nvPr>
        </p:nvGraphicFramePr>
        <p:xfrm>
          <a:off x="542083" y="1922626"/>
          <a:ext cx="7886700" cy="1369797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1389869057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076725769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561924859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369886114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26927357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28146870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77703444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61848921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3840299100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1884067128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321184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77864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19.366.084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04366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9825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7.613.570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18.440.542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10.826.972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18.440.542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269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29770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90.964.833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-90.964.833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9668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66.837.203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-66.837.203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0520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7.746.390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-7.746.390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96455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16.381.240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-16.381.240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05585"/>
                  </a:ext>
                </a:extLst>
              </a:tr>
            </a:tbl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1F1D754B-38B4-4C36-89DC-15C919A3B5F4}"/>
              </a:ext>
            </a:extLst>
          </p:cNvPr>
          <p:cNvSpPr txBox="1">
            <a:spLocks/>
          </p:cNvSpPr>
          <p:nvPr/>
        </p:nvSpPr>
        <p:spPr>
          <a:xfrm>
            <a:off x="536992" y="1565348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</p:spTree>
    <p:extLst>
      <p:ext uri="{BB962C8B-B14F-4D97-AF65-F5344CB8AC3E}">
        <p14:creationId xmlns:p14="http://schemas.microsoft.com/office/powerpoint/2010/main" val="400637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F4752AF-655E-4260-9B29-50820F656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228641"/>
              </p:ext>
            </p:extLst>
          </p:nvPr>
        </p:nvGraphicFramePr>
        <p:xfrm>
          <a:off x="467544" y="2204864"/>
          <a:ext cx="7886701" cy="17524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52530946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7304958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6136555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1749743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211338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2010619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432004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3096878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39797069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984675837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82970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03790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10.164.104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2470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5.167.691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6.241.273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1.073.582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6.220.666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1860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1.059.176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1.728.676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1.728.614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3286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838.356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2.219.189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2.214.824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1971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342.354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338.744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766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754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590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1923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354.676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1.656.709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1.656.695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2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BACA1DB-5989-4F26-A041-68CFEF070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763209"/>
              </p:ext>
            </p:extLst>
          </p:nvPr>
        </p:nvGraphicFramePr>
        <p:xfrm>
          <a:off x="576769" y="2087773"/>
          <a:ext cx="7886701" cy="389341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46300378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46315332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5177262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46155949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4950657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4010235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2196966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2012998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28024765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30151448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8676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184464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42.332.286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61.149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41.318.874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9331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10.782.020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11.351.918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11.347.075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894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1.880.877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1.417.606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-463.271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1.415.444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949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28.976.911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27.669.751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-1.307.160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27.563.314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0946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9776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551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28.016.511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26.709.351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-1.307.160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26.602.914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158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3.259.705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3.142.001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-117.704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3.136.212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105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3.809.224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3.532.556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-276.668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3.522.453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1855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1.841.583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1.467.002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-374.581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1.461.538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7378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5.893.951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6.622.470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728.519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6.601.041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4886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6.092.483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4.939.290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-1.153.193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4.922.612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6995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6.712.531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6.598.356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-114.175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6.592.726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180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407.034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407.676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366.332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1942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7494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2091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260.179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221.179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220.841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699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5786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3735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167.903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128.771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0450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0718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371.150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772.202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401.052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772.200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9789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416.234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86.293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88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756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39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25645"/>
              </p:ext>
            </p:extLst>
          </p:nvPr>
        </p:nvGraphicFramePr>
        <p:xfrm>
          <a:off x="486000" y="2163229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84131"/>
              </p:ext>
            </p:extLst>
          </p:nvPr>
        </p:nvGraphicFramePr>
        <p:xfrm>
          <a:off x="4606782" y="2167906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AD2AED4-274A-428F-8C12-DC8ACA1E9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226849"/>
              </p:ext>
            </p:extLst>
          </p:nvPr>
        </p:nvGraphicFramePr>
        <p:xfrm>
          <a:off x="553605" y="2167956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2624923834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594895682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3409688053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2927822266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206728632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375939094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218471676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15552613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3076009176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2142397158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853930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895956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2.803.640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-71.171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2.768.013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7094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1.576.341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1.536.976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-39.365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1.501.570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88136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1.226.023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6369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72.440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38.100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37.887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0508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6.616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8451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6.786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5438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43.275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78489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260355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2602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3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D4CFE873-3D9E-492C-9150-549DF27AE4F1}"/>
              </a:ext>
            </a:extLst>
          </p:cNvPr>
          <p:cNvSpPr txBox="1">
            <a:spLocks/>
          </p:cNvSpPr>
          <p:nvPr/>
        </p:nvSpPr>
        <p:spPr>
          <a:xfrm>
            <a:off x="490245" y="6026444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01F16B5-B016-41B0-B50B-67492D826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70149"/>
              </p:ext>
            </p:extLst>
          </p:nvPr>
        </p:nvGraphicFramePr>
        <p:xfrm>
          <a:off x="513316" y="2361526"/>
          <a:ext cx="7886701" cy="3700136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1847259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228028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2328285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0300759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9738681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315676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145707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8282961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84149631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435861399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7523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4614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78.318.577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5.808.463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71.697.665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026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8.940.741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10.087.962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1.147.221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10.082.696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5990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3.256.006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2.992.244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-263.762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2.972.024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850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909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133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60.241.316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58.651.317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-1.589.999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58.467.964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740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-209.144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4428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 Población General-INE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-209.144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39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59.964.296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58.583.441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-1.380.855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58.400.088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343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45.308.608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44.895.598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-413.010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44.801.382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7436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3.337.149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3.292.727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-44.422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3.281.472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629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1.260.188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327.049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-933.139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314.106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5709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6.148.616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6.122.630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-25.986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6.122.629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14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1.128.819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953.924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-174.895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905.328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5936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1.754.916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1.965.353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1.964.296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18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1.026.000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1.026.160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1.010.875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27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608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4610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135.534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433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58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772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61.777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1931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43.359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420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033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2723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2618836-73C6-4CB5-B802-0D02D585B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45897"/>
              </p:ext>
            </p:extLst>
          </p:nvPr>
        </p:nvGraphicFramePr>
        <p:xfrm>
          <a:off x="527026" y="1821076"/>
          <a:ext cx="7903792" cy="4330525"/>
        </p:xfrm>
        <a:graphic>
          <a:graphicData uri="http://schemas.openxmlformats.org/drawingml/2006/table">
            <a:tbl>
              <a:tblPr/>
              <a:tblGrid>
                <a:gridCol w="260336">
                  <a:extLst>
                    <a:ext uri="{9D8B030D-6E8A-4147-A177-3AD203B41FA5}">
                      <a16:colId xmlns:a16="http://schemas.microsoft.com/office/drawing/2014/main" val="3404396169"/>
                    </a:ext>
                  </a:extLst>
                </a:gridCol>
                <a:gridCol w="260336">
                  <a:extLst>
                    <a:ext uri="{9D8B030D-6E8A-4147-A177-3AD203B41FA5}">
                      <a16:colId xmlns:a16="http://schemas.microsoft.com/office/drawing/2014/main" val="406591622"/>
                    </a:ext>
                  </a:extLst>
                </a:gridCol>
                <a:gridCol w="260336">
                  <a:extLst>
                    <a:ext uri="{9D8B030D-6E8A-4147-A177-3AD203B41FA5}">
                      <a16:colId xmlns:a16="http://schemas.microsoft.com/office/drawing/2014/main" val="949642947"/>
                    </a:ext>
                  </a:extLst>
                </a:gridCol>
                <a:gridCol w="2936585">
                  <a:extLst>
                    <a:ext uri="{9D8B030D-6E8A-4147-A177-3AD203B41FA5}">
                      <a16:colId xmlns:a16="http://schemas.microsoft.com/office/drawing/2014/main" val="708342413"/>
                    </a:ext>
                  </a:extLst>
                </a:gridCol>
                <a:gridCol w="697700">
                  <a:extLst>
                    <a:ext uri="{9D8B030D-6E8A-4147-A177-3AD203B41FA5}">
                      <a16:colId xmlns:a16="http://schemas.microsoft.com/office/drawing/2014/main" val="2748784790"/>
                    </a:ext>
                  </a:extLst>
                </a:gridCol>
                <a:gridCol w="697700">
                  <a:extLst>
                    <a:ext uri="{9D8B030D-6E8A-4147-A177-3AD203B41FA5}">
                      <a16:colId xmlns:a16="http://schemas.microsoft.com/office/drawing/2014/main" val="3230691471"/>
                    </a:ext>
                  </a:extLst>
                </a:gridCol>
                <a:gridCol w="697700">
                  <a:extLst>
                    <a:ext uri="{9D8B030D-6E8A-4147-A177-3AD203B41FA5}">
                      <a16:colId xmlns:a16="http://schemas.microsoft.com/office/drawing/2014/main" val="3932157239"/>
                    </a:ext>
                  </a:extLst>
                </a:gridCol>
                <a:gridCol w="697700">
                  <a:extLst>
                    <a:ext uri="{9D8B030D-6E8A-4147-A177-3AD203B41FA5}">
                      <a16:colId xmlns:a16="http://schemas.microsoft.com/office/drawing/2014/main" val="864058585"/>
                    </a:ext>
                  </a:extLst>
                </a:gridCol>
                <a:gridCol w="770593">
                  <a:extLst>
                    <a:ext uri="{9D8B030D-6E8A-4147-A177-3AD203B41FA5}">
                      <a16:colId xmlns:a16="http://schemas.microsoft.com/office/drawing/2014/main" val="3978003001"/>
                    </a:ext>
                  </a:extLst>
                </a:gridCol>
                <a:gridCol w="624806">
                  <a:extLst>
                    <a:ext uri="{9D8B030D-6E8A-4147-A177-3AD203B41FA5}">
                      <a16:colId xmlns:a16="http://schemas.microsoft.com/office/drawing/2014/main" val="2616100482"/>
                    </a:ext>
                  </a:extLst>
                </a:gridCol>
              </a:tblGrid>
              <a:tr h="1552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164559"/>
                  </a:ext>
                </a:extLst>
              </a:tr>
              <a:tr h="3803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431758"/>
                  </a:ext>
                </a:extLst>
              </a:tr>
              <a:tr h="1629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507.550.265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464.747.813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502.396.178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9735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15.400.101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15.823.442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423.341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15.210.123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063840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2.649.031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2.642.633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2.465.276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62011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449.418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449.418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422.172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29590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449.418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449.418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422.172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13714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20.820.990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476.805.207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455.984.217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474.722.067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73638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3.448.608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4.358.067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4.179.513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556784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2.767.531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3.596.990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3.559.322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881244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470.191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70034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Itrend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978211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de Daños y Damnificados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465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16.963.994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472.447.140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455.483.146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470.542.554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6119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461.602.767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461.602.757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461.576.560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4615765600,0%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39755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716.672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531.356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-185.316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486.356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7999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1.091.776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993.247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-98.529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857.288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91808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4.021.135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3.954.566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-66.569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3.722.658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797189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702.883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502.883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417.787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96975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228.661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229.051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203.422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50252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3.252.769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3.150.856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-101.913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3.150.769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4667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6.700.000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-5.398.000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15.082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30247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250.088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180.414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-69.674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112.632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288308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628162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91370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2.491.568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2.161.848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2.491.567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42242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471.719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61165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387543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76.862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19.281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13836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06069"/>
                  </a:ext>
                </a:extLst>
              </a:tr>
              <a:tr h="1291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16.724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91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C419A5E-28AB-4771-AE11-85610DF8C026}"/>
              </a:ext>
            </a:extLst>
          </p:cNvPr>
          <p:cNvSpPr txBox="1">
            <a:spLocks/>
          </p:cNvSpPr>
          <p:nvPr/>
        </p:nvSpPr>
        <p:spPr>
          <a:xfrm>
            <a:off x="447675" y="764576"/>
            <a:ext cx="79199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7B5DBC4F-610A-413E-8ECC-417BEB6BCAFE}"/>
              </a:ext>
            </a:extLst>
          </p:cNvPr>
          <p:cNvSpPr txBox="1">
            <a:spLocks/>
          </p:cNvSpPr>
          <p:nvPr/>
        </p:nvSpPr>
        <p:spPr>
          <a:xfrm>
            <a:off x="446756" y="1486848"/>
            <a:ext cx="791994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3D20FF2-C652-4832-ACCA-E548DF381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16182"/>
              </p:ext>
            </p:extLst>
          </p:nvPr>
        </p:nvGraphicFramePr>
        <p:xfrm>
          <a:off x="447854" y="1921599"/>
          <a:ext cx="7918850" cy="1678476"/>
        </p:xfrm>
        <a:graphic>
          <a:graphicData uri="http://schemas.openxmlformats.org/drawingml/2006/table">
            <a:tbl>
              <a:tblPr/>
              <a:tblGrid>
                <a:gridCol w="260832">
                  <a:extLst>
                    <a:ext uri="{9D8B030D-6E8A-4147-A177-3AD203B41FA5}">
                      <a16:colId xmlns:a16="http://schemas.microsoft.com/office/drawing/2014/main" val="873179178"/>
                    </a:ext>
                  </a:extLst>
                </a:gridCol>
                <a:gridCol w="260832">
                  <a:extLst>
                    <a:ext uri="{9D8B030D-6E8A-4147-A177-3AD203B41FA5}">
                      <a16:colId xmlns:a16="http://schemas.microsoft.com/office/drawing/2014/main" val="465544935"/>
                    </a:ext>
                  </a:extLst>
                </a:gridCol>
                <a:gridCol w="260832">
                  <a:extLst>
                    <a:ext uri="{9D8B030D-6E8A-4147-A177-3AD203B41FA5}">
                      <a16:colId xmlns:a16="http://schemas.microsoft.com/office/drawing/2014/main" val="940990044"/>
                    </a:ext>
                  </a:extLst>
                </a:gridCol>
                <a:gridCol w="2942181">
                  <a:extLst>
                    <a:ext uri="{9D8B030D-6E8A-4147-A177-3AD203B41FA5}">
                      <a16:colId xmlns:a16="http://schemas.microsoft.com/office/drawing/2014/main" val="3794782347"/>
                    </a:ext>
                  </a:extLst>
                </a:gridCol>
                <a:gridCol w="699029">
                  <a:extLst>
                    <a:ext uri="{9D8B030D-6E8A-4147-A177-3AD203B41FA5}">
                      <a16:colId xmlns:a16="http://schemas.microsoft.com/office/drawing/2014/main" val="4242963006"/>
                    </a:ext>
                  </a:extLst>
                </a:gridCol>
                <a:gridCol w="699029">
                  <a:extLst>
                    <a:ext uri="{9D8B030D-6E8A-4147-A177-3AD203B41FA5}">
                      <a16:colId xmlns:a16="http://schemas.microsoft.com/office/drawing/2014/main" val="3481501789"/>
                    </a:ext>
                  </a:extLst>
                </a:gridCol>
                <a:gridCol w="699029">
                  <a:extLst>
                    <a:ext uri="{9D8B030D-6E8A-4147-A177-3AD203B41FA5}">
                      <a16:colId xmlns:a16="http://schemas.microsoft.com/office/drawing/2014/main" val="2175829915"/>
                    </a:ext>
                  </a:extLst>
                </a:gridCol>
                <a:gridCol w="699029">
                  <a:extLst>
                    <a:ext uri="{9D8B030D-6E8A-4147-A177-3AD203B41FA5}">
                      <a16:colId xmlns:a16="http://schemas.microsoft.com/office/drawing/2014/main" val="3745959489"/>
                    </a:ext>
                  </a:extLst>
                </a:gridCol>
                <a:gridCol w="772061">
                  <a:extLst>
                    <a:ext uri="{9D8B030D-6E8A-4147-A177-3AD203B41FA5}">
                      <a16:colId xmlns:a16="http://schemas.microsoft.com/office/drawing/2014/main" val="4196062726"/>
                    </a:ext>
                  </a:extLst>
                </a:gridCol>
                <a:gridCol w="625996">
                  <a:extLst>
                    <a:ext uri="{9D8B030D-6E8A-4147-A177-3AD203B41FA5}">
                      <a16:colId xmlns:a16="http://schemas.microsoft.com/office/drawing/2014/main" val="4167211697"/>
                    </a:ext>
                  </a:extLst>
                </a:gridCol>
              </a:tblGrid>
              <a:tr h="1246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824434"/>
                  </a:ext>
                </a:extLst>
              </a:tr>
              <a:tr h="249382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42385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19398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9.819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09619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8.961.142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5.746.274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8.954.918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34623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8.961.142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5.746.274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8.954.918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7395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3.868.107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3.868.097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3.861.883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38618830,0%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6216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3.214.858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5.093.035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1.878.177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5.093.035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6686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310.880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337.819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130.622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12400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104.289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6316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6688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186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ABAEF9E-C9B5-4C6D-8299-F17E9A65A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389089"/>
              </p:ext>
            </p:extLst>
          </p:nvPr>
        </p:nvGraphicFramePr>
        <p:xfrm>
          <a:off x="466725" y="1934560"/>
          <a:ext cx="7886701" cy="162255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44018930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757658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3413835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337514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625508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5180673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242907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7471484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54950652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99851170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14097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81023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6.005.505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-166.313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5.566.371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650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1.405.405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1.402.465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1.326.712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6367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4.570.941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4.405.705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4.141.817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5895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516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9908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195.472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97.842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0101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143.981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45.688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035597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337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7EEF180-0342-4E7E-B3DD-D46623A8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081078"/>
              </p:ext>
            </p:extLst>
          </p:nvPr>
        </p:nvGraphicFramePr>
        <p:xfrm>
          <a:off x="428077" y="1871343"/>
          <a:ext cx="7886701" cy="1723670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75621206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111647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2301918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5597978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9560620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4528052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4272818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3274497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71648624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09111680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24912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55852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3.420.824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-792.696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3.361.585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586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773.552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211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773.552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999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773.552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036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995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5221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2.588.033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9410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2.588.033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393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2.588.033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34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80466B0-10E5-4373-BD1F-721A87303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076431"/>
              </p:ext>
            </p:extLst>
          </p:nvPr>
        </p:nvGraphicFramePr>
        <p:xfrm>
          <a:off x="560020" y="1882941"/>
          <a:ext cx="7886701" cy="275248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67816040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7213321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798864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8740282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27539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426895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734548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286905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0221732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30075450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89116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090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56.301.741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8.497.468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46.306.807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31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30.125.182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4090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30.125.182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3861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23.497.044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16865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1.703.532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0260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3.682.655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-696.585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5361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2.641.950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-703.415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953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11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4010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16.181.625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699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16.181.625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553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2.445.648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88817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709546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8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A1D34AA-06C0-4B0C-BF8A-1A4DDCC3E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346223"/>
              </p:ext>
            </p:extLst>
          </p:nvPr>
        </p:nvGraphicFramePr>
        <p:xfrm>
          <a:off x="539553" y="1897563"/>
          <a:ext cx="7886701" cy="4320650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95294955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7790390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9735602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5295747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0347509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959293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9463061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9034394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45542346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81649203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5447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3986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1.144.519.465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-37.036.212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1.135.551.903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613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936.409.956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935.441.440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-968.516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933.736.789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1706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194.241.863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152.017.161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-42.224.702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148.230.295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615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6.200.528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-4.458.147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6.181.134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903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6.199.528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-4.459.147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6.180.874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242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022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1.954.468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8.864.161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6.909.693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8.658.117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6412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-97.914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090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-97.914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618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1.736.524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8.744.131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7.007.607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8.603.303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812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447.704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80.359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-367.345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73.581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481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607.510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-681.290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50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Fondo de Desahucio Carabineros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617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8.056.252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8.056.242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8.056.242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80562420,0%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830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5.110.704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-356.629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5.110.645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5644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5.006.195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-461.138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5.006.137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9179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293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170.839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170.839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168.974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918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264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125.325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111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655.327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9.295.422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8.640.095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9.281.091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820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8.489.236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8.489.236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8.486.592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2046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654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53.352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412.005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673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5691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417.927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218.044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-199.883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211.375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2724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177.662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212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21.756.132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-8.124.028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18.642.284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5789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21.756.132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-8.124.028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18.642.284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72104"/>
                  </a:ext>
                </a:extLst>
              </a:tr>
            </a:tbl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22464" y="147770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88F0F47-6261-4C98-88AE-3175C99E7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726112"/>
              </p:ext>
            </p:extLst>
          </p:nvPr>
        </p:nvGraphicFramePr>
        <p:xfrm>
          <a:off x="539553" y="1879828"/>
          <a:ext cx="7886701" cy="1297464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67656404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5249810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9662479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90620675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3437763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158559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088367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240635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4693772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59291313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926740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2608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657.863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-1.578.132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641.868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593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657.863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-1.578.132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641.868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9506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3107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882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2.784.018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5768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2.169.297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7843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2.169.297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426318"/>
                  </a:ext>
                </a:extLst>
              </a:tr>
            </a:tbl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B5C145BD-47BD-48ED-8500-DECCC70D00BC}"/>
              </a:ext>
            </a:extLst>
          </p:cNvPr>
          <p:cNvSpPr txBox="1">
            <a:spLocks/>
          </p:cNvSpPr>
          <p:nvPr/>
        </p:nvSpPr>
        <p:spPr>
          <a:xfrm>
            <a:off x="539552" y="1486848"/>
            <a:ext cx="7886700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</p:spTree>
    <p:extLst>
      <p:ext uri="{BB962C8B-B14F-4D97-AF65-F5344CB8AC3E}">
        <p14:creationId xmlns:p14="http://schemas.microsoft.com/office/powerpoint/2010/main" val="1566672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7220" y="855428"/>
            <a:ext cx="786955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37220" y="1647006"/>
            <a:ext cx="786955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DICIEMBRE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511261"/>
              </p:ext>
            </p:extLst>
          </p:nvPr>
        </p:nvGraphicFramePr>
        <p:xfrm>
          <a:off x="630362" y="1988840"/>
          <a:ext cx="8013577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20611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DB55B18-7FCE-42CD-B145-988FE8E85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385536"/>
              </p:ext>
            </p:extLst>
          </p:nvPr>
        </p:nvGraphicFramePr>
        <p:xfrm>
          <a:off x="499293" y="1890326"/>
          <a:ext cx="7886701" cy="146397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31292507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4356009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0089954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395031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0199565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416202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1966637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0997881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6817608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0027657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57675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1526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34.872.224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3.276.468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33.746.681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406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22.943.023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23.502.280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559.257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23.094.245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46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8.464.047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6.015.544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-2.448.503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5.299.704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4597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1.874.388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1.835.446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097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1.874.388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1.835.446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3674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3.480.012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3.470.012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3.517.286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5193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3.480.012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3.470.012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3.517.286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38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72247B1-7EE0-451F-89C2-76BABB106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871340"/>
              </p:ext>
            </p:extLst>
          </p:nvPr>
        </p:nvGraphicFramePr>
        <p:xfrm>
          <a:off x="501375" y="2132855"/>
          <a:ext cx="7886701" cy="341170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4928427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668648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901671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14235292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857487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285966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611035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0734176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79729759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8442328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43036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8370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379.565.885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24.812.377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378.798.261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96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287.752.425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305.487.864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17.735.439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305.015.821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895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39.137.794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40.981.435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1.843.641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40.951.950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8442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444.198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444.193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0660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444.198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444.193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375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2.930.760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2.127.017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-803.743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2.125.674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632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2.816.550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1.941.841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-874.709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1.940.498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997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2.039.114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1.752.269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-286.845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1.752.100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93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Bienestar Social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777.436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188.398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8433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70.966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799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Criminal - INTERPOL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70.966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3430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6554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5.909.973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6.723.675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6.499.916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8769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2.115.992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1.796.694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943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201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1.735.737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7356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681.857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14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2.179.069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1.997.362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457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17.578.520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438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17.578.520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1305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6.181.787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34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6.181.787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55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705E60A-FC37-420C-AE66-645DAE990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732424"/>
              </p:ext>
            </p:extLst>
          </p:nvPr>
        </p:nvGraphicFramePr>
        <p:xfrm>
          <a:off x="512756" y="2096839"/>
          <a:ext cx="7591707" cy="3215626"/>
        </p:xfrm>
        <a:graphic>
          <a:graphicData uri="http://schemas.openxmlformats.org/drawingml/2006/table">
            <a:tbl>
              <a:tblPr/>
              <a:tblGrid>
                <a:gridCol w="799755">
                  <a:extLst>
                    <a:ext uri="{9D8B030D-6E8A-4147-A177-3AD203B41FA5}">
                      <a16:colId xmlns:a16="http://schemas.microsoft.com/office/drawing/2014/main" val="1519773394"/>
                    </a:ext>
                  </a:extLst>
                </a:gridCol>
                <a:gridCol w="2136660">
                  <a:extLst>
                    <a:ext uri="{9D8B030D-6E8A-4147-A177-3AD203B41FA5}">
                      <a16:colId xmlns:a16="http://schemas.microsoft.com/office/drawing/2014/main" val="3157602951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3009814327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3304576369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3888712275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785062499"/>
                    </a:ext>
                  </a:extLst>
                </a:gridCol>
                <a:gridCol w="728136">
                  <a:extLst>
                    <a:ext uri="{9D8B030D-6E8A-4147-A177-3AD203B41FA5}">
                      <a16:colId xmlns:a16="http://schemas.microsoft.com/office/drawing/2014/main" val="2256281255"/>
                    </a:ext>
                  </a:extLst>
                </a:gridCol>
                <a:gridCol w="728136">
                  <a:extLst>
                    <a:ext uri="{9D8B030D-6E8A-4147-A177-3AD203B41FA5}">
                      <a16:colId xmlns:a16="http://schemas.microsoft.com/office/drawing/2014/main" val="1298908226"/>
                    </a:ext>
                  </a:extLst>
                </a:gridCol>
              </a:tblGrid>
              <a:tr h="1522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969874"/>
                  </a:ext>
                </a:extLst>
              </a:tr>
              <a:tr h="466170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033100"/>
                  </a:ext>
                </a:extLst>
              </a:tr>
              <a:tr h="1617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1.256.555.603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1.283.448.358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26.892.755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1.197.734.451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39039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40.003.795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44.597.524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4.593.729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47.751.062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8924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50.207.984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53.334.558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3.126.574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47.498.355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38786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87.137.087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89.036.691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1.899.604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77.320.946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19767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72.009.148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75.228.959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3.219.811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68.643.974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844843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71.050.666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75.270.665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4.219.999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59.301.637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0782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86.187.067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76.342.020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-9.845.047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74.409.823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6174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136.589.383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131.715.598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-4.873.785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127.018.954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015043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74.680.734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70.676.161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-4.004.573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67.321.792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282871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89.297.394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93.329.567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4.032.173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90.187.532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5139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56.243.308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46.495.992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-9.747.316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41.121.927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4930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88.089.649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106.925.912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18.836.263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93.789.267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03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131.799.573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127.435.156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-4.364.417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124.865.905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5636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55.612.900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51.137.205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-4.475.695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46.674.661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495235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87.114.043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86.214.937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-899.106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84.733.321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7574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62.475.671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71.429.290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8.953.619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67.689.883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48956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68.057.201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84.278.123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16.220.922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79.405.412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03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879238"/>
              </p:ext>
            </p:extLst>
          </p:nvPr>
        </p:nvGraphicFramePr>
        <p:xfrm>
          <a:off x="611560" y="2060848"/>
          <a:ext cx="720080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852698"/>
              </p:ext>
            </p:extLst>
          </p:nvPr>
        </p:nvGraphicFramePr>
        <p:xfrm>
          <a:off x="673575" y="2132856"/>
          <a:ext cx="756051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07131"/>
              </p:ext>
            </p:extLst>
          </p:nvPr>
        </p:nvGraphicFramePr>
        <p:xfrm>
          <a:off x="4659807" y="2161804"/>
          <a:ext cx="3937980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049891"/>
              </p:ext>
            </p:extLst>
          </p:nvPr>
        </p:nvGraphicFramePr>
        <p:xfrm>
          <a:off x="611560" y="2161804"/>
          <a:ext cx="3872634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607091"/>
              </p:ext>
            </p:extLst>
          </p:nvPr>
        </p:nvGraphicFramePr>
        <p:xfrm>
          <a:off x="4606186" y="2101710"/>
          <a:ext cx="4051890" cy="269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878766"/>
              </p:ext>
            </p:extLst>
          </p:nvPr>
        </p:nvGraphicFramePr>
        <p:xfrm>
          <a:off x="485924" y="2101710"/>
          <a:ext cx="4018288" cy="269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DICIEMBRE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333118"/>
              </p:ext>
            </p:extLst>
          </p:nvPr>
        </p:nvGraphicFramePr>
        <p:xfrm>
          <a:off x="611560" y="1988840"/>
          <a:ext cx="7704856" cy="354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632DB60-84B3-4AED-A8CC-1D67F89ED1A3}"/>
              </a:ext>
            </a:extLst>
          </p:cNvPr>
          <p:cNvSpPr txBox="1">
            <a:spLocks/>
          </p:cNvSpPr>
          <p:nvPr/>
        </p:nvSpPr>
        <p:spPr>
          <a:xfrm>
            <a:off x="504834" y="4669374"/>
            <a:ext cx="7910043" cy="37679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075F486-BE00-440A-B6E7-ADB9EB291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78167"/>
              </p:ext>
            </p:extLst>
          </p:nvPr>
        </p:nvGraphicFramePr>
        <p:xfrm>
          <a:off x="528178" y="1910580"/>
          <a:ext cx="7886699" cy="2766568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3812286438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2335683175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759791556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36342673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32724029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106194681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780124328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72857146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44659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24417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3.605.257.024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3.965.546.371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360.289.347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3.815.371.991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21766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1.406.730.279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1.431.703.040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24.972.761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1.425.875.862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82474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287.471.313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243.296.024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-44.175.289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236.505.335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67090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11.193.984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10.496.554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-697.430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10.406.809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1802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330.055.551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812.756.283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482.700.732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802.289.493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465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88.769.388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82.972.335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92.636.452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1887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1.416.685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1.406.411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1.404.757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13672,9%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89565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107.636.928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94.034.350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-13.602.578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91.967.389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79289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713.527.960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542.271.792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-171.256.168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521.929.743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5250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21.316.271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-5.236.392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10.378.531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2251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696.047.583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662.927.280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-33.120.303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653.946.574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0077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20.233.436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55.451.031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35.217.595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55.189.642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31743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1.107.673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1.107.673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32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8206FED-5B8D-449F-B33B-1CD95AF21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53865"/>
              </p:ext>
            </p:extLst>
          </p:nvPr>
        </p:nvGraphicFramePr>
        <p:xfrm>
          <a:off x="509556" y="2005290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746291908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6403087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309113382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285155042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80655748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7311876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24764426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2143712449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391685497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719963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7540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74.545.136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-997.892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70.829.975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7290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18.284.068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1.623.921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17.079.548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2476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642.714.199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687.255.380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44.541.181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665.670.155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42939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44.474.482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7.159.681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43.312.397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6402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7.755.867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-1.940.569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5.166.379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82309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264.149.718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65.913.107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263.528.657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29799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208.678.132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11.625.087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202.891.728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94114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164.071.663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-36.341.643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152.490.501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2642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10.164.104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08540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45.145.948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45.135.926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-10.022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44.086.887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56442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42.332.286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61.149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41.318.874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118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2.803.640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-71.171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2.768.013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7951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78.318.577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5.808.463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71.697.665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0156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100.992.063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573.278.335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472.286.272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557.630.941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43192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507.550.265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464.747.813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502.396.178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1173,8%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2971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6.005.505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-166.313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5.566.371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7087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3.420.824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-792.696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3.361.585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62172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56.301.741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8.497.468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46.306.807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54326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1.144.519.465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-37.036.212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1.135.551.903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25495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34.872.224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3.276.468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33.746.681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99455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379.565.885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24.812.377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378.798.261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62388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1.256.555.603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1.283.448.358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26.892.755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1.197.734.451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8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E2EA067-1FB5-48DC-8666-5015CDE7F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125065"/>
              </p:ext>
            </p:extLst>
          </p:nvPr>
        </p:nvGraphicFramePr>
        <p:xfrm>
          <a:off x="473572" y="1988839"/>
          <a:ext cx="8077876" cy="3805491"/>
        </p:xfrm>
        <a:graphic>
          <a:graphicData uri="http://schemas.openxmlformats.org/drawingml/2006/table">
            <a:tbl>
              <a:tblPr/>
              <a:tblGrid>
                <a:gridCol w="270707">
                  <a:extLst>
                    <a:ext uri="{9D8B030D-6E8A-4147-A177-3AD203B41FA5}">
                      <a16:colId xmlns:a16="http://schemas.microsoft.com/office/drawing/2014/main" val="1640802433"/>
                    </a:ext>
                  </a:extLst>
                </a:gridCol>
                <a:gridCol w="270707">
                  <a:extLst>
                    <a:ext uri="{9D8B030D-6E8A-4147-A177-3AD203B41FA5}">
                      <a16:colId xmlns:a16="http://schemas.microsoft.com/office/drawing/2014/main" val="2401045241"/>
                    </a:ext>
                  </a:extLst>
                </a:gridCol>
                <a:gridCol w="270707">
                  <a:extLst>
                    <a:ext uri="{9D8B030D-6E8A-4147-A177-3AD203B41FA5}">
                      <a16:colId xmlns:a16="http://schemas.microsoft.com/office/drawing/2014/main" val="1472380241"/>
                    </a:ext>
                  </a:extLst>
                </a:gridCol>
                <a:gridCol w="3053565">
                  <a:extLst>
                    <a:ext uri="{9D8B030D-6E8A-4147-A177-3AD203B41FA5}">
                      <a16:colId xmlns:a16="http://schemas.microsoft.com/office/drawing/2014/main" val="1845383910"/>
                    </a:ext>
                  </a:extLst>
                </a:gridCol>
                <a:gridCol w="725493">
                  <a:extLst>
                    <a:ext uri="{9D8B030D-6E8A-4147-A177-3AD203B41FA5}">
                      <a16:colId xmlns:a16="http://schemas.microsoft.com/office/drawing/2014/main" val="28608996"/>
                    </a:ext>
                  </a:extLst>
                </a:gridCol>
                <a:gridCol w="725493">
                  <a:extLst>
                    <a:ext uri="{9D8B030D-6E8A-4147-A177-3AD203B41FA5}">
                      <a16:colId xmlns:a16="http://schemas.microsoft.com/office/drawing/2014/main" val="233534281"/>
                    </a:ext>
                  </a:extLst>
                </a:gridCol>
                <a:gridCol w="725493">
                  <a:extLst>
                    <a:ext uri="{9D8B030D-6E8A-4147-A177-3AD203B41FA5}">
                      <a16:colId xmlns:a16="http://schemas.microsoft.com/office/drawing/2014/main" val="1132315111"/>
                    </a:ext>
                  </a:extLst>
                </a:gridCol>
                <a:gridCol w="725493">
                  <a:extLst>
                    <a:ext uri="{9D8B030D-6E8A-4147-A177-3AD203B41FA5}">
                      <a16:colId xmlns:a16="http://schemas.microsoft.com/office/drawing/2014/main" val="930358839"/>
                    </a:ext>
                  </a:extLst>
                </a:gridCol>
                <a:gridCol w="660523">
                  <a:extLst>
                    <a:ext uri="{9D8B030D-6E8A-4147-A177-3AD203B41FA5}">
                      <a16:colId xmlns:a16="http://schemas.microsoft.com/office/drawing/2014/main" val="412467885"/>
                    </a:ext>
                  </a:extLst>
                </a:gridCol>
                <a:gridCol w="649695">
                  <a:extLst>
                    <a:ext uri="{9D8B030D-6E8A-4147-A177-3AD203B41FA5}">
                      <a16:colId xmlns:a16="http://schemas.microsoft.com/office/drawing/2014/main" val="186085191"/>
                    </a:ext>
                  </a:extLst>
                </a:gridCol>
              </a:tblGrid>
              <a:tr h="129716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79854"/>
                  </a:ext>
                </a:extLst>
              </a:tr>
              <a:tr h="388122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0631"/>
                  </a:ext>
                </a:extLst>
              </a:tr>
              <a:tr h="1663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74.545.136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-997.892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70.829.975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68941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35.558.170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36.974.588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1.416.418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36.563.950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447475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6.632.314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6.592.562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6.237.160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935403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804.047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8040470,0%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736277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5195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804.047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40152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11.476.649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-282.541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11.203.342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54470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356137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Solidaridad Nacional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487615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11.476.639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-282.541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11.203.342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915360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Ley de Régimen  Interior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7907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8.900.173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8.613.124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-287.049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8.419.791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5731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2.079.142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2.082.708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2.030.439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26224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472.055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463.683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644951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307.800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289.429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065196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19118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109825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482.743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-287.040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175.401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25105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82.932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-82.932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92312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82750"/>
                  </a:ext>
                </a:extLst>
              </a:tr>
              <a:tr h="13465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74.621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907086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78.489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-21.307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051969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55.363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808830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1.771.628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-3.995.598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1.035.654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754212"/>
                  </a:ext>
                </a:extLst>
              </a:tr>
              <a:tr h="1297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1.771.628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-3.995.598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1.035.654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0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EB79CBAC-0C7C-4DD9-8F81-219D50B237FB}"/>
              </a:ext>
            </a:extLst>
          </p:cNvPr>
          <p:cNvSpPr txBox="1">
            <a:spLocks/>
          </p:cNvSpPr>
          <p:nvPr/>
        </p:nvSpPr>
        <p:spPr>
          <a:xfrm>
            <a:off x="530101" y="778401"/>
            <a:ext cx="797252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B23C511-9738-4792-98D0-C7BD16810442}"/>
              </a:ext>
            </a:extLst>
          </p:cNvPr>
          <p:cNvSpPr txBox="1">
            <a:spLocks/>
          </p:cNvSpPr>
          <p:nvPr/>
        </p:nvSpPr>
        <p:spPr>
          <a:xfrm>
            <a:off x="467512" y="1503344"/>
            <a:ext cx="8035114" cy="304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87BA631-3C49-4A4A-8278-0056AC740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760834"/>
              </p:ext>
            </p:extLst>
          </p:nvPr>
        </p:nvGraphicFramePr>
        <p:xfrm>
          <a:off x="559915" y="1950777"/>
          <a:ext cx="7972525" cy="1478223"/>
        </p:xfrm>
        <a:graphic>
          <a:graphicData uri="http://schemas.openxmlformats.org/drawingml/2006/table">
            <a:tbl>
              <a:tblPr/>
              <a:tblGrid>
                <a:gridCol w="267176">
                  <a:extLst>
                    <a:ext uri="{9D8B030D-6E8A-4147-A177-3AD203B41FA5}">
                      <a16:colId xmlns:a16="http://schemas.microsoft.com/office/drawing/2014/main" val="687233151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641858076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201287905"/>
                    </a:ext>
                  </a:extLst>
                </a:gridCol>
                <a:gridCol w="3013742">
                  <a:extLst>
                    <a:ext uri="{9D8B030D-6E8A-4147-A177-3AD203B41FA5}">
                      <a16:colId xmlns:a16="http://schemas.microsoft.com/office/drawing/2014/main" val="910812930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3430520075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345179949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1079503944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4152682711"/>
                    </a:ext>
                  </a:extLst>
                </a:gridCol>
                <a:gridCol w="651909">
                  <a:extLst>
                    <a:ext uri="{9D8B030D-6E8A-4147-A177-3AD203B41FA5}">
                      <a16:colId xmlns:a16="http://schemas.microsoft.com/office/drawing/2014/main" val="813088216"/>
                    </a:ext>
                  </a:extLst>
                </a:gridCol>
                <a:gridCol w="641222">
                  <a:extLst>
                    <a:ext uri="{9D8B030D-6E8A-4147-A177-3AD203B41FA5}">
                      <a16:colId xmlns:a16="http://schemas.microsoft.com/office/drawing/2014/main" val="1828993221"/>
                    </a:ext>
                  </a:extLst>
                </a:gridCol>
              </a:tblGrid>
              <a:tr h="134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18086"/>
                  </a:ext>
                </a:extLst>
              </a:tr>
              <a:tr h="2636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38850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19327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263559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14.764.532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-578.833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14.589.702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479514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14.764.532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-578.833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14.589.702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7369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14.154.759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-537.966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13.979.929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328620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-40.867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147573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20576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869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67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E09F1E0-B8A7-4F4B-919A-65467147E0EE}"/>
              </a:ext>
            </a:extLst>
          </p:cNvPr>
          <p:cNvSpPr txBox="1">
            <a:spLocks/>
          </p:cNvSpPr>
          <p:nvPr/>
        </p:nvSpPr>
        <p:spPr>
          <a:xfrm>
            <a:off x="538270" y="5490375"/>
            <a:ext cx="7906864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1C57B78-332C-4C54-B1ED-8507A5E7F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111499"/>
              </p:ext>
            </p:extLst>
          </p:nvPr>
        </p:nvGraphicFramePr>
        <p:xfrm>
          <a:off x="571729" y="1745523"/>
          <a:ext cx="7886701" cy="3700136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88967743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1434358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6131350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4661481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559073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1719771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2170529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3057860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01696744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51125477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3337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3999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18.284.068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1.623.921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17.079.548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7905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8.030.911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9.112.997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1.082.086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9.112.742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647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4.147.707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4.027.684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-120.023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3.982.392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829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579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164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3.963.020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3.456.063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-506.957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3.437.883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506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512.661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-73.118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494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512.661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-73.118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2396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228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911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3.090.933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2.678.127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-412.806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2.664.753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566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362.625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-252.806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9785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2.728.308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9219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8311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Naciones Unidas - CERF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0024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501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7278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518.509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374.324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-144.185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373.142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092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3945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320.419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217.109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-103.310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216.697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096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4397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167.143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114.268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-52.875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113.881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8652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179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25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9554</Words>
  <Application>Microsoft Office PowerPoint</Application>
  <PresentationFormat>Presentación en pantalla (4:3)</PresentationFormat>
  <Paragraphs>5269</Paragraphs>
  <Slides>36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DICIEMBRE DE 2020 PARTIDA 05: MINISTERIO DEL INTERIOR Y SEGURIDAD PÚBLICA</vt:lpstr>
      <vt:lpstr>DISTRIBUCIÓN POR SUBTÍTULO DE GASTO Y CÁPITULO MINISTERIO DEL INTERIOR Y SEGURIDAD PÚBLICA</vt:lpstr>
      <vt:lpstr>COMPORTAMIENTO DE LA EJECUCIÓN MENSUAL DE GASTOS A DICIEMBRE PARTIDA 05 MINISTERIO DEL INTERIOR Y SEGURIDAD PÚBLICA</vt:lpstr>
      <vt:lpstr>COMPORTAMIENTO DE LA EJECUCIÓN ACUMULADA DE GASTOS A DICIEMBRE MINISTERIO DEL INTERIOR Y SEGURIDAD PÚBLICA</vt:lpstr>
      <vt:lpstr>EJECUCIÓN ACUMULADA DE GASTOS A DICIEMBRE DE 2020 MINISTERIO DEL INTERIOR Y SEGURIDAD PÚBLICA</vt:lpstr>
      <vt:lpstr>EJECUCIÓN ACUMULADA DE GASTOS A DICIEMBRE DE 2020 PARTIDA 05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315</cp:revision>
  <cp:lastPrinted>2017-06-20T21:34:02Z</cp:lastPrinted>
  <dcterms:created xsi:type="dcterms:W3CDTF">2016-06-23T13:38:47Z</dcterms:created>
  <dcterms:modified xsi:type="dcterms:W3CDTF">2021-03-05T15:09:34Z</dcterms:modified>
</cp:coreProperties>
</file>