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</a:t>
            </a:r>
            <a:r>
              <a:rPr lang="es-CL" sz="1200" b="1" baseline="0"/>
              <a:t> Presupuesto Inicial por Subtítulo de Gasto</a:t>
            </a:r>
            <a:endParaRPr lang="es-CL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475308641975315E-2"/>
          <c:y val="0.14887306856021582"/>
          <c:w val="0.76234567901234573"/>
          <c:h val="0.599552404648469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.12551675278147525"/>
          <c:y val="0.76483391490385577"/>
          <c:w val="0.74497506666687774"/>
          <c:h val="0.22087188958460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04'!$D$38:$O$38</c:f>
              <c:numCache>
                <c:formatCode>0.0%</c:formatCode>
                <c:ptCount val="12"/>
                <c:pt idx="0">
                  <c:v>0.10812303131820952</c:v>
                </c:pt>
                <c:pt idx="1">
                  <c:v>6.7423380198513502E-2</c:v>
                </c:pt>
                <c:pt idx="2">
                  <c:v>9.1959823936744067E-2</c:v>
                </c:pt>
                <c:pt idx="3">
                  <c:v>0.10217013703383278</c:v>
                </c:pt>
                <c:pt idx="4">
                  <c:v>6.8796372986192539E-2</c:v>
                </c:pt>
                <c:pt idx="5">
                  <c:v>0.110490941816108</c:v>
                </c:pt>
                <c:pt idx="6">
                  <c:v>6.9581695180030045E-2</c:v>
                </c:pt>
                <c:pt idx="7">
                  <c:v>6.7420152852446916E-2</c:v>
                </c:pt>
                <c:pt idx="8">
                  <c:v>0.10248094998403882</c:v>
                </c:pt>
                <c:pt idx="9">
                  <c:v>5.9905875403246392E-2</c:v>
                </c:pt>
                <c:pt idx="10">
                  <c:v>6.4559760618815631E-2</c:v>
                </c:pt>
                <c:pt idx="11">
                  <c:v>0.15186505136923176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1516280"/>
        <c:axId val="461515496"/>
      </c:barChart>
      <c:catAx>
        <c:axId val="461516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515496"/>
        <c:crosses val="autoZero"/>
        <c:auto val="0"/>
        <c:lblAlgn val="ctr"/>
        <c:lblOffset val="100"/>
        <c:noMultiLvlLbl val="0"/>
      </c:catAx>
      <c:valAx>
        <c:axId val="46151549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15162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3329848833033077E-2"/>
                  <c:y val="-3.233081203815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9.2709121117531806E-3"/>
                  <c:y val="2.1410176842280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816064130378712E-2"/>
                  <c:y val="1.835158015052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0903040372510602E-3"/>
                  <c:y val="1.835158015052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'[04.xlsx]Partida 04'!$D$34:$O$34</c:f>
              <c:numCache>
                <c:formatCode>0.0%</c:formatCode>
                <c:ptCount val="12"/>
                <c:pt idx="0">
                  <c:v>0.10812303131820952</c:v>
                </c:pt>
                <c:pt idx="1">
                  <c:v>0.17138379239150292</c:v>
                </c:pt>
                <c:pt idx="2">
                  <c:v>0.26334361632824699</c:v>
                </c:pt>
                <c:pt idx="3">
                  <c:v>0.36551375336207975</c:v>
                </c:pt>
                <c:pt idx="4">
                  <c:v>0.44606106126422679</c:v>
                </c:pt>
                <c:pt idx="5">
                  <c:v>0.55655200308033481</c:v>
                </c:pt>
                <c:pt idx="6">
                  <c:v>0.6261336982603648</c:v>
                </c:pt>
                <c:pt idx="7">
                  <c:v>0.69355385111281176</c:v>
                </c:pt>
                <c:pt idx="8">
                  <c:v>0.71720055817829875</c:v>
                </c:pt>
                <c:pt idx="9">
                  <c:v>0.77296535387942833</c:v>
                </c:pt>
                <c:pt idx="10">
                  <c:v>0.83752511449824396</c:v>
                </c:pt>
                <c:pt idx="11">
                  <c:v>0.99290052072586366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519808"/>
        <c:axId val="461522160"/>
      </c:lineChart>
      <c:catAx>
        <c:axId val="4615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522160"/>
        <c:crosses val="autoZero"/>
        <c:auto val="1"/>
        <c:lblAlgn val="ctr"/>
        <c:lblOffset val="100"/>
        <c:tickLblSkip val="1"/>
        <c:noMultiLvlLbl val="0"/>
      </c:catAx>
      <c:valAx>
        <c:axId val="4615221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519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=""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65559"/>
              </p:ext>
            </p:extLst>
          </p:nvPr>
        </p:nvGraphicFramePr>
        <p:xfrm>
          <a:off x="474701" y="1556792"/>
          <a:ext cx="8212099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56110"/>
              </p:ext>
            </p:extLst>
          </p:nvPr>
        </p:nvGraphicFramePr>
        <p:xfrm>
          <a:off x="479235" y="1556792"/>
          <a:ext cx="820756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420799"/>
              </p:ext>
            </p:extLst>
          </p:nvPr>
        </p:nvGraphicFramePr>
        <p:xfrm>
          <a:off x="467544" y="1797048"/>
          <a:ext cx="8219256" cy="4152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4" y="5850481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40474"/>
              </p:ext>
            </p:extLst>
          </p:nvPr>
        </p:nvGraphicFramePr>
        <p:xfrm>
          <a:off x="395534" y="2276863"/>
          <a:ext cx="8210798" cy="3384384"/>
        </p:xfrm>
        <a:graphic>
          <a:graphicData uri="http://schemas.openxmlformats.org/drawingml/2006/table">
            <a:tbl>
              <a:tblPr/>
              <a:tblGrid>
                <a:gridCol w="938777"/>
                <a:gridCol w="2662205"/>
                <a:gridCol w="938777"/>
                <a:gridCol w="938777"/>
                <a:gridCol w="938777"/>
                <a:gridCol w="938777"/>
                <a:gridCol w="854708"/>
              </a:tblGrid>
              <a:tr h="2578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968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95.293.327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94.616.794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76.241.025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76.169.962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9.925.891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7304" y="6521391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1213" y="1272219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905538"/>
              </p:ext>
            </p:extLst>
          </p:nvPr>
        </p:nvGraphicFramePr>
        <p:xfrm>
          <a:off x="391213" y="1609469"/>
          <a:ext cx="8210800" cy="4911917"/>
        </p:xfrm>
        <a:graphic>
          <a:graphicData uri="http://schemas.openxmlformats.org/drawingml/2006/table">
            <a:tbl>
              <a:tblPr/>
              <a:tblGrid>
                <a:gridCol w="889448"/>
                <a:gridCol w="328565"/>
                <a:gridCol w="328565"/>
                <a:gridCol w="2309909"/>
                <a:gridCol w="889448"/>
                <a:gridCol w="889448"/>
                <a:gridCol w="889448"/>
                <a:gridCol w="889448"/>
                <a:gridCol w="796521"/>
              </a:tblGrid>
              <a:tr h="1637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12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95.293.327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11.607.254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94.616.794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76.241.025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9.440.226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76.169.962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-886.000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9.925.891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839.488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61.242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60.786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497.965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1.968.246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848.299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-569.624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848.299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-569.624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847.920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4.238.045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3.540.164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4.209.691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159.088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805.379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3.322.473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4042</TotalTime>
  <Words>574</Words>
  <Application>Microsoft Office PowerPoint</Application>
  <PresentationFormat>Presentación en pantalla (4:3)</PresentationFormat>
  <Paragraphs>343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04: CONTRALORÍA GENERAL DE LA REPÚBLICA</vt:lpstr>
      <vt:lpstr>EJECUCIÓN ACUMULADA DE GASTOS A DICIEMBRE DE 2020  PARTIDA 04 CONTRALORÍA GENERAL DE LA REPÚBLICA</vt:lpstr>
      <vt:lpstr>EJECUCIÓN ACUMULADA DE GASTOS A DICIEMBRE DE 2020  PARTIDA 04 CONTRALORÍA GENERAL DE LA REPÚBLICA</vt:lpstr>
      <vt:lpstr>EJECUCION ACUMULADA DE GASTOS A DICIEMBRE DE 2020  PARTIDA 04 CONTRALORÍA GENERAL DE LA REPÚBLICA</vt:lpstr>
      <vt:lpstr>EJECUCIÓN ACUMULADA DE GASTOS A DICIEMBRE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279</cp:revision>
  <cp:lastPrinted>2019-10-18T21:20:26Z</cp:lastPrinted>
  <dcterms:created xsi:type="dcterms:W3CDTF">2016-06-23T13:38:47Z</dcterms:created>
  <dcterms:modified xsi:type="dcterms:W3CDTF">2021-03-02T22:27:27Z</dcterms:modified>
</cp:coreProperties>
</file>