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5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3"/>
  </p:notesMasterIdLst>
  <p:handoutMasterIdLst>
    <p:handoutMasterId r:id="rId14"/>
  </p:handoutMasterIdLst>
  <p:sldIdLst>
    <p:sldId id="256" r:id="rId3"/>
    <p:sldId id="304" r:id="rId4"/>
    <p:sldId id="302" r:id="rId5"/>
    <p:sldId id="303" r:id="rId6"/>
    <p:sldId id="264" r:id="rId7"/>
    <p:sldId id="305" r:id="rId8"/>
    <p:sldId id="306" r:id="rId9"/>
    <p:sldId id="309" r:id="rId10"/>
    <p:sldId id="308" r:id="rId11"/>
    <p:sldId id="307" r:id="rId12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27" autoAdjust="0"/>
    <p:restoredTop sz="94620" autoAdjust="0"/>
  </p:normalViewPr>
  <p:slideViewPr>
    <p:cSldViewPr>
      <p:cViewPr varScale="1">
        <p:scale>
          <a:sx n="87" d="100"/>
          <a:sy n="87" d="100"/>
        </p:scale>
        <p:origin x="1602" y="9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../embeddings/oleObject1.bin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2.bin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3.bin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../embeddings/oleObject4.bin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oleObject" Target="../embeddings/oleObject5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100" b="1"/>
              <a:t>Distribución </a:t>
            </a:r>
            <a:r>
              <a:rPr lang="es-CL" sz="1100" b="1" baseline="0"/>
              <a:t> de Presupuesto Inicial por Subtítulos de Gastos</a:t>
            </a:r>
            <a:endParaRPr lang="es-CL" sz="1100" b="1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100" b="1" i="0" baseline="0" dirty="0">
                <a:effectLst/>
              </a:rPr>
              <a:t>Distribución Presupuesto inicial por Subtítulo de gasto</a:t>
            </a:r>
            <a:endParaRPr lang="es-CL" sz="1100" b="1" dirty="0">
              <a:effectLst/>
            </a:endParaRPr>
          </a:p>
        </c:rich>
      </c:tx>
      <c:layout>
        <c:manualLayout>
          <c:xMode val="edge"/>
          <c:yMode val="edge"/>
          <c:x val="0.11450512844893876"/>
          <c:y val="1.8245099203536772E-2"/>
        </c:manualLayout>
      </c:layout>
      <c:overlay val="0"/>
      <c:spPr>
        <a:noFill/>
        <a:ln w="25400">
          <a:noFill/>
        </a:ln>
      </c:spPr>
    </c:title>
    <c:autoTitleDeleted val="0"/>
    <c:view3D>
      <c:rotX val="3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23362447461835509"/>
          <c:y val="0"/>
          <c:w val="0.72260095863954898"/>
          <c:h val="0.89938554857331687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E13B-4D7B-803F-3BE16AE5872E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E13B-4D7B-803F-3BE16AE5872E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E13B-4D7B-803F-3BE16AE5872E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E13B-4D7B-803F-3BE16AE5872E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E13B-4D7B-803F-3BE16AE5872E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E13B-4D7B-803F-3BE16AE5872E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6-E13B-4D7B-803F-3BE16AE5872E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E13B-4D7B-803F-3BE16AE5872E}"/>
              </c:ext>
            </c:extLst>
          </c:dPt>
          <c:dLbls>
            <c:spPr>
              <a:noFill/>
              <a:ln w="25400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multiLvlStrRef>
              <c:f>'[03.xlsx]Partida 03'!$B$50:$C$54</c:f>
              <c:multiLvlStrCache>
                <c:ptCount val="5"/>
                <c:lvl>
                  <c:pt idx="0">
                    <c:v>GASTOS EN PERSONAL</c:v>
                  </c:pt>
                  <c:pt idx="1">
                    <c:v>BIENES Y SERVICIOS DE CONSUMO</c:v>
                  </c:pt>
                  <c:pt idx="2">
                    <c:v>TRANSFERENCIAS CORRIENTES</c:v>
                  </c:pt>
                  <c:pt idx="3">
                    <c:v>ADQUISICIÓN DE ACTIVOS NO FINANCIEROS</c:v>
                  </c:pt>
                  <c:pt idx="4">
                    <c:v>INICIATIVAS DE INVERSIÓN</c:v>
                  </c:pt>
                </c:lvl>
                <c:lvl>
                  <c:pt idx="0">
                    <c:v>21</c:v>
                  </c:pt>
                  <c:pt idx="1">
                    <c:v>22</c:v>
                  </c:pt>
                  <c:pt idx="2">
                    <c:v>24</c:v>
                  </c:pt>
                  <c:pt idx="3">
                    <c:v>29</c:v>
                  </c:pt>
                  <c:pt idx="4">
                    <c:v>31</c:v>
                  </c:pt>
                </c:lvl>
              </c:multiLvlStrCache>
            </c:multiLvlStrRef>
          </c:cat>
          <c:val>
            <c:numRef>
              <c:f>'[03.xlsx]Partida 03'!$D$50:$D$54</c:f>
              <c:numCache>
                <c:formatCode>0.0%</c:formatCode>
                <c:ptCount val="5"/>
                <c:pt idx="0">
                  <c:v>0.73800335737565559</c:v>
                </c:pt>
                <c:pt idx="1">
                  <c:v>0.13273143742365964</c:v>
                </c:pt>
                <c:pt idx="2">
                  <c:v>1.481415575474916E-2</c:v>
                </c:pt>
                <c:pt idx="3">
                  <c:v>1.5427007750692385E-2</c:v>
                </c:pt>
                <c:pt idx="4">
                  <c:v>9.0449832286248075E-2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E13B-4D7B-803F-3BE16AE5872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legend>
      <c:legendPos val="b"/>
      <c:layout/>
      <c:overlay val="0"/>
      <c:spPr>
        <a:noFill/>
        <a:ln w="25400">
          <a:noFill/>
        </a:ln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s-CL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05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50" b="1" i="0" baseline="0" dirty="0">
                <a:effectLst/>
              </a:rPr>
              <a:t>Distribución Presupuesto Inicial por Capítulo (millones de $)</a:t>
            </a:r>
            <a:endParaRPr lang="es-CL" sz="1050" dirty="0">
              <a:effectLst/>
            </a:endParaRPr>
          </a:p>
        </c:rich>
      </c:tx>
      <c:layout/>
      <c:overlay val="0"/>
      <c:spPr>
        <a:noFill/>
        <a:ln w="25400">
          <a:noFill/>
        </a:ln>
      </c:spPr>
    </c:title>
    <c:autoTitleDeleted val="0"/>
    <c:plotArea>
      <c:layout/>
      <c:barChart>
        <c:barDir val="col"/>
        <c:grouping val="clustered"/>
        <c:varyColors val="0"/>
        <c:ser>
          <c:idx val="1"/>
          <c:order val="0"/>
          <c:spPr>
            <a:solidFill>
              <a:srgbClr val="C0504D"/>
            </a:solidFill>
            <a:ln w="25400">
              <a:noFill/>
            </a:ln>
          </c:spPr>
          <c:invertIfNegative val="0"/>
          <c:dLbls>
            <c:dLbl>
              <c:idx val="0"/>
              <c:spPr>
                <a:noFill/>
                <a:ln w="25400">
                  <a:noFill/>
                </a:ln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4BB1-4736-B981-2C30771205CC}"/>
                </c:ex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</c:extLst>
            </c:dLbl>
            <c:spPr>
              <a:noFill/>
              <a:ln w="25400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'[03.xlsx]Información de tendencia'!$AD$13:$AE$15</c:f>
              <c:strCache>
                <c:ptCount val="3"/>
                <c:pt idx="0">
                  <c:v>PODER JUDICIAL</c:v>
                </c:pt>
                <c:pt idx="1">
                  <c:v>CORPORACIÓN ADMINISTRATIVA DEL PODER JUDICIAL</c:v>
                </c:pt>
                <c:pt idx="2">
                  <c:v>ACADEMIA JUDICIAL</c:v>
                </c:pt>
              </c:strCache>
            </c:strRef>
          </c:cat>
          <c:val>
            <c:numRef>
              <c:f>'[03.xlsx]Información de tendencia'!$AF$13:$AF$15</c:f>
              <c:numCache>
                <c:formatCode>#,##0_ ;[Red]\-#,##0\ </c:formatCode>
                <c:ptCount val="3"/>
                <c:pt idx="0">
                  <c:v>413753734000</c:v>
                </c:pt>
                <c:pt idx="1">
                  <c:v>164587069000</c:v>
                </c:pt>
                <c:pt idx="2">
                  <c:v>3801382000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A92-4DA8-88CD-7E68C31A47F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25357528"/>
        <c:axId val="425361448"/>
      </c:barChart>
      <c:catAx>
        <c:axId val="425357528"/>
        <c:scaling>
          <c:orientation val="minMax"/>
        </c:scaling>
        <c:delete val="0"/>
        <c:axPos val="b"/>
        <c:numFmt formatCode="#,##0.00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25361448"/>
        <c:crosses val="autoZero"/>
        <c:auto val="1"/>
        <c:lblAlgn val="ctr"/>
        <c:lblOffset val="100"/>
        <c:noMultiLvlLbl val="0"/>
      </c:catAx>
      <c:valAx>
        <c:axId val="425361448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 ;[Red]\-#,##0\ " sourceLinked="1"/>
        <c:majorTickMark val="out"/>
        <c:minorTickMark val="none"/>
        <c:tickLblPos val="nextTo"/>
        <c:crossAx val="425357528"/>
        <c:crosses val="autoZero"/>
        <c:crossBetween val="between"/>
        <c:dispUnits>
          <c:builtInUnit val="millions"/>
          <c:dispUnitsLbl>
            <c:layout/>
            <c:spPr>
              <a:noFill/>
              <a:ln w="25400">
                <a:noFill/>
              </a:ln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</c:dispUnitsLbl>
        </c:dispUnits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/>
      </a:pPr>
      <a:endParaRPr lang="es-CL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100" b="1">
                <a:latin typeface="+mn-lt"/>
              </a:rPr>
              <a:t>% Ejecución Mensual 2018-2019-2020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'[03.xlsx]Partida 03'!$C$26</c:f>
              <c:strCache>
                <c:ptCount val="1"/>
                <c:pt idx="0">
                  <c:v>GASTOS 2018</c:v>
                </c:pt>
              </c:strCache>
            </c:strRef>
          </c:tx>
          <c:spPr>
            <a:solidFill>
              <a:schemeClr val="accent3"/>
            </a:solidFill>
            <a:ln>
              <a:solidFill>
                <a:schemeClr val="accent3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'[03.xlsx]Partida 03'!$D$25:$O$25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'[03.xlsx]Partida 03'!$D$26:$O$26</c:f>
              <c:numCache>
                <c:formatCode>0.0%</c:formatCode>
                <c:ptCount val="12"/>
                <c:pt idx="0">
                  <c:v>6.0554616573480768E-2</c:v>
                </c:pt>
                <c:pt idx="1">
                  <c:v>7.3588809172574723E-2</c:v>
                </c:pt>
                <c:pt idx="2">
                  <c:v>8.6684054837122479E-2</c:v>
                </c:pt>
                <c:pt idx="3">
                  <c:v>6.8834623666751166E-2</c:v>
                </c:pt>
                <c:pt idx="4">
                  <c:v>7.8270870981038188E-2</c:v>
                </c:pt>
                <c:pt idx="5">
                  <c:v>8.5234959212447642E-2</c:v>
                </c:pt>
                <c:pt idx="6">
                  <c:v>7.2784951870229403E-2</c:v>
                </c:pt>
                <c:pt idx="7">
                  <c:v>7.3193078060907621E-2</c:v>
                </c:pt>
                <c:pt idx="8">
                  <c:v>8.8778426274452829E-2</c:v>
                </c:pt>
                <c:pt idx="9">
                  <c:v>7.3764052478150197E-2</c:v>
                </c:pt>
                <c:pt idx="10">
                  <c:v>9.3727044497452991E-2</c:v>
                </c:pt>
                <c:pt idx="11">
                  <c:v>0.13792477299845871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00B-4E11-9FE5-CC39EDB184ED}"/>
            </c:ext>
          </c:extLst>
        </c:ser>
        <c:ser>
          <c:idx val="1"/>
          <c:order val="1"/>
          <c:tx>
            <c:strRef>
              <c:f>'[03.xlsx]Partida 03'!$C$27</c:f>
              <c:strCache>
                <c:ptCount val="1"/>
                <c:pt idx="0">
                  <c:v>GASTOS 2019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accent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'[03.xlsx]Partida 03'!$D$25:$O$25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'[03.xlsx]Partida 03'!$D$27:$O$27</c:f>
              <c:numCache>
                <c:formatCode>0.0%</c:formatCode>
                <c:ptCount val="12"/>
                <c:pt idx="0">
                  <c:v>6.4901867182884085E-2</c:v>
                </c:pt>
                <c:pt idx="1">
                  <c:v>8.5139185567236778E-2</c:v>
                </c:pt>
                <c:pt idx="2">
                  <c:v>8.2748293343990018E-2</c:v>
                </c:pt>
                <c:pt idx="3">
                  <c:v>7.2177930472627286E-2</c:v>
                </c:pt>
                <c:pt idx="4">
                  <c:v>7.4416745104233753E-2</c:v>
                </c:pt>
                <c:pt idx="5">
                  <c:v>8.3385569996517667E-2</c:v>
                </c:pt>
                <c:pt idx="6">
                  <c:v>7.615054045739969E-2</c:v>
                </c:pt>
                <c:pt idx="7">
                  <c:v>6.9300673043399458E-2</c:v>
                </c:pt>
                <c:pt idx="8">
                  <c:v>9.0911832712541732E-2</c:v>
                </c:pt>
                <c:pt idx="9">
                  <c:v>6.9492469257978279E-2</c:v>
                </c:pt>
                <c:pt idx="10">
                  <c:v>7.3240291442534133E-2</c:v>
                </c:pt>
                <c:pt idx="11">
                  <c:v>0.17693593112665268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800B-4E11-9FE5-CC39EDB184ED}"/>
            </c:ext>
          </c:extLst>
        </c:ser>
        <c:ser>
          <c:idx val="2"/>
          <c:order val="2"/>
          <c:tx>
            <c:strRef>
              <c:f>'[03.xlsx]Partida 03'!$C$28</c:f>
              <c:strCache>
                <c:ptCount val="1"/>
                <c:pt idx="0">
                  <c:v>GASTOS 2020</c:v>
                </c:pt>
              </c:strCache>
            </c:strRef>
          </c:tx>
          <c:spPr>
            <a:solidFill>
              <a:srgbClr val="C00000"/>
            </a:solidFill>
            <a:ln>
              <a:solidFill>
                <a:schemeClr val="accent2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'[03.xlsx]Partida 03'!$D$25:$O$25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'[03.xlsx]Partida 03'!$D$28:$O$28</c:f>
              <c:numCache>
                <c:formatCode>0.0%</c:formatCode>
                <c:ptCount val="12"/>
                <c:pt idx="0">
                  <c:v>6.3273550601731426E-2</c:v>
                </c:pt>
                <c:pt idx="1">
                  <c:v>6.8956036951775948E-2</c:v>
                </c:pt>
                <c:pt idx="2">
                  <c:v>9.5805495302049695E-2</c:v>
                </c:pt>
                <c:pt idx="3">
                  <c:v>7.3363875859995584E-2</c:v>
                </c:pt>
                <c:pt idx="4">
                  <c:v>7.8136406185909169E-2</c:v>
                </c:pt>
                <c:pt idx="5">
                  <c:v>8.8446999665529963E-2</c:v>
                </c:pt>
                <c:pt idx="6">
                  <c:v>7.4889545928402454E-2</c:v>
                </c:pt>
                <c:pt idx="7">
                  <c:v>7.2546054646172267E-2</c:v>
                </c:pt>
                <c:pt idx="8">
                  <c:v>9.047525765646218E-2</c:v>
                </c:pt>
                <c:pt idx="9">
                  <c:v>7.1293949262612427E-2</c:v>
                </c:pt>
                <c:pt idx="10">
                  <c:v>8.0196624337514871E-2</c:v>
                </c:pt>
                <c:pt idx="11">
                  <c:v>0.12204241591071617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800B-4E11-9FE5-CC39EDB184E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19613864"/>
        <c:axId val="519620920"/>
      </c:barChart>
      <c:catAx>
        <c:axId val="5196138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519620920"/>
        <c:crosses val="autoZero"/>
        <c:auto val="1"/>
        <c:lblAlgn val="ctr"/>
        <c:lblOffset val="100"/>
        <c:noMultiLvlLbl val="0"/>
      </c:catAx>
      <c:valAx>
        <c:axId val="5196209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5196138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Calibri Light" panose="020F0302020204030204" pitchFamily="34" charset="0"/>
              </a:defRPr>
            </a:pPr>
            <a:r>
              <a:rPr lang="es-CL" sz="1100" b="1">
                <a:latin typeface="+mn-lt"/>
                <a:cs typeface="Calibri Light" panose="020F0302020204030204" pitchFamily="34" charset="0"/>
              </a:rPr>
              <a:t>% Ejecución Acumulada 2018-2019-2020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Calibri Light" panose="020F0302020204030204" pitchFamily="34" charset="0"/>
            </a:defRPr>
          </a:pPr>
          <a:endParaRPr lang="es-CL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'[03.xlsx]Partida 03'!$C$20</c:f>
              <c:strCache>
                <c:ptCount val="1"/>
                <c:pt idx="0">
                  <c:v>GASTOS 2018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'[03.xlsx]Partida 03'!$D$19:$O$19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'[03.xlsx]Partida 03'!$D$20:$O$20</c:f>
              <c:numCache>
                <c:formatCode>0.0%</c:formatCode>
                <c:ptCount val="12"/>
                <c:pt idx="0">
                  <c:v>6.0554616573480768E-2</c:v>
                </c:pt>
                <c:pt idx="1">
                  <c:v>0.13412657610973269</c:v>
                </c:pt>
                <c:pt idx="2">
                  <c:v>0.22081063094685519</c:v>
                </c:pt>
                <c:pt idx="3">
                  <c:v>0.28964525461360635</c:v>
                </c:pt>
                <c:pt idx="4">
                  <c:v>0.36791612559464454</c:v>
                </c:pt>
                <c:pt idx="5">
                  <c:v>0.45310249966593874</c:v>
                </c:pt>
                <c:pt idx="6">
                  <c:v>0.53136902799552654</c:v>
                </c:pt>
                <c:pt idx="7">
                  <c:v>0.59841274836003966</c:v>
                </c:pt>
                <c:pt idx="8">
                  <c:v>0.68719117463449253</c:v>
                </c:pt>
                <c:pt idx="9">
                  <c:v>0.73526988466464605</c:v>
                </c:pt>
                <c:pt idx="10">
                  <c:v>0.82899692916209899</c:v>
                </c:pt>
                <c:pt idx="11">
                  <c:v>0.95072238036325285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13E5-4D04-8E89-E5BD963C7D13}"/>
            </c:ext>
          </c:extLst>
        </c:ser>
        <c:ser>
          <c:idx val="1"/>
          <c:order val="1"/>
          <c:tx>
            <c:strRef>
              <c:f>'[03.xlsx]Partida 03'!$C$21</c:f>
              <c:strCache>
                <c:ptCount val="1"/>
                <c:pt idx="0">
                  <c:v>GASTOS 2019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'[03.xlsx]Partida 03'!$D$19:$O$19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'[03.xlsx]Partida 03'!$D$21:$O$21</c:f>
              <c:numCache>
                <c:formatCode>0.0%</c:formatCode>
                <c:ptCount val="12"/>
                <c:pt idx="0">
                  <c:v>6.4901867182884085E-2</c:v>
                </c:pt>
                <c:pt idx="1">
                  <c:v>0.15004105275012086</c:v>
                </c:pt>
                <c:pt idx="2">
                  <c:v>0.23133099877771038</c:v>
                </c:pt>
                <c:pt idx="3">
                  <c:v>0.30350892925033768</c:v>
                </c:pt>
                <c:pt idx="4">
                  <c:v>0.37792567435457142</c:v>
                </c:pt>
                <c:pt idx="5">
                  <c:v>0.46131124435108906</c:v>
                </c:pt>
                <c:pt idx="6">
                  <c:v>0.53320309905497776</c:v>
                </c:pt>
                <c:pt idx="7">
                  <c:v>0.58632149028562663</c:v>
                </c:pt>
                <c:pt idx="8">
                  <c:v>0.67723332299816841</c:v>
                </c:pt>
                <c:pt idx="9">
                  <c:v>0.74672579225614666</c:v>
                </c:pt>
                <c:pt idx="10">
                  <c:v>0.81996608369868074</c:v>
                </c:pt>
                <c:pt idx="11">
                  <c:v>0.97228243480396603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13E5-4D04-8E89-E5BD963C7D13}"/>
            </c:ext>
          </c:extLst>
        </c:ser>
        <c:ser>
          <c:idx val="2"/>
          <c:order val="2"/>
          <c:tx>
            <c:strRef>
              <c:f>'[03.xlsx]Partida 03'!$C$22</c:f>
              <c:strCache>
                <c:ptCount val="1"/>
                <c:pt idx="0">
                  <c:v>GASTOS 2020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1.5467436904427561E-3"/>
                  <c:y val="9.44028290124423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3.0934873808855404E-3"/>
                  <c:y val="1.57338048354070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9.2804621426565651E-3"/>
                  <c:y val="2.20273267695697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6.1869747617710243E-3"/>
                  <c:y val="1.57338048354070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4.6402310713283251E-3"/>
                  <c:y val="3.461437063789540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0"/>
                  <c:y val="1.8880565802488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0"/>
                  <c:y val="1.240591928037783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13E5-4D04-8E89-E5BD963C7D13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1.5467436904427561E-3"/>
                  <c:y val="2.20273267695698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3.0934873808855122E-3"/>
                  <c:y val="3.14676096708140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6.1869747617710243E-3"/>
                  <c:y val="2.83208487037327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7.7337184522136664E-3"/>
                  <c:y val="2.51740877366512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'[03.xlsx]Partida 03'!$D$19:$O$19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'[03.xlsx]Partida 03'!$D$22:$O$22</c:f>
              <c:numCache>
                <c:formatCode>0.0%</c:formatCode>
                <c:ptCount val="12"/>
                <c:pt idx="0">
                  <c:v>6.3273550601731426E-2</c:v>
                </c:pt>
                <c:pt idx="1">
                  <c:v>0.13199186269030733</c:v>
                </c:pt>
                <c:pt idx="2">
                  <c:v>0.22779735799235701</c:v>
                </c:pt>
                <c:pt idx="3">
                  <c:v>0.30116123385235261</c:v>
                </c:pt>
                <c:pt idx="4">
                  <c:v>0.38875463573836228</c:v>
                </c:pt>
                <c:pt idx="5">
                  <c:v>0.47720163540389221</c:v>
                </c:pt>
                <c:pt idx="6">
                  <c:v>0.55209118133229473</c:v>
                </c:pt>
                <c:pt idx="7">
                  <c:v>0.62463723597846699</c:v>
                </c:pt>
                <c:pt idx="8">
                  <c:v>0.69509214281564202</c:v>
                </c:pt>
                <c:pt idx="9">
                  <c:v>0.76686829194734274</c:v>
                </c:pt>
                <c:pt idx="10">
                  <c:v>0.85879596777161282</c:v>
                </c:pt>
                <c:pt idx="11">
                  <c:v>0.99788942499024436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13E5-4D04-8E89-E5BD963C7D1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19610728"/>
        <c:axId val="519611904"/>
      </c:lineChart>
      <c:catAx>
        <c:axId val="5196107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519611904"/>
        <c:crosses val="autoZero"/>
        <c:auto val="1"/>
        <c:lblAlgn val="ctr"/>
        <c:lblOffset val="100"/>
        <c:noMultiLvlLbl val="0"/>
      </c:catAx>
      <c:valAx>
        <c:axId val="5196119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5196107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03-03-2021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03-03-2021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03-03-2021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03-03-2021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03-03-2021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03-03-2021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03-03-2021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03-03-2021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03-03-2021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03-03-2021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03-03-2021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03-03-2021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03-03-2021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03-03-2021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03-03-2021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03-03-2021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03-03-2021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03-03-2021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03-03-2021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03-03-2021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03-03-2021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03-03-2021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03-03-2021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03-03-2021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03-03-2021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7" name="Imagen 6">
            <a:extLst>
              <a:ext uri="{FF2B5EF4-FFF2-40B4-BE49-F238E27FC236}">
                <a16:creationId xmlns="" xmlns:a16="http://schemas.microsoft.com/office/drawing/2014/main" id="{BF6CBFAC-E614-4956-A42C-0761A36C1054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03-03-2021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5" name="Imagen 4">
            <a:extLst>
              <a:ext uri="{FF2B5EF4-FFF2-40B4-BE49-F238E27FC236}">
                <a16:creationId xmlns="" xmlns:a16="http://schemas.microsoft.com/office/drawing/2014/main" id="{8D498776-9444-432E-803A-D1B8DC5AA8CC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Relationship Id="rId4" Type="http://schemas.openxmlformats.org/officeDocument/2006/relationships/chart" Target="../charts/char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23528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ACUMULADA DE GASTOS PRESUPUESTARIOS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</a:t>
            </a:r>
            <a:r>
              <a:rPr lang="es-CL" sz="2000" b="1" dirty="0" smtClean="0">
                <a:latin typeface="+mn-lt"/>
              </a:rPr>
              <a:t>DICIEMBRE </a:t>
            </a:r>
            <a:r>
              <a:rPr lang="es-CL" sz="2000" b="1" dirty="0">
                <a:latin typeface="+mn-lt"/>
              </a:rPr>
              <a:t>DE 2020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03: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PODER JUDICIAL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</a:t>
            </a:r>
            <a:r>
              <a:rPr lang="es-CL" sz="1200" dirty="0" smtClean="0"/>
              <a:t>diciembre </a:t>
            </a:r>
            <a:r>
              <a:rPr lang="es-CL" sz="1200" dirty="0"/>
              <a:t>2020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05026" y="1988099"/>
            <a:ext cx="6984776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5020" y="6202645"/>
            <a:ext cx="728212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08405" y="836712"/>
            <a:ext cx="807524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03. CAPÍTULO 04. PROGRAMA 01: ACADEMIA JUDICIAL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5472330"/>
              </p:ext>
            </p:extLst>
          </p:nvPr>
        </p:nvGraphicFramePr>
        <p:xfrm>
          <a:off x="405019" y="2382806"/>
          <a:ext cx="8110329" cy="3350453"/>
        </p:xfrm>
        <a:graphic>
          <a:graphicData uri="http://schemas.openxmlformats.org/drawingml/2006/table">
            <a:tbl>
              <a:tblPr/>
              <a:tblGrid>
                <a:gridCol w="308842"/>
                <a:gridCol w="295974"/>
                <a:gridCol w="299191"/>
                <a:gridCol w="2573686"/>
                <a:gridCol w="772106"/>
                <a:gridCol w="772106"/>
                <a:gridCol w="772106"/>
                <a:gridCol w="772106"/>
                <a:gridCol w="772106"/>
                <a:gridCol w="772106"/>
              </a:tblGrid>
              <a:tr h="344067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389" marR="9389" marT="93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389" marR="9389" marT="93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2685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9% Ejecución Ley 2020 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82786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3.801.382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2.469.110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-1.332.272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2.454.069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64,6%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99,4%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034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1.103.449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1.124.853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21.404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1.123.672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101,8%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034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453.942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443.942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-10.000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441.905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97,3%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034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2.905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2.905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2.905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034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2.905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2.905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2.905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034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2.243.991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800.042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-1.443.949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788.220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35,1%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98,5%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034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2.243.991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800.042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-1.443.949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788.220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35,1%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98,5%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034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Formación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1.095.195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362.841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-732.354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357.871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32,7%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98,6%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827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Perfeccionamiento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726.610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118.833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-607.777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116.707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16,1%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98,2%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034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Habilitación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39.619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39.619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39.179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98,9%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98,9%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4291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 de Perfeccionamiento Extraordinario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382.567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278.749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-103.818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274.463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71,7%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98,5%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4291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97.368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97.368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97.367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44067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97.368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97.368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97.367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80608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21821" y="727971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03 PODER JUDICIAL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>
              <a:latin typeface="+mn-lt"/>
            </a:endParaRPr>
          </a:p>
        </p:txBody>
      </p:sp>
      <p:graphicFrame>
        <p:nvGraphicFramePr>
          <p:cNvPr id="10" name="Marcador de contenido 9">
            <a:extLst>
              <a:ext uri="{FF2B5EF4-FFF2-40B4-BE49-F238E27FC236}">
                <a16:creationId xmlns="" xmlns:a16="http://schemas.microsoft.com/office/drawing/2014/main" id="{AB6191F5-74D7-40CE-9B21-B539E1322966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375476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áfico 6">
            <a:extLst>
              <a:ext uri="{FF2B5EF4-FFF2-40B4-BE49-F238E27FC236}">
                <a16:creationId xmlns="" xmlns:a16="http://schemas.microsoft.com/office/drawing/2014/main" id="{02C2F061-81E3-41E6-BC7C-EF2CA704DC1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44704523"/>
              </p:ext>
            </p:extLst>
          </p:nvPr>
        </p:nvGraphicFramePr>
        <p:xfrm>
          <a:off x="382726" y="1700808"/>
          <a:ext cx="4053244" cy="43153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Gráfico 7">
            <a:extLst>
              <a:ext uri="{FF2B5EF4-FFF2-40B4-BE49-F238E27FC236}">
                <a16:creationId xmlns="" xmlns:a16="http://schemas.microsoft.com/office/drawing/2014/main" id="{D2235643-F011-426E-83CC-EF886027B3F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12314349"/>
              </p:ext>
            </p:extLst>
          </p:nvPr>
        </p:nvGraphicFramePr>
        <p:xfrm>
          <a:off x="4435971" y="1700808"/>
          <a:ext cx="4250830" cy="43153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1243131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="" xmlns:a16="http://schemas.microsoft.com/office/drawing/2014/main" id="{C5393DA3-EE61-4F2B-8154-D660E5CA91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>
            <a:extLst>
              <a:ext uri="{FF2B5EF4-FFF2-40B4-BE49-F238E27FC236}">
                <a16:creationId xmlns="" xmlns:a16="http://schemas.microsoft.com/office/drawing/2014/main" id="{ACB45500-1505-46A6-A084-399757B5CF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6224" y="774648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 PODER JUDICIAL</a:t>
            </a:r>
          </a:p>
        </p:txBody>
      </p:sp>
      <p:graphicFrame>
        <p:nvGraphicFramePr>
          <p:cNvPr id="8" name="Gráfico 7">
            <a:extLst>
              <a:ext uri="{FF2B5EF4-FFF2-40B4-BE49-F238E27FC236}">
                <a16:creationId xmlns:xdr="http://schemas.openxmlformats.org/drawingml/2006/spreadsheetDrawing" xmlns:a16="http://schemas.microsoft.com/office/drawing/2014/main" xmlns="" xmlns:lc="http://schemas.openxmlformats.org/drawingml/2006/lockedCanvas" id="{2EB8C96B-BA8E-403A-A4CD-0734535B9A4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21059557"/>
              </p:ext>
            </p:extLst>
          </p:nvPr>
        </p:nvGraphicFramePr>
        <p:xfrm>
          <a:off x="386224" y="2057400"/>
          <a:ext cx="8210798" cy="38918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879635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="" xmlns:a16="http://schemas.microsoft.com/office/drawing/2014/main" id="{0AA793E1-8035-4D02-8794-4FF127E074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7" name="1 Título">
            <a:extLst>
              <a:ext uri="{FF2B5EF4-FFF2-40B4-BE49-F238E27FC236}">
                <a16:creationId xmlns="" xmlns:a16="http://schemas.microsoft.com/office/drawing/2014/main" id="{66893106-CD28-4BB1-BFB1-D585573489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600" y="836712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 PODER JUDICIAL</a:t>
            </a:r>
          </a:p>
        </p:txBody>
      </p:sp>
      <p:graphicFrame>
        <p:nvGraphicFramePr>
          <p:cNvPr id="8" name="Gráfico 7">
            <a:extLst>
              <a:ext uri="{FF2B5EF4-FFF2-40B4-BE49-F238E27FC236}">
                <a16:creationId xmlns:xdr="http://schemas.openxmlformats.org/drawingml/2006/spreadsheetDrawing" xmlns:a16="http://schemas.microsoft.com/office/drawing/2014/main" xmlns="" xmlns:lc="http://schemas.openxmlformats.org/drawingml/2006/lockedCanvas" id="{61F808BE-77FE-40DF-9CC0-6C680C7FEC9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55905317"/>
              </p:ext>
            </p:extLst>
          </p:nvPr>
        </p:nvGraphicFramePr>
        <p:xfrm>
          <a:off x="466600" y="2057400"/>
          <a:ext cx="8210798" cy="40358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650385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05026" y="795481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PODER JUDICIAL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1125" y="1689360"/>
            <a:ext cx="6984776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8405" y="5589240"/>
            <a:ext cx="728212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8698602"/>
              </p:ext>
            </p:extLst>
          </p:nvPr>
        </p:nvGraphicFramePr>
        <p:xfrm>
          <a:off x="405026" y="1977388"/>
          <a:ext cx="8210800" cy="3467837"/>
        </p:xfrm>
        <a:graphic>
          <a:graphicData uri="http://schemas.openxmlformats.org/drawingml/2006/table">
            <a:tbl>
              <a:tblPr/>
              <a:tblGrid>
                <a:gridCol w="533351"/>
                <a:gridCol w="2540435"/>
                <a:gridCol w="856169"/>
                <a:gridCol w="856169"/>
                <a:gridCol w="856169"/>
                <a:gridCol w="856169"/>
                <a:gridCol w="856169"/>
                <a:gridCol w="856169"/>
              </a:tblGrid>
              <a:tr h="29141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8305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477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582.142.185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564.873.077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-17.269.108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563.680.870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31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429.622.887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440.717.577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11.094.690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440.268.062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31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77.268.569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72.414.479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-4.854.090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72.319.052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31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4.119.620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2.924.640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-1.194.980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2.924.271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31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8.623.945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7.093.421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-1.530.524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7.072.375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31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97.368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97.368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97.367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31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8.980.712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8.295.675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-685.037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8.071.282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31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52.654.663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28.556.988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-24.097.675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28.235.433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31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255.071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1.840.798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1.585.727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1.761.236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690,5%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31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616.718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2.932.131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2.315.413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2.931.792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475,4%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05026" y="795481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PODER JUDICIAL  RESUMEN POR CAPÍTULOS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05026" y="1988099"/>
            <a:ext cx="6984776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5026" y="5257382"/>
            <a:ext cx="728212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9453307"/>
              </p:ext>
            </p:extLst>
          </p:nvPr>
        </p:nvGraphicFramePr>
        <p:xfrm>
          <a:off x="405026" y="2564905"/>
          <a:ext cx="8110324" cy="2033489"/>
        </p:xfrm>
        <a:graphic>
          <a:graphicData uri="http://schemas.openxmlformats.org/drawingml/2006/table">
            <a:tbl>
              <a:tblPr/>
              <a:tblGrid>
                <a:gridCol w="268532"/>
                <a:gridCol w="345257"/>
                <a:gridCol w="2557453"/>
                <a:gridCol w="872731"/>
                <a:gridCol w="869534"/>
                <a:gridCol w="792811"/>
                <a:gridCol w="869534"/>
                <a:gridCol w="767236"/>
                <a:gridCol w="767236"/>
              </a:tblGrid>
              <a:tr h="76255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Progr.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541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PODER JUDICIAL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413.753.734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422.722.136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8.968.402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422.534.184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102,1%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41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PODER JUDICIAL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392.785.167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401.424.871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8.639.704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401.364.709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102,2%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41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UNIDAD DE APOYO A TRIBUNALES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20.968.567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21.297.265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328.698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21.169.475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101,0%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99,4%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41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ADMINISTRATIVA DEL PODER JUDICIAL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164.587.069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139.681.831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-24.905.238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138.692.617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84,3%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41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ACADEMIA JUDICIAL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3.801.382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2.469.110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-1.332.272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2.454.069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64,6%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99,4%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52942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05026" y="1988099"/>
            <a:ext cx="6984776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5026" y="5257382"/>
            <a:ext cx="728212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81223" y="764704"/>
            <a:ext cx="814724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03. CAPÍTULO 01. PROGRAMA 01: PODER JUDICIAL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6376814"/>
              </p:ext>
            </p:extLst>
          </p:nvPr>
        </p:nvGraphicFramePr>
        <p:xfrm>
          <a:off x="494960" y="2636912"/>
          <a:ext cx="7970629" cy="1505076"/>
        </p:xfrm>
        <a:graphic>
          <a:graphicData uri="http://schemas.openxmlformats.org/drawingml/2006/table">
            <a:tbl>
              <a:tblPr/>
              <a:tblGrid>
                <a:gridCol w="312957"/>
                <a:gridCol w="299918"/>
                <a:gridCol w="303177"/>
                <a:gridCol w="2360219"/>
                <a:gridCol w="782393"/>
                <a:gridCol w="782393"/>
                <a:gridCol w="782393"/>
                <a:gridCol w="782393"/>
                <a:gridCol w="782393"/>
                <a:gridCol w="782393"/>
              </a:tblGrid>
              <a:tr h="245727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75253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61084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392.785.167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401.424.871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8.639.704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401.364.709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5727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392.785.167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401.424.871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8.639.704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401.364.709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46940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00064" y="1955865"/>
            <a:ext cx="6984776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00064" y="5373414"/>
            <a:ext cx="728212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00069" y="908720"/>
            <a:ext cx="814724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03. CAPÍTULO 01. PROGRAMA 02: UNIDAD DE APOYO A TRIBUNALES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6358557"/>
              </p:ext>
            </p:extLst>
          </p:nvPr>
        </p:nvGraphicFramePr>
        <p:xfrm>
          <a:off x="500065" y="3068960"/>
          <a:ext cx="8143873" cy="1418109"/>
        </p:xfrm>
        <a:graphic>
          <a:graphicData uri="http://schemas.openxmlformats.org/drawingml/2006/table">
            <a:tbl>
              <a:tblPr/>
              <a:tblGrid>
                <a:gridCol w="349805"/>
                <a:gridCol w="335228"/>
                <a:gridCol w="338873"/>
                <a:gridCol w="2044167"/>
                <a:gridCol w="874509"/>
                <a:gridCol w="889085"/>
                <a:gridCol w="907304"/>
                <a:gridCol w="889085"/>
                <a:gridCol w="641308"/>
                <a:gridCol w="874509"/>
              </a:tblGrid>
              <a:tr h="278061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68124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36352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20.968.567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21.297.265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328.698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21.169.475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2448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20.968.567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21.297.265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328.698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21.169.475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73610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28846" y="1535048"/>
            <a:ext cx="6984776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8846" y="6414789"/>
            <a:ext cx="728212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28846" y="697734"/>
            <a:ext cx="8215092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03. CAPÍTULO 03. PROGRAMA 01: CORPORACIÓN ADMINISTRATIVA DEL PODER JUDICIAL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9296003"/>
              </p:ext>
            </p:extLst>
          </p:nvPr>
        </p:nvGraphicFramePr>
        <p:xfrm>
          <a:off x="428846" y="1825628"/>
          <a:ext cx="8215091" cy="4589175"/>
        </p:xfrm>
        <a:graphic>
          <a:graphicData uri="http://schemas.openxmlformats.org/drawingml/2006/table">
            <a:tbl>
              <a:tblPr/>
              <a:tblGrid>
                <a:gridCol w="298619"/>
                <a:gridCol w="286174"/>
                <a:gridCol w="289286"/>
                <a:gridCol w="2625345"/>
                <a:gridCol w="746543"/>
                <a:gridCol w="846083"/>
                <a:gridCol w="796314"/>
                <a:gridCol w="808755"/>
                <a:gridCol w="771429"/>
                <a:gridCol w="746543"/>
              </a:tblGrid>
              <a:tr h="127036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528" marR="7528" marT="7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528" marR="7528" marT="75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89047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528" marR="7528" marT="75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34976"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164.587.069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139.681.831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-24.905.238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138.692.617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84,3%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7036"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14.765.704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16.870.588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2.104.884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16.610.206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112,5%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98,5%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7036"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76.814.627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71.970.537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-4.844.090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71.877.147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93,6%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7036"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4.119.620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2.921.735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-1.197.885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2.921.366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70,9%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7036"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4.119.620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2.921.735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-1.197.885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2.921.366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70,9%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7036"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6.379.954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6.293.379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-86.575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6.284.155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98,5%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7036"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149.988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149.988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141.219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94,2%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94,2%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7036"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Becas Postgrado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149.988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149.988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141.219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94,2%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94,2%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7036"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6.229.713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6.142.713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-87.000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6.142.269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98,6%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7036"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Concesiones Ministerio de Justicia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6.229.713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6.142.713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-87.000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3.086.871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49,6%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50,3%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7036"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999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3.055.398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7036"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253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678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425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667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263,6%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98,4%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7036"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 Internacional I.A.S.A.J.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253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278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277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109,5%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4072"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Asociación Iberoamericana de Tribunales de Justicia Fiscal o Administrativa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400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400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390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97,5%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7036"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8.980.712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8.295.675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-685.037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8.071.282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89,9%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97,3%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7036"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Edificios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4.798.811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3.448.811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-1.350.000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3.369.206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70,2%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97,7%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7036"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111.149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17.000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-94.149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16.788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15,1%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7036"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400.327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192.056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-208.271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178.251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44,5%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92,8%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7036"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769.877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701.260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-68.617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652.770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84,8%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93,1%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7036"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1.795.859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2.531.859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736.000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2.483.718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138,3%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98,1%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7036"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1.104.689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1.404.689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300.000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1.370.549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124,1%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97,6%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7036"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52.654.663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28.556.988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-24.097.675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28.235.433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53,6%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98,9%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7036"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45.835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45.835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45.834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7036"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52.654.663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28.511.153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-24.143.510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28.189.599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53,5%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98,9%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7036"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255.071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1.840.798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1.585.727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1.761.236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690,5%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95,7%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7036"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a Contratistas                                                  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1.785.727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1.785.727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1.714.607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96,0%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7036"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por Cambio de Residencia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255.071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55.071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-200.000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46.629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18,3%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84,7%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7036"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616.718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2.932.131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2.315.413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2.931.792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475,4%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7036"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605.091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724.591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119.500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724.559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119,7%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7036"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11.627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12.127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11.820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101,7%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97,5%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7036"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2.195.413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2.195.413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2.195.413 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528" marR="7528" marT="75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6961457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4627</TotalTime>
  <Words>1274</Words>
  <Application>Microsoft Office PowerPoint</Application>
  <PresentationFormat>Presentación en pantalla (4:3)</PresentationFormat>
  <Paragraphs>736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Verdana</vt:lpstr>
      <vt:lpstr>1_Tema de Office</vt:lpstr>
      <vt:lpstr>Tema de Office</vt:lpstr>
      <vt:lpstr>EJECUCIÓN ACUMULADA DE GASTOS PRESUPUESTARIOS AL MES DE DICIEMBRE DE 2020 PARTIDA 03: PODER JUDICIAL</vt:lpstr>
      <vt:lpstr>EJECUCIÓN PRESUPUESTARIA DE GASTOS ACUMULADA A DICIEMBRE DE 2020 PARTIDA 03 PODER JUDICIAL</vt:lpstr>
      <vt:lpstr>EJECUCIÓN DE GASTOS A DICIEMBRE DE 2020  PARTIDA 03 PODER JUDICIAL</vt:lpstr>
      <vt:lpstr>EJECUCIÓN DE GASTOS A DICIEMBRE DE 2020  PARTIDA 03 PODER JUDICIAL</vt:lpstr>
      <vt:lpstr>EJECUCIÓN ACUMULADA DE GASTOS A DICIEMBRE DE 2020  PARTIDA 03 PODER JUDICIAL</vt:lpstr>
      <vt:lpstr>EJECUCIÓN ACUMULADA DE GASTOS A DICIEMBRE DE 2020  PARTIDA 03 PODER JUDICIAL  RESUMEN POR CAPÍTULOS</vt:lpstr>
      <vt:lpstr>EJECUCIÓN ACUMULADA DE GASTOS A DICIEMBRE DE 2020  PARTIDA 03. CAPÍTULO 01. PROGRAMA 01: PODER JUDICIAL</vt:lpstr>
      <vt:lpstr>EJECUCIÓN ACUMULADA DE GASTOS A DICIEMBRE DE 2020  PARTIDA 03. CAPÍTULO 01. PROGRAMA 02: UNIDAD DE APOYO A TRIBUNALES</vt:lpstr>
      <vt:lpstr>EJECUCIÓN ACUMULADA DE GASTOS A DICIEMBRE DE 2020  PARTIDA 03. CAPÍTULO 03. PROGRAMA 01: CORPORACIÓN ADMINISTRATIVA DEL PODER JUDICIAL</vt:lpstr>
      <vt:lpstr>EJECUCIÓN ACUMULADA DE GASTOS A DICIEMBRE DE 2020  PARTIDA 03. CAPÍTULO 04. PROGRAMA 01: ACADEMIA JUDICIAL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claudia mora</cp:lastModifiedBy>
  <cp:revision>281</cp:revision>
  <cp:lastPrinted>2020-09-07T04:49:41Z</cp:lastPrinted>
  <dcterms:created xsi:type="dcterms:W3CDTF">2016-06-23T13:38:47Z</dcterms:created>
  <dcterms:modified xsi:type="dcterms:W3CDTF">2021-03-03T23:18:34Z</dcterms:modified>
</cp:coreProperties>
</file>