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27690616797900264"/>
          <c:y val="5.36268193089514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1791585617013759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65-46CA-AC71-AB34E7AED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65-46CA-AC71-AB34E7AED2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65-46CA-AC71-AB34E7AED2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65-46CA-AC71-AB34E7AED2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AA-4984-A4B3-B605F35CD3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AA-4984-A4B3-B605F35CD3F2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965-46CA-AC71-AB34E7AED2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8AA-4984-A4B3-B605F35CD3F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'[01.xlsx]Partida 01'!$C$7:$C$11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 GASTOS CORRIENTES                                                         </c:v>
                </c:pt>
                <c:pt idx="4">
                  <c:v>ADQUISICIÓN DE ACTIVOS NO FINANCIEROS                                           </c:v>
                </c:pt>
              </c:strCache>
            </c:strRef>
          </c:cat>
          <c:val>
            <c:numRef>
              <c:f>'[01.xlsx]Partida 01'!$D$7:$D$11</c:f>
              <c:numCache>
                <c:formatCode>#,##0</c:formatCode>
                <c:ptCount val="5"/>
                <c:pt idx="0">
                  <c:v>8189139</c:v>
                </c:pt>
                <c:pt idx="1">
                  <c:v>6560840</c:v>
                </c:pt>
                <c:pt idx="2">
                  <c:v>3638534</c:v>
                </c:pt>
                <c:pt idx="3">
                  <c:v>0</c:v>
                </c:pt>
                <c:pt idx="4">
                  <c:v>355011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B-43B9-B777-0A251B91E1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01'!$D$34:$O$34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01'!$D$35:$O$35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01'!$D$36:$O$36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  <c:pt idx="11">
                  <c:v>0.12110791867957396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5125256"/>
        <c:axId val="455138976"/>
      </c:barChart>
      <c:catAx>
        <c:axId val="455125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5138976"/>
        <c:crosses val="autoZero"/>
        <c:auto val="0"/>
        <c:lblAlgn val="ctr"/>
        <c:lblOffset val="100"/>
        <c:noMultiLvlLbl val="0"/>
      </c:catAx>
      <c:valAx>
        <c:axId val="45513897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51252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4230732759362513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01'!$D$30:$O$30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01'!$D$31:$O$31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5334811549376836E-2"/>
                  <c:y val="4.0924619486723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64080835991856E-2"/>
                  <c:y val="6.3946598526089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546485250276529E-2"/>
                  <c:y val="7.6684535051660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5316299341428256E-2"/>
                  <c:y val="6.1510989519682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0810898039386788E-2"/>
                  <c:y val="3.3791615746398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5575104880183388E-2"/>
                  <c:y val="-3.5273858460171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7841386427969721E-2"/>
                  <c:y val="-2.6455393845128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  <c:pt idx="11">
                  <c:v>0.98755826896545451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5132704"/>
        <c:axId val="455130352"/>
      </c:lineChart>
      <c:catAx>
        <c:axId val="45513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5130352"/>
        <c:crosses val="autoZero"/>
        <c:auto val="1"/>
        <c:lblAlgn val="ctr"/>
        <c:lblOffset val="100"/>
        <c:tickLblSkip val="1"/>
        <c:noMultiLvlLbl val="0"/>
      </c:catAx>
      <c:valAx>
        <c:axId val="45513035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51327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4503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366240"/>
              </p:ext>
            </p:extLst>
          </p:nvPr>
        </p:nvGraphicFramePr>
        <p:xfrm>
          <a:off x="386224" y="1700809"/>
          <a:ext cx="821079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124222"/>
              </p:ext>
            </p:extLst>
          </p:nvPr>
        </p:nvGraphicFramePr>
        <p:xfrm>
          <a:off x="466600" y="1700809"/>
          <a:ext cx="821079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821827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6445"/>
              </p:ext>
            </p:extLst>
          </p:nvPr>
        </p:nvGraphicFramePr>
        <p:xfrm>
          <a:off x="405022" y="2204865"/>
          <a:ext cx="8210801" cy="2952328"/>
        </p:xfrm>
        <a:graphic>
          <a:graphicData uri="http://schemas.openxmlformats.org/drawingml/2006/table">
            <a:tbl>
              <a:tblPr/>
              <a:tblGrid>
                <a:gridCol w="971521"/>
                <a:gridCol w="2468677"/>
                <a:gridCol w="971521"/>
                <a:gridCol w="971521"/>
                <a:gridCol w="971521"/>
                <a:gridCol w="971521"/>
                <a:gridCol w="884519"/>
              </a:tblGrid>
              <a:tr h="21278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164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19.119.526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18.881.646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8.123.266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8.117.994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-704.942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5.655.072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5872875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468696"/>
              </p:ext>
            </p:extLst>
          </p:nvPr>
        </p:nvGraphicFramePr>
        <p:xfrm>
          <a:off x="420429" y="1772820"/>
          <a:ext cx="8210797" cy="4057274"/>
        </p:xfrm>
        <a:graphic>
          <a:graphicData uri="http://schemas.openxmlformats.org/drawingml/2006/table">
            <a:tbl>
              <a:tblPr/>
              <a:tblGrid>
                <a:gridCol w="878090"/>
                <a:gridCol w="324370"/>
                <a:gridCol w="324370"/>
                <a:gridCol w="2385259"/>
                <a:gridCol w="878090"/>
                <a:gridCol w="878090"/>
                <a:gridCol w="878090"/>
                <a:gridCol w="878090"/>
                <a:gridCol w="786348"/>
              </a:tblGrid>
              <a:tr h="1690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7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8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19.119.526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18.881.646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8.123.266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8.117.994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-704.942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5.655.072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3.654.199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3.654.199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3.654.199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4575</TotalTime>
  <Words>476</Words>
  <Application>Microsoft Office PowerPoint</Application>
  <PresentationFormat>Presentación en pantalla (4:3)</PresentationFormat>
  <Paragraphs>273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ACUMULADA DE GASTOS PRESUPUESTARIOS AL MES DE DICIEMBRE DE 2020 PARTIDA 01: PRESIDENCIA DE LA REPÚBLICA</vt:lpstr>
      <vt:lpstr>EJECUCIÓN DE GASTOS A DICIEMBRE DE 2020  PARTIDA 01 PRESIDENCIA DE LA REPÚBLICA</vt:lpstr>
      <vt:lpstr>EJECUCIÓN DE GASTOS A DICIEMBRE DE 2020  PARTIDA 01 PRESIDENCIA DE LA REPÚBLICA</vt:lpstr>
      <vt:lpstr>EJECUCIÓN DE GASTOS A DICIEMBRE DE 2020  PARTIDA 01 PRESIDENCIA DE LA REPÚBLICA</vt:lpstr>
      <vt:lpstr>EJECUCIÓN ACUMULADA DE GASTOS A DICIEMBRE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273</cp:revision>
  <cp:lastPrinted>2020-09-07T04:49:41Z</cp:lastPrinted>
  <dcterms:created xsi:type="dcterms:W3CDTF">2016-06-23T13:38:47Z</dcterms:created>
  <dcterms:modified xsi:type="dcterms:W3CDTF">2021-03-02T22:19:07Z</dcterms:modified>
</cp:coreProperties>
</file>