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4" r:id="rId3"/>
    <p:sldId id="263" r:id="rId4"/>
    <p:sldId id="265" r:id="rId5"/>
    <p:sldId id="267" r:id="rId6"/>
    <p:sldId id="301" r:id="rId7"/>
    <p:sldId id="302" r:id="rId8"/>
    <p:sldId id="303" r:id="rId9"/>
    <p:sldId id="268" r:id="rId10"/>
    <p:sldId id="310" r:id="rId11"/>
    <p:sldId id="311" r:id="rId12"/>
    <p:sldId id="309" r:id="rId13"/>
    <p:sldId id="306" r:id="rId14"/>
    <p:sldId id="312" r:id="rId15"/>
    <p:sldId id="307" r:id="rId16"/>
    <p:sldId id="271" r:id="rId17"/>
    <p:sldId id="273" r:id="rId18"/>
    <p:sldId id="274" r:id="rId19"/>
    <p:sldId id="276" r:id="rId20"/>
    <p:sldId id="275" r:id="rId21"/>
    <p:sldId id="313" r:id="rId22"/>
    <p:sldId id="314" r:id="rId23"/>
    <p:sldId id="315" r:id="rId24"/>
    <p:sldId id="316" r:id="rId25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30" autoAdjust="0"/>
    <p:restoredTop sz="93250" autoAdjust="0"/>
  </p:normalViewPr>
  <p:slideViewPr>
    <p:cSldViewPr>
      <p:cViewPr varScale="1">
        <p:scale>
          <a:sx n="111" d="100"/>
          <a:sy n="111" d="100"/>
        </p:scale>
        <p:origin x="1926" y="102"/>
      </p:cViewPr>
      <p:guideLst>
        <p:guide orient="horz" pos="211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19-10-2020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19-10-2020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3263"/>
            <a:ext cx="469265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5" tIns="46567" rIns="93135" bIns="4656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5" tIns="46567" rIns="93135" bIns="4656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3185771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19-10-2020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5205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19-10-2020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9181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19-10-2020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19-10-2020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35855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19-10-2020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4782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19-10-2020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740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19-10-2020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3263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19-10-2020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1614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19-10-2020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9418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19-10-2020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8654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19-10-2020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7608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496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4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septiembre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" name="1 Título">
            <a:extLst>
              <a:ext uri="{FF2B5EF4-FFF2-40B4-BE49-F238E27FC236}">
                <a16:creationId xmlns:a16="http://schemas.microsoft.com/office/drawing/2014/main" id="{29CCD330-884C-4E17-9C67-07C7E59AE0B5}"/>
              </a:ext>
            </a:extLst>
          </p:cNvPr>
          <p:cNvSpPr txBox="1">
            <a:spLocks/>
          </p:cNvSpPr>
          <p:nvPr/>
        </p:nvSpPr>
        <p:spPr>
          <a:xfrm>
            <a:off x="539552" y="1988840"/>
            <a:ext cx="8064896" cy="201622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AGOSTO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50: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TESORO PÚBLICO</a:t>
            </a:r>
            <a:endParaRPr lang="es-CL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7545" y="665015"/>
            <a:ext cx="806690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7544" y="1256108"/>
            <a:ext cx="8066903" cy="3988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2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CC7A323-5710-49C8-BD76-D71CDAC5AB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064980"/>
              </p:ext>
            </p:extLst>
          </p:nvPr>
        </p:nvGraphicFramePr>
        <p:xfrm>
          <a:off x="537543" y="1624671"/>
          <a:ext cx="8066899" cy="4363115"/>
        </p:xfrm>
        <a:graphic>
          <a:graphicData uri="http://schemas.openxmlformats.org/drawingml/2006/table">
            <a:tbl>
              <a:tblPr/>
              <a:tblGrid>
                <a:gridCol w="260307">
                  <a:extLst>
                    <a:ext uri="{9D8B030D-6E8A-4147-A177-3AD203B41FA5}">
                      <a16:colId xmlns:a16="http://schemas.microsoft.com/office/drawing/2014/main" val="1815921997"/>
                    </a:ext>
                  </a:extLst>
                </a:gridCol>
                <a:gridCol w="260307">
                  <a:extLst>
                    <a:ext uri="{9D8B030D-6E8A-4147-A177-3AD203B41FA5}">
                      <a16:colId xmlns:a16="http://schemas.microsoft.com/office/drawing/2014/main" val="1625626965"/>
                    </a:ext>
                  </a:extLst>
                </a:gridCol>
                <a:gridCol w="260307">
                  <a:extLst>
                    <a:ext uri="{9D8B030D-6E8A-4147-A177-3AD203B41FA5}">
                      <a16:colId xmlns:a16="http://schemas.microsoft.com/office/drawing/2014/main" val="3932228194"/>
                    </a:ext>
                  </a:extLst>
                </a:gridCol>
                <a:gridCol w="2936258">
                  <a:extLst>
                    <a:ext uri="{9D8B030D-6E8A-4147-A177-3AD203B41FA5}">
                      <a16:colId xmlns:a16="http://schemas.microsoft.com/office/drawing/2014/main" val="2083320150"/>
                    </a:ext>
                  </a:extLst>
                </a:gridCol>
                <a:gridCol w="804347">
                  <a:extLst>
                    <a:ext uri="{9D8B030D-6E8A-4147-A177-3AD203B41FA5}">
                      <a16:colId xmlns:a16="http://schemas.microsoft.com/office/drawing/2014/main" val="911320053"/>
                    </a:ext>
                  </a:extLst>
                </a:gridCol>
                <a:gridCol w="697621">
                  <a:extLst>
                    <a:ext uri="{9D8B030D-6E8A-4147-A177-3AD203B41FA5}">
                      <a16:colId xmlns:a16="http://schemas.microsoft.com/office/drawing/2014/main" val="1227072720"/>
                    </a:ext>
                  </a:extLst>
                </a:gridCol>
                <a:gridCol w="697621">
                  <a:extLst>
                    <a:ext uri="{9D8B030D-6E8A-4147-A177-3AD203B41FA5}">
                      <a16:colId xmlns:a16="http://schemas.microsoft.com/office/drawing/2014/main" val="562777155"/>
                    </a:ext>
                  </a:extLst>
                </a:gridCol>
                <a:gridCol w="697621">
                  <a:extLst>
                    <a:ext uri="{9D8B030D-6E8A-4147-A177-3AD203B41FA5}">
                      <a16:colId xmlns:a16="http://schemas.microsoft.com/office/drawing/2014/main" val="1689203028"/>
                    </a:ext>
                  </a:extLst>
                </a:gridCol>
                <a:gridCol w="741873">
                  <a:extLst>
                    <a:ext uri="{9D8B030D-6E8A-4147-A177-3AD203B41FA5}">
                      <a16:colId xmlns:a16="http://schemas.microsoft.com/office/drawing/2014/main" val="3251513498"/>
                    </a:ext>
                  </a:extLst>
                </a:gridCol>
                <a:gridCol w="710637">
                  <a:extLst>
                    <a:ext uri="{9D8B030D-6E8A-4147-A177-3AD203B41FA5}">
                      <a16:colId xmlns:a16="http://schemas.microsoft.com/office/drawing/2014/main" val="1108409962"/>
                    </a:ext>
                  </a:extLst>
                </a:gridCol>
              </a:tblGrid>
              <a:tr h="1175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325" marR="7325" marT="73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325" marR="7325" marT="73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8598135"/>
                  </a:ext>
                </a:extLst>
              </a:tr>
              <a:tr h="3525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171797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78.996.748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78.993.333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-3.415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44.888.035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505856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23.366.111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23.366.111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10.768.177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063182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53.977.609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53.977.609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33.348.164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987461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384.528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384.528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185369"/>
                  </a:ext>
                </a:extLst>
              </a:tr>
              <a:tr h="1322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27.374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27.374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381029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263.907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263.907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263.907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0323165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919.320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919.320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422.514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858502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57.899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54.484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-3.415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57.899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106,3%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09884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11.325.668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11.325.668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6.032.935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059856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3.548.939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3.548.939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2.432.497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6368483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2.793.131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2.793.131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832.778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9281043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246.046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246.046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103.849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7190102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152.207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152.207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385.560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253,3%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253,3%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777788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67972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66.156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66.156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42.356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5550952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87.948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87.948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73.918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1667456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19.889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19.889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11.133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794874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1.228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919335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28.201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28.201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15.786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230872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35.540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855786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51.589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51.589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47.365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630465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213.739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213.739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203.751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233036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36.277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36.277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20.121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73731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11.627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11.627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9.984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7929395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41.209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41.209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24.139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751172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483.707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483.707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337.267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834382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66.910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66.910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38.565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658942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880.016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880.016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558.379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065192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1.455.731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1.455.731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734.762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11193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422.154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422.154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123.957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216694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Educación Superior Pública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524.041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524.041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421645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498037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126.630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126.630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7688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459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58352" y="729973"/>
            <a:ext cx="798951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9206" y="1385191"/>
            <a:ext cx="8018661" cy="3651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3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5DF6CC8-BBB7-4077-9351-2F1A2629F8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4230902"/>
              </p:ext>
            </p:extLst>
          </p:nvPr>
        </p:nvGraphicFramePr>
        <p:xfrm>
          <a:off x="558352" y="1786155"/>
          <a:ext cx="7989515" cy="2197909"/>
        </p:xfrm>
        <a:graphic>
          <a:graphicData uri="http://schemas.openxmlformats.org/drawingml/2006/table">
            <a:tbl>
              <a:tblPr/>
              <a:tblGrid>
                <a:gridCol w="257810">
                  <a:extLst>
                    <a:ext uri="{9D8B030D-6E8A-4147-A177-3AD203B41FA5}">
                      <a16:colId xmlns:a16="http://schemas.microsoft.com/office/drawing/2014/main" val="3277659954"/>
                    </a:ext>
                  </a:extLst>
                </a:gridCol>
                <a:gridCol w="257810">
                  <a:extLst>
                    <a:ext uri="{9D8B030D-6E8A-4147-A177-3AD203B41FA5}">
                      <a16:colId xmlns:a16="http://schemas.microsoft.com/office/drawing/2014/main" val="1395264743"/>
                    </a:ext>
                  </a:extLst>
                </a:gridCol>
                <a:gridCol w="257810">
                  <a:extLst>
                    <a:ext uri="{9D8B030D-6E8A-4147-A177-3AD203B41FA5}">
                      <a16:colId xmlns:a16="http://schemas.microsoft.com/office/drawing/2014/main" val="139320606"/>
                    </a:ext>
                  </a:extLst>
                </a:gridCol>
                <a:gridCol w="2908090">
                  <a:extLst>
                    <a:ext uri="{9D8B030D-6E8A-4147-A177-3AD203B41FA5}">
                      <a16:colId xmlns:a16="http://schemas.microsoft.com/office/drawing/2014/main" val="3914295540"/>
                    </a:ext>
                  </a:extLst>
                </a:gridCol>
                <a:gridCol w="796631">
                  <a:extLst>
                    <a:ext uri="{9D8B030D-6E8A-4147-A177-3AD203B41FA5}">
                      <a16:colId xmlns:a16="http://schemas.microsoft.com/office/drawing/2014/main" val="2613962970"/>
                    </a:ext>
                  </a:extLst>
                </a:gridCol>
                <a:gridCol w="690929">
                  <a:extLst>
                    <a:ext uri="{9D8B030D-6E8A-4147-A177-3AD203B41FA5}">
                      <a16:colId xmlns:a16="http://schemas.microsoft.com/office/drawing/2014/main" val="3433607093"/>
                    </a:ext>
                  </a:extLst>
                </a:gridCol>
                <a:gridCol w="690929">
                  <a:extLst>
                    <a:ext uri="{9D8B030D-6E8A-4147-A177-3AD203B41FA5}">
                      <a16:colId xmlns:a16="http://schemas.microsoft.com/office/drawing/2014/main" val="2808738917"/>
                    </a:ext>
                  </a:extLst>
                </a:gridCol>
                <a:gridCol w="690929">
                  <a:extLst>
                    <a:ext uri="{9D8B030D-6E8A-4147-A177-3AD203B41FA5}">
                      <a16:colId xmlns:a16="http://schemas.microsoft.com/office/drawing/2014/main" val="250683699"/>
                    </a:ext>
                  </a:extLst>
                </a:gridCol>
                <a:gridCol w="734757">
                  <a:extLst>
                    <a:ext uri="{9D8B030D-6E8A-4147-A177-3AD203B41FA5}">
                      <a16:colId xmlns:a16="http://schemas.microsoft.com/office/drawing/2014/main" val="3879578649"/>
                    </a:ext>
                  </a:extLst>
                </a:gridCol>
                <a:gridCol w="703820">
                  <a:extLst>
                    <a:ext uri="{9D8B030D-6E8A-4147-A177-3AD203B41FA5}">
                      <a16:colId xmlns:a16="http://schemas.microsoft.com/office/drawing/2014/main" val="1337890909"/>
                    </a:ext>
                  </a:extLst>
                </a:gridCol>
              </a:tblGrid>
              <a:tr h="1221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1559980"/>
                  </a:ext>
                </a:extLst>
              </a:tr>
              <a:tr h="3663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020414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691.364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691.364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629.142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9358133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233.184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233.184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293.869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505711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182.677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182.677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198.311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952261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18.854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39.936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515510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61.039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711636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30.203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30.203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35.987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493605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184.250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184.250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1158170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2.500.140.936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2.500.140.936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6.427.082.900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412900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621.210.713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621.210.713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5.056.512.082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814,0%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814,0%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773143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380.480.500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380.480.500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380.480.500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982837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1.477.836.698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1.477.836.698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969.004.702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673499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20.399.072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20.399.072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20.926.428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620852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213.943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213.943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157.568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254081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401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190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61728" y="787951"/>
            <a:ext cx="80624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31981" y="1412776"/>
            <a:ext cx="8062451" cy="3297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CE067F0-3A41-4371-BAB7-DBA208EE12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191515"/>
              </p:ext>
            </p:extLst>
          </p:nvPr>
        </p:nvGraphicFramePr>
        <p:xfrm>
          <a:off x="554412" y="1792747"/>
          <a:ext cx="8104360" cy="1584176"/>
        </p:xfrm>
        <a:graphic>
          <a:graphicData uri="http://schemas.openxmlformats.org/drawingml/2006/table">
            <a:tbl>
              <a:tblPr/>
              <a:tblGrid>
                <a:gridCol w="265021">
                  <a:extLst>
                    <a:ext uri="{9D8B030D-6E8A-4147-A177-3AD203B41FA5}">
                      <a16:colId xmlns:a16="http://schemas.microsoft.com/office/drawing/2014/main" val="1889481794"/>
                    </a:ext>
                  </a:extLst>
                </a:gridCol>
                <a:gridCol w="265021">
                  <a:extLst>
                    <a:ext uri="{9D8B030D-6E8A-4147-A177-3AD203B41FA5}">
                      <a16:colId xmlns:a16="http://schemas.microsoft.com/office/drawing/2014/main" val="556652623"/>
                    </a:ext>
                  </a:extLst>
                </a:gridCol>
                <a:gridCol w="265021">
                  <a:extLst>
                    <a:ext uri="{9D8B030D-6E8A-4147-A177-3AD203B41FA5}">
                      <a16:colId xmlns:a16="http://schemas.microsoft.com/office/drawing/2014/main" val="1565804384"/>
                    </a:ext>
                  </a:extLst>
                </a:gridCol>
                <a:gridCol w="2989444">
                  <a:extLst>
                    <a:ext uri="{9D8B030D-6E8A-4147-A177-3AD203B41FA5}">
                      <a16:colId xmlns:a16="http://schemas.microsoft.com/office/drawing/2014/main" val="114742398"/>
                    </a:ext>
                  </a:extLst>
                </a:gridCol>
                <a:gridCol w="710258">
                  <a:extLst>
                    <a:ext uri="{9D8B030D-6E8A-4147-A177-3AD203B41FA5}">
                      <a16:colId xmlns:a16="http://schemas.microsoft.com/office/drawing/2014/main" val="3383829086"/>
                    </a:ext>
                  </a:extLst>
                </a:gridCol>
                <a:gridCol w="710258">
                  <a:extLst>
                    <a:ext uri="{9D8B030D-6E8A-4147-A177-3AD203B41FA5}">
                      <a16:colId xmlns:a16="http://schemas.microsoft.com/office/drawing/2014/main" val="914959684"/>
                    </a:ext>
                  </a:extLst>
                </a:gridCol>
                <a:gridCol w="710258">
                  <a:extLst>
                    <a:ext uri="{9D8B030D-6E8A-4147-A177-3AD203B41FA5}">
                      <a16:colId xmlns:a16="http://schemas.microsoft.com/office/drawing/2014/main" val="2186109922"/>
                    </a:ext>
                  </a:extLst>
                </a:gridCol>
                <a:gridCol w="710258">
                  <a:extLst>
                    <a:ext uri="{9D8B030D-6E8A-4147-A177-3AD203B41FA5}">
                      <a16:colId xmlns:a16="http://schemas.microsoft.com/office/drawing/2014/main" val="689053202"/>
                    </a:ext>
                  </a:extLst>
                </a:gridCol>
                <a:gridCol w="755312">
                  <a:extLst>
                    <a:ext uri="{9D8B030D-6E8A-4147-A177-3AD203B41FA5}">
                      <a16:colId xmlns:a16="http://schemas.microsoft.com/office/drawing/2014/main" val="4037188050"/>
                    </a:ext>
                  </a:extLst>
                </a:gridCol>
                <a:gridCol w="723509">
                  <a:extLst>
                    <a:ext uri="{9D8B030D-6E8A-4147-A177-3AD203B41FA5}">
                      <a16:colId xmlns:a16="http://schemas.microsoft.com/office/drawing/2014/main" val="3249676"/>
                    </a:ext>
                  </a:extLst>
                </a:gridCol>
              </a:tblGrid>
              <a:tr h="1553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8540557"/>
                  </a:ext>
                </a:extLst>
              </a:tr>
              <a:tr h="3805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434583"/>
                  </a:ext>
                </a:extLst>
              </a:tr>
              <a:tr h="1630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1.592.737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2437899"/>
                  </a:ext>
                </a:extLst>
              </a:tr>
              <a:tr h="124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1.592.737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072832"/>
                  </a:ext>
                </a:extLst>
              </a:tr>
              <a:tr h="124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942459"/>
                  </a:ext>
                </a:extLst>
              </a:tr>
              <a:tr h="124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660.930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660.930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1.215.693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567359"/>
                  </a:ext>
                </a:extLst>
              </a:tr>
              <a:tr h="1397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214204"/>
                  </a:ext>
                </a:extLst>
              </a:tr>
              <a:tr h="124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372.812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372.812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373.361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5053278"/>
                  </a:ext>
                </a:extLst>
              </a:tr>
              <a:tr h="124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463274"/>
                  </a:ext>
                </a:extLst>
              </a:tr>
              <a:tr h="124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2.775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485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2879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6798" y="711519"/>
            <a:ext cx="807040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6798" y="1317476"/>
            <a:ext cx="8070404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015FEE8A-E3B4-4935-ADBB-EC7CDC9352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468344"/>
              </p:ext>
            </p:extLst>
          </p:nvPr>
        </p:nvGraphicFramePr>
        <p:xfrm>
          <a:off x="536798" y="1700808"/>
          <a:ext cx="8070401" cy="2748572"/>
        </p:xfrm>
        <a:graphic>
          <a:graphicData uri="http://schemas.openxmlformats.org/drawingml/2006/table">
            <a:tbl>
              <a:tblPr/>
              <a:tblGrid>
                <a:gridCol w="313009">
                  <a:extLst>
                    <a:ext uri="{9D8B030D-6E8A-4147-A177-3AD203B41FA5}">
                      <a16:colId xmlns:a16="http://schemas.microsoft.com/office/drawing/2014/main" val="1331513859"/>
                    </a:ext>
                  </a:extLst>
                </a:gridCol>
                <a:gridCol w="260840">
                  <a:extLst>
                    <a:ext uri="{9D8B030D-6E8A-4147-A177-3AD203B41FA5}">
                      <a16:colId xmlns:a16="http://schemas.microsoft.com/office/drawing/2014/main" val="2111714442"/>
                    </a:ext>
                  </a:extLst>
                </a:gridCol>
                <a:gridCol w="293001">
                  <a:extLst>
                    <a:ext uri="{9D8B030D-6E8A-4147-A177-3AD203B41FA5}">
                      <a16:colId xmlns:a16="http://schemas.microsoft.com/office/drawing/2014/main" val="2861981300"/>
                    </a:ext>
                  </a:extLst>
                </a:gridCol>
                <a:gridCol w="2951853">
                  <a:extLst>
                    <a:ext uri="{9D8B030D-6E8A-4147-A177-3AD203B41FA5}">
                      <a16:colId xmlns:a16="http://schemas.microsoft.com/office/drawing/2014/main" val="1817841162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3346024438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1610508025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1625941138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968578622"/>
                    </a:ext>
                  </a:extLst>
                </a:gridCol>
                <a:gridCol w="743396">
                  <a:extLst>
                    <a:ext uri="{9D8B030D-6E8A-4147-A177-3AD203B41FA5}">
                      <a16:colId xmlns:a16="http://schemas.microsoft.com/office/drawing/2014/main" val="2211686556"/>
                    </a:ext>
                  </a:extLst>
                </a:gridCol>
                <a:gridCol w="712094">
                  <a:extLst>
                    <a:ext uri="{9D8B030D-6E8A-4147-A177-3AD203B41FA5}">
                      <a16:colId xmlns:a16="http://schemas.microsoft.com/office/drawing/2014/main" val="1352855587"/>
                    </a:ext>
                  </a:extLst>
                </a:gridCol>
              </a:tblGrid>
              <a:tr h="1610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18571"/>
                  </a:ext>
                </a:extLst>
              </a:tr>
              <a:tr h="4697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432274"/>
                  </a:ext>
                </a:extLst>
              </a:tr>
              <a:tr h="1617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40.529.002.872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41.660.275.086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1.131.272.214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26.711.953.847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398448"/>
                  </a:ext>
                </a:extLst>
              </a:tr>
              <a:tr h="130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40.529.002.872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41.660.275.086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1.131.272.214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26.711.953.847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931031"/>
                  </a:ext>
                </a:extLst>
              </a:tr>
              <a:tr h="130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PRESIDENCIA DE LA REPÚBLICA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18.414.647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17.385.127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-1.029.520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11.568.105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57563"/>
                  </a:ext>
                </a:extLst>
              </a:tr>
              <a:tr h="130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128.899.927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129.131.030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231.103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84.621.550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071030"/>
                  </a:ext>
                </a:extLst>
              </a:tr>
              <a:tr h="130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   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566.677.803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548.887.224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-17.790.579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359.291.551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580989"/>
                  </a:ext>
                </a:extLst>
              </a:tr>
              <a:tr h="130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81.309.266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78.598.266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-2.711.000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54.315.813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629049"/>
                  </a:ext>
                </a:extLst>
              </a:tr>
              <a:tr h="130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INTERIOR Y SEGURIDAD PÚBLICA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2.394.355.571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2.758.494.169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364.138.598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1.935.252.110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256049"/>
                  </a:ext>
                </a:extLst>
              </a:tr>
              <a:tr h="130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89.100.649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78.950.385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-10.150.264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46.595.014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141765"/>
                  </a:ext>
                </a:extLst>
              </a:tr>
              <a:tr h="130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ECONOMÍA, FOMENTO Y TURISMO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282.580.525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259.096.482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-23.484.043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182.283.017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528572"/>
                  </a:ext>
                </a:extLst>
              </a:tr>
              <a:tr h="130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HACIENDA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438.200.181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403.594.280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-34.605.901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314.000.495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1358435"/>
                  </a:ext>
                </a:extLst>
              </a:tr>
              <a:tr h="130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EDUCACIÓN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11.352.765.810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11.241.686.763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-111.079.047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6.776.533.576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844131"/>
                  </a:ext>
                </a:extLst>
              </a:tr>
              <a:tr h="130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JUSTICIA Y DERECHOS HUMANOS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1.183.064.384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1.201.925.294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18.860.910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734.716.607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6716"/>
                  </a:ext>
                </a:extLst>
              </a:tr>
              <a:tr h="130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1.207.519.535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1.229.436.312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21.916.777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824.490.464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868685"/>
                  </a:ext>
                </a:extLst>
              </a:tr>
              <a:tr h="130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OBRAS PÚBLICAS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2.085.193.560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2.157.891.129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72.697.569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848.523.782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8781638"/>
                  </a:ext>
                </a:extLst>
              </a:tr>
              <a:tr h="130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AGRICULTURA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563.808.891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572.131.396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8.322.505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372.140.212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57541"/>
                  </a:ext>
                </a:extLst>
              </a:tr>
              <a:tr h="130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BIENES NACIONALES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14.970.921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12.941.117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-2.029.804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2.817.344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6838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2697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7920" y="655558"/>
            <a:ext cx="810528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7920" y="1309749"/>
            <a:ext cx="8105286" cy="3910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A07FAD2-654A-4D5E-9213-592A43DF8D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294452"/>
              </p:ext>
            </p:extLst>
          </p:nvPr>
        </p:nvGraphicFramePr>
        <p:xfrm>
          <a:off x="519313" y="1700808"/>
          <a:ext cx="8123894" cy="3089341"/>
        </p:xfrm>
        <a:graphic>
          <a:graphicData uri="http://schemas.openxmlformats.org/drawingml/2006/table">
            <a:tbl>
              <a:tblPr/>
              <a:tblGrid>
                <a:gridCol w="315084">
                  <a:extLst>
                    <a:ext uri="{9D8B030D-6E8A-4147-A177-3AD203B41FA5}">
                      <a16:colId xmlns:a16="http://schemas.microsoft.com/office/drawing/2014/main" val="778374251"/>
                    </a:ext>
                  </a:extLst>
                </a:gridCol>
                <a:gridCol w="262569">
                  <a:extLst>
                    <a:ext uri="{9D8B030D-6E8A-4147-A177-3AD203B41FA5}">
                      <a16:colId xmlns:a16="http://schemas.microsoft.com/office/drawing/2014/main" val="101608408"/>
                    </a:ext>
                  </a:extLst>
                </a:gridCol>
                <a:gridCol w="310742">
                  <a:extLst>
                    <a:ext uri="{9D8B030D-6E8A-4147-A177-3AD203B41FA5}">
                      <a16:colId xmlns:a16="http://schemas.microsoft.com/office/drawing/2014/main" val="4211555194"/>
                    </a:ext>
                  </a:extLst>
                </a:gridCol>
                <a:gridCol w="2955619">
                  <a:extLst>
                    <a:ext uri="{9D8B030D-6E8A-4147-A177-3AD203B41FA5}">
                      <a16:colId xmlns:a16="http://schemas.microsoft.com/office/drawing/2014/main" val="767651378"/>
                    </a:ext>
                  </a:extLst>
                </a:gridCol>
                <a:gridCol w="703686">
                  <a:extLst>
                    <a:ext uri="{9D8B030D-6E8A-4147-A177-3AD203B41FA5}">
                      <a16:colId xmlns:a16="http://schemas.microsoft.com/office/drawing/2014/main" val="3901322555"/>
                    </a:ext>
                  </a:extLst>
                </a:gridCol>
                <a:gridCol w="703686">
                  <a:extLst>
                    <a:ext uri="{9D8B030D-6E8A-4147-A177-3AD203B41FA5}">
                      <a16:colId xmlns:a16="http://schemas.microsoft.com/office/drawing/2014/main" val="2625887724"/>
                    </a:ext>
                  </a:extLst>
                </a:gridCol>
                <a:gridCol w="703686">
                  <a:extLst>
                    <a:ext uri="{9D8B030D-6E8A-4147-A177-3AD203B41FA5}">
                      <a16:colId xmlns:a16="http://schemas.microsoft.com/office/drawing/2014/main" val="377517112"/>
                    </a:ext>
                  </a:extLst>
                </a:gridCol>
                <a:gridCol w="703686">
                  <a:extLst>
                    <a:ext uri="{9D8B030D-6E8A-4147-A177-3AD203B41FA5}">
                      <a16:colId xmlns:a16="http://schemas.microsoft.com/office/drawing/2014/main" val="209899823"/>
                    </a:ext>
                  </a:extLst>
                </a:gridCol>
                <a:gridCol w="748322">
                  <a:extLst>
                    <a:ext uri="{9D8B030D-6E8A-4147-A177-3AD203B41FA5}">
                      <a16:colId xmlns:a16="http://schemas.microsoft.com/office/drawing/2014/main" val="2973816498"/>
                    </a:ext>
                  </a:extLst>
                </a:gridCol>
                <a:gridCol w="716814">
                  <a:extLst>
                    <a:ext uri="{9D8B030D-6E8A-4147-A177-3AD203B41FA5}">
                      <a16:colId xmlns:a16="http://schemas.microsoft.com/office/drawing/2014/main" val="1702674985"/>
                    </a:ext>
                  </a:extLst>
                </a:gridCol>
              </a:tblGrid>
              <a:tr h="1609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2596623"/>
                  </a:ext>
                </a:extLst>
              </a:tr>
              <a:tr h="4674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627638"/>
                  </a:ext>
                </a:extLst>
              </a:tr>
              <a:tr h="1308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TRABAJO Y PREVISIÓN SOCIAL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7.032.371.809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7.190.789.475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158.417.666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5.397.306.534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284446"/>
                  </a:ext>
                </a:extLst>
              </a:tr>
              <a:tr h="1303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SALUD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6.719.072.728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7.876.780.733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1.157.708.005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5.381.364.917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56028"/>
                  </a:ext>
                </a:extLst>
              </a:tr>
              <a:tr h="1303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MINERÍA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48.069.314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44.023.495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-4.045.819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39.986.665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97486"/>
                  </a:ext>
                </a:extLst>
              </a:tr>
              <a:tr h="1303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VIVIENDA Y URBANISMO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2.686.634.068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2.276.004.017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-410.630.051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1.295.644.024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063117"/>
                  </a:ext>
                </a:extLst>
              </a:tr>
              <a:tr h="1303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TRANSPORTES Y TELECOMUNICACIONES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1.109.154.952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1.056.213.403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-52.941.549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554.383.064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414113"/>
                  </a:ext>
                </a:extLst>
              </a:tr>
              <a:tr h="1303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GOBIERNO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31.301.841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30.790.356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-511.485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23.429.378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104587"/>
                  </a:ext>
                </a:extLst>
              </a:tr>
              <a:tr h="1303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DESARROLLO SOCIAL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667.413.190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866.794.654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199.381.464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426.474.519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031509"/>
                  </a:ext>
                </a:extLst>
              </a:tr>
              <a:tr h="2529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LA PRESIDENCIA DE LA REPÚBLICA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13.082.443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12.155.984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-926.459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7.911.384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589257"/>
                  </a:ext>
                </a:extLst>
              </a:tr>
              <a:tr h="1303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PÚBLICO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199.608.086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196.402.834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-3.205.252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135.195.115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971437"/>
                  </a:ext>
                </a:extLst>
              </a:tr>
              <a:tr h="1303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ENERGÍA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126.063.631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119.266.871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-6.796.760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57.131.687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361880"/>
                  </a:ext>
                </a:extLst>
              </a:tr>
              <a:tr h="1303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MEDIO AMBIENTE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60.474.453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57.273.998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-3.200.455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34.486.527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940327"/>
                  </a:ext>
                </a:extLst>
              </a:tr>
              <a:tr h="1303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DEPORTE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120.951.836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111.805.740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-9.146.096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49.158.638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63739"/>
                  </a:ext>
                </a:extLst>
              </a:tr>
              <a:tr h="1303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 MUJER Y EQUIDAD DE GÉNERO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59.656.335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57.775.775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-1.880.560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61.015.356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792736"/>
                  </a:ext>
                </a:extLst>
              </a:tr>
              <a:tr h="1303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ELECTORAL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59.233.152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75.984.803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16.751.651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27.476.992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140516"/>
                  </a:ext>
                </a:extLst>
              </a:tr>
              <a:tr h="1303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LAS CULTURAS, LAS ARTES Y EL PATRIMONIO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198.193.425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174.887.753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-23.305.672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109.678.533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605948"/>
                  </a:ext>
                </a:extLst>
              </a:tr>
              <a:tr h="2529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CIENCIA, TECNOLOGÍA, CONOCIMIENTO E INNOVACIÓN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304.493.223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395.823.120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91.329.897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208.716.342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425635"/>
                  </a:ext>
                </a:extLst>
              </a:tr>
              <a:tr h="1303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TESORO PUBLICO   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560.155.386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427.353.101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-132.802.285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355.444.532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100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194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488" y="715917"/>
            <a:ext cx="807996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24488" y="1356354"/>
            <a:ext cx="7701649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4EDA4AB-14B4-4851-AAC1-A2EA9A2B79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193883"/>
              </p:ext>
            </p:extLst>
          </p:nvPr>
        </p:nvGraphicFramePr>
        <p:xfrm>
          <a:off x="524488" y="1721479"/>
          <a:ext cx="8079961" cy="2112384"/>
        </p:xfrm>
        <a:graphic>
          <a:graphicData uri="http://schemas.openxmlformats.org/drawingml/2006/table">
            <a:tbl>
              <a:tblPr/>
              <a:tblGrid>
                <a:gridCol w="264224">
                  <a:extLst>
                    <a:ext uri="{9D8B030D-6E8A-4147-A177-3AD203B41FA5}">
                      <a16:colId xmlns:a16="http://schemas.microsoft.com/office/drawing/2014/main" val="1650576311"/>
                    </a:ext>
                  </a:extLst>
                </a:gridCol>
                <a:gridCol w="264224">
                  <a:extLst>
                    <a:ext uri="{9D8B030D-6E8A-4147-A177-3AD203B41FA5}">
                      <a16:colId xmlns:a16="http://schemas.microsoft.com/office/drawing/2014/main" val="3676415841"/>
                    </a:ext>
                  </a:extLst>
                </a:gridCol>
                <a:gridCol w="264224">
                  <a:extLst>
                    <a:ext uri="{9D8B030D-6E8A-4147-A177-3AD203B41FA5}">
                      <a16:colId xmlns:a16="http://schemas.microsoft.com/office/drawing/2014/main" val="2681106572"/>
                    </a:ext>
                  </a:extLst>
                </a:gridCol>
                <a:gridCol w="2980444">
                  <a:extLst>
                    <a:ext uri="{9D8B030D-6E8A-4147-A177-3AD203B41FA5}">
                      <a16:colId xmlns:a16="http://schemas.microsoft.com/office/drawing/2014/main" val="651633717"/>
                    </a:ext>
                  </a:extLst>
                </a:gridCol>
                <a:gridCol w="708119">
                  <a:extLst>
                    <a:ext uri="{9D8B030D-6E8A-4147-A177-3AD203B41FA5}">
                      <a16:colId xmlns:a16="http://schemas.microsoft.com/office/drawing/2014/main" val="1766429059"/>
                    </a:ext>
                  </a:extLst>
                </a:gridCol>
                <a:gridCol w="708119">
                  <a:extLst>
                    <a:ext uri="{9D8B030D-6E8A-4147-A177-3AD203B41FA5}">
                      <a16:colId xmlns:a16="http://schemas.microsoft.com/office/drawing/2014/main" val="3582669655"/>
                    </a:ext>
                  </a:extLst>
                </a:gridCol>
                <a:gridCol w="708119">
                  <a:extLst>
                    <a:ext uri="{9D8B030D-6E8A-4147-A177-3AD203B41FA5}">
                      <a16:colId xmlns:a16="http://schemas.microsoft.com/office/drawing/2014/main" val="1361187073"/>
                    </a:ext>
                  </a:extLst>
                </a:gridCol>
                <a:gridCol w="708119">
                  <a:extLst>
                    <a:ext uri="{9D8B030D-6E8A-4147-A177-3AD203B41FA5}">
                      <a16:colId xmlns:a16="http://schemas.microsoft.com/office/drawing/2014/main" val="4216224558"/>
                    </a:ext>
                  </a:extLst>
                </a:gridCol>
                <a:gridCol w="753038">
                  <a:extLst>
                    <a:ext uri="{9D8B030D-6E8A-4147-A177-3AD203B41FA5}">
                      <a16:colId xmlns:a16="http://schemas.microsoft.com/office/drawing/2014/main" val="503334467"/>
                    </a:ext>
                  </a:extLst>
                </a:gridCol>
                <a:gridCol w="721331">
                  <a:extLst>
                    <a:ext uri="{9D8B030D-6E8A-4147-A177-3AD203B41FA5}">
                      <a16:colId xmlns:a16="http://schemas.microsoft.com/office/drawing/2014/main" val="316631181"/>
                    </a:ext>
                  </a:extLst>
                </a:gridCol>
              </a:tblGrid>
              <a:tr h="1447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4877998"/>
                  </a:ext>
                </a:extLst>
              </a:tr>
              <a:tr h="3788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661833"/>
                  </a:ext>
                </a:extLst>
              </a:tr>
              <a:tr h="1623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313.870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-25.486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217.161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729300"/>
                  </a:ext>
                </a:extLst>
              </a:tr>
              <a:tr h="129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313.870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-25.486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217.161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8110684"/>
                  </a:ext>
                </a:extLst>
              </a:tr>
              <a:tr h="129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186.923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177.557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-9.366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102.120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8550196"/>
                  </a:ext>
                </a:extLst>
              </a:tr>
              <a:tr h="129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160.024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154.195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-5.829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91.326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442730"/>
                  </a:ext>
                </a:extLst>
              </a:tr>
              <a:tr h="129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549600"/>
                  </a:ext>
                </a:extLst>
              </a:tr>
              <a:tr h="129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7.117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6.627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192432"/>
                  </a:ext>
                </a:extLst>
              </a:tr>
              <a:tr h="129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Promoción de Exportaciones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19.782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16.735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-3.047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8.168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0133523"/>
                  </a:ext>
                </a:extLst>
              </a:tr>
              <a:tr h="129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152.433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136.313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-16.120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115.041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6726127"/>
                  </a:ext>
                </a:extLst>
              </a:tr>
              <a:tr h="129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33.769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32.495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-1.274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233039"/>
                  </a:ext>
                </a:extLst>
              </a:tr>
              <a:tr h="129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49.885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-10.955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66.210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072330"/>
                  </a:ext>
                </a:extLst>
              </a:tr>
              <a:tr h="129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48.106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45.152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-2.954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20.210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1809813"/>
                  </a:ext>
                </a:extLst>
              </a:tr>
              <a:tr h="129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9.718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44619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954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08820" y="661625"/>
            <a:ext cx="813511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06:  FONDO DE RESERVA DE PENSIONES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8519" y="3861048"/>
            <a:ext cx="8095416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691680" y="1414016"/>
            <a:ext cx="576064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AGOSTO 2020 de Fondo FRP en millones de dólares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4F68B5A-E569-4E50-8CDD-C9C8948167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018637"/>
              </p:ext>
            </p:extLst>
          </p:nvPr>
        </p:nvGraphicFramePr>
        <p:xfrm>
          <a:off x="504441" y="4293096"/>
          <a:ext cx="8135118" cy="1629458"/>
        </p:xfrm>
        <a:graphic>
          <a:graphicData uri="http://schemas.openxmlformats.org/drawingml/2006/table">
            <a:tbl>
              <a:tblPr/>
              <a:tblGrid>
                <a:gridCol w="267955">
                  <a:extLst>
                    <a:ext uri="{9D8B030D-6E8A-4147-A177-3AD203B41FA5}">
                      <a16:colId xmlns:a16="http://schemas.microsoft.com/office/drawing/2014/main" val="3897089792"/>
                    </a:ext>
                  </a:extLst>
                </a:gridCol>
                <a:gridCol w="267955">
                  <a:extLst>
                    <a:ext uri="{9D8B030D-6E8A-4147-A177-3AD203B41FA5}">
                      <a16:colId xmlns:a16="http://schemas.microsoft.com/office/drawing/2014/main" val="1024099315"/>
                    </a:ext>
                  </a:extLst>
                </a:gridCol>
                <a:gridCol w="267955">
                  <a:extLst>
                    <a:ext uri="{9D8B030D-6E8A-4147-A177-3AD203B41FA5}">
                      <a16:colId xmlns:a16="http://schemas.microsoft.com/office/drawing/2014/main" val="1542858021"/>
                    </a:ext>
                  </a:extLst>
                </a:gridCol>
                <a:gridCol w="3022533">
                  <a:extLst>
                    <a:ext uri="{9D8B030D-6E8A-4147-A177-3AD203B41FA5}">
                      <a16:colId xmlns:a16="http://schemas.microsoft.com/office/drawing/2014/main" val="1863657907"/>
                    </a:ext>
                  </a:extLst>
                </a:gridCol>
                <a:gridCol w="718120">
                  <a:extLst>
                    <a:ext uri="{9D8B030D-6E8A-4147-A177-3AD203B41FA5}">
                      <a16:colId xmlns:a16="http://schemas.microsoft.com/office/drawing/2014/main" val="1994225561"/>
                    </a:ext>
                  </a:extLst>
                </a:gridCol>
                <a:gridCol w="718120">
                  <a:extLst>
                    <a:ext uri="{9D8B030D-6E8A-4147-A177-3AD203B41FA5}">
                      <a16:colId xmlns:a16="http://schemas.microsoft.com/office/drawing/2014/main" val="3780330840"/>
                    </a:ext>
                  </a:extLst>
                </a:gridCol>
                <a:gridCol w="718120">
                  <a:extLst>
                    <a:ext uri="{9D8B030D-6E8A-4147-A177-3AD203B41FA5}">
                      <a16:colId xmlns:a16="http://schemas.microsoft.com/office/drawing/2014/main" val="2139917631"/>
                    </a:ext>
                  </a:extLst>
                </a:gridCol>
                <a:gridCol w="718120">
                  <a:extLst>
                    <a:ext uri="{9D8B030D-6E8A-4147-A177-3AD203B41FA5}">
                      <a16:colId xmlns:a16="http://schemas.microsoft.com/office/drawing/2014/main" val="1954578458"/>
                    </a:ext>
                  </a:extLst>
                </a:gridCol>
                <a:gridCol w="718120">
                  <a:extLst>
                    <a:ext uri="{9D8B030D-6E8A-4147-A177-3AD203B41FA5}">
                      <a16:colId xmlns:a16="http://schemas.microsoft.com/office/drawing/2014/main" val="1656307326"/>
                    </a:ext>
                  </a:extLst>
                </a:gridCol>
                <a:gridCol w="718120">
                  <a:extLst>
                    <a:ext uri="{9D8B030D-6E8A-4147-A177-3AD203B41FA5}">
                      <a16:colId xmlns:a16="http://schemas.microsoft.com/office/drawing/2014/main" val="3439119832"/>
                    </a:ext>
                  </a:extLst>
                </a:gridCol>
              </a:tblGrid>
              <a:tr h="1386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1805875"/>
                  </a:ext>
                </a:extLst>
              </a:tr>
              <a:tr h="3996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0408547"/>
                  </a:ext>
                </a:extLst>
              </a:tr>
              <a:tr h="1712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892.567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892.567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365.145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595867"/>
                  </a:ext>
                </a:extLst>
              </a:tr>
              <a:tr h="130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10.433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10.433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4.575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115113"/>
                  </a:ext>
                </a:extLst>
              </a:tr>
              <a:tr h="130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005634"/>
                  </a:ext>
                </a:extLst>
              </a:tr>
              <a:tr h="130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5144628"/>
                  </a:ext>
                </a:extLst>
              </a:tr>
              <a:tr h="130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6133844"/>
                  </a:ext>
                </a:extLst>
              </a:tr>
              <a:tr h="130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273.066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273.066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360.570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116495"/>
                  </a:ext>
                </a:extLst>
              </a:tr>
              <a:tr h="130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273.056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273.056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360.570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967317"/>
                  </a:ext>
                </a:extLst>
              </a:tr>
              <a:tr h="130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0179582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661EB816-89C2-4978-838F-00D7C2E942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473679"/>
              </p:ext>
            </p:extLst>
          </p:nvPr>
        </p:nvGraphicFramePr>
        <p:xfrm>
          <a:off x="2267744" y="1977475"/>
          <a:ext cx="4432300" cy="12192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3803520505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3834331596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Inícios a Agosto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69335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9.477,13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2606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-1.415,51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6604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2.080,83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18781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1.336,17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78235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-42,12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389981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11.436,50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571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9552" y="679104"/>
            <a:ext cx="806489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07:  FONDO DE ESTABILIZACIÓN ECONÓMICA Y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75656" y="1564967"/>
            <a:ext cx="58326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AGOSTO 2020 de Fondo FEES en millones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9769" y="3744537"/>
            <a:ext cx="8064461" cy="2411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B61BD99-BE1F-4757-8340-0BB4DB271A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868509"/>
              </p:ext>
            </p:extLst>
          </p:nvPr>
        </p:nvGraphicFramePr>
        <p:xfrm>
          <a:off x="540757" y="4077072"/>
          <a:ext cx="8063473" cy="1983475"/>
        </p:xfrm>
        <a:graphic>
          <a:graphicData uri="http://schemas.openxmlformats.org/drawingml/2006/table">
            <a:tbl>
              <a:tblPr/>
              <a:tblGrid>
                <a:gridCol w="263685">
                  <a:extLst>
                    <a:ext uri="{9D8B030D-6E8A-4147-A177-3AD203B41FA5}">
                      <a16:colId xmlns:a16="http://schemas.microsoft.com/office/drawing/2014/main" val="3611258594"/>
                    </a:ext>
                  </a:extLst>
                </a:gridCol>
                <a:gridCol w="263685">
                  <a:extLst>
                    <a:ext uri="{9D8B030D-6E8A-4147-A177-3AD203B41FA5}">
                      <a16:colId xmlns:a16="http://schemas.microsoft.com/office/drawing/2014/main" val="3936812605"/>
                    </a:ext>
                  </a:extLst>
                </a:gridCol>
                <a:gridCol w="263685">
                  <a:extLst>
                    <a:ext uri="{9D8B030D-6E8A-4147-A177-3AD203B41FA5}">
                      <a16:colId xmlns:a16="http://schemas.microsoft.com/office/drawing/2014/main" val="933312055"/>
                    </a:ext>
                  </a:extLst>
                </a:gridCol>
                <a:gridCol w="2974362">
                  <a:extLst>
                    <a:ext uri="{9D8B030D-6E8A-4147-A177-3AD203B41FA5}">
                      <a16:colId xmlns:a16="http://schemas.microsoft.com/office/drawing/2014/main" val="868262054"/>
                    </a:ext>
                  </a:extLst>
                </a:gridCol>
                <a:gridCol w="706674">
                  <a:extLst>
                    <a:ext uri="{9D8B030D-6E8A-4147-A177-3AD203B41FA5}">
                      <a16:colId xmlns:a16="http://schemas.microsoft.com/office/drawing/2014/main" val="407770900"/>
                    </a:ext>
                  </a:extLst>
                </a:gridCol>
                <a:gridCol w="706674">
                  <a:extLst>
                    <a:ext uri="{9D8B030D-6E8A-4147-A177-3AD203B41FA5}">
                      <a16:colId xmlns:a16="http://schemas.microsoft.com/office/drawing/2014/main" val="3943318628"/>
                    </a:ext>
                  </a:extLst>
                </a:gridCol>
                <a:gridCol w="706674">
                  <a:extLst>
                    <a:ext uri="{9D8B030D-6E8A-4147-A177-3AD203B41FA5}">
                      <a16:colId xmlns:a16="http://schemas.microsoft.com/office/drawing/2014/main" val="139367957"/>
                    </a:ext>
                  </a:extLst>
                </a:gridCol>
                <a:gridCol w="706674">
                  <a:extLst>
                    <a:ext uri="{9D8B030D-6E8A-4147-A177-3AD203B41FA5}">
                      <a16:colId xmlns:a16="http://schemas.microsoft.com/office/drawing/2014/main" val="1286703632"/>
                    </a:ext>
                  </a:extLst>
                </a:gridCol>
                <a:gridCol w="751501">
                  <a:extLst>
                    <a:ext uri="{9D8B030D-6E8A-4147-A177-3AD203B41FA5}">
                      <a16:colId xmlns:a16="http://schemas.microsoft.com/office/drawing/2014/main" val="4273322876"/>
                    </a:ext>
                  </a:extLst>
                </a:gridCol>
                <a:gridCol w="719859">
                  <a:extLst>
                    <a:ext uri="{9D8B030D-6E8A-4147-A177-3AD203B41FA5}">
                      <a16:colId xmlns:a16="http://schemas.microsoft.com/office/drawing/2014/main" val="478666225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501867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792521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773.715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773.715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3.163.700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09690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2.836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98292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30900000,0%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30900000,0%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55925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30900000,0%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30900000,0%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55824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30900000,0%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30900000,0%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59346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176.615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176.615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11383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176.605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176.605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65652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00352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1550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54684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3736134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EE129A8B-C547-423D-A602-88FE3B7C74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994591"/>
              </p:ext>
            </p:extLst>
          </p:nvPr>
        </p:nvGraphicFramePr>
        <p:xfrm>
          <a:off x="2267744" y="2105745"/>
          <a:ext cx="4432300" cy="12192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2932230283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114198468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Inícios a Agosto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26976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21.765,71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66503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-17.048,27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69154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3.285,13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30770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1.810,75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83716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-28,33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283183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9.784,99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2014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528176" y="754789"/>
            <a:ext cx="808764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08:  FONDO PARA LA EDUCACIÓN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28175" y="1509220"/>
            <a:ext cx="8087647" cy="3111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75B383E-760C-429B-B094-EFADD3C765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353700"/>
              </p:ext>
            </p:extLst>
          </p:nvPr>
        </p:nvGraphicFramePr>
        <p:xfrm>
          <a:off x="528174" y="1820366"/>
          <a:ext cx="8087648" cy="1636309"/>
        </p:xfrm>
        <a:graphic>
          <a:graphicData uri="http://schemas.openxmlformats.org/drawingml/2006/table">
            <a:tbl>
              <a:tblPr/>
              <a:tblGrid>
                <a:gridCol w="264475">
                  <a:extLst>
                    <a:ext uri="{9D8B030D-6E8A-4147-A177-3AD203B41FA5}">
                      <a16:colId xmlns:a16="http://schemas.microsoft.com/office/drawing/2014/main" val="2682386577"/>
                    </a:ext>
                  </a:extLst>
                </a:gridCol>
                <a:gridCol w="264475">
                  <a:extLst>
                    <a:ext uri="{9D8B030D-6E8A-4147-A177-3AD203B41FA5}">
                      <a16:colId xmlns:a16="http://schemas.microsoft.com/office/drawing/2014/main" val="1509470458"/>
                    </a:ext>
                  </a:extLst>
                </a:gridCol>
                <a:gridCol w="264475">
                  <a:extLst>
                    <a:ext uri="{9D8B030D-6E8A-4147-A177-3AD203B41FA5}">
                      <a16:colId xmlns:a16="http://schemas.microsoft.com/office/drawing/2014/main" val="263043899"/>
                    </a:ext>
                  </a:extLst>
                </a:gridCol>
                <a:gridCol w="2983280">
                  <a:extLst>
                    <a:ext uri="{9D8B030D-6E8A-4147-A177-3AD203B41FA5}">
                      <a16:colId xmlns:a16="http://schemas.microsoft.com/office/drawing/2014/main" val="1261648368"/>
                    </a:ext>
                  </a:extLst>
                </a:gridCol>
                <a:gridCol w="708793">
                  <a:extLst>
                    <a:ext uri="{9D8B030D-6E8A-4147-A177-3AD203B41FA5}">
                      <a16:colId xmlns:a16="http://schemas.microsoft.com/office/drawing/2014/main" val="4278103859"/>
                    </a:ext>
                  </a:extLst>
                </a:gridCol>
                <a:gridCol w="708793">
                  <a:extLst>
                    <a:ext uri="{9D8B030D-6E8A-4147-A177-3AD203B41FA5}">
                      <a16:colId xmlns:a16="http://schemas.microsoft.com/office/drawing/2014/main" val="140472974"/>
                    </a:ext>
                  </a:extLst>
                </a:gridCol>
                <a:gridCol w="708793">
                  <a:extLst>
                    <a:ext uri="{9D8B030D-6E8A-4147-A177-3AD203B41FA5}">
                      <a16:colId xmlns:a16="http://schemas.microsoft.com/office/drawing/2014/main" val="33861229"/>
                    </a:ext>
                  </a:extLst>
                </a:gridCol>
                <a:gridCol w="708793">
                  <a:extLst>
                    <a:ext uri="{9D8B030D-6E8A-4147-A177-3AD203B41FA5}">
                      <a16:colId xmlns:a16="http://schemas.microsoft.com/office/drawing/2014/main" val="2994511627"/>
                    </a:ext>
                  </a:extLst>
                </a:gridCol>
                <a:gridCol w="753754">
                  <a:extLst>
                    <a:ext uri="{9D8B030D-6E8A-4147-A177-3AD203B41FA5}">
                      <a16:colId xmlns:a16="http://schemas.microsoft.com/office/drawing/2014/main" val="522625739"/>
                    </a:ext>
                  </a:extLst>
                </a:gridCol>
                <a:gridCol w="722017">
                  <a:extLst>
                    <a:ext uri="{9D8B030D-6E8A-4147-A177-3AD203B41FA5}">
                      <a16:colId xmlns:a16="http://schemas.microsoft.com/office/drawing/2014/main" val="2227087976"/>
                    </a:ext>
                  </a:extLst>
                </a:gridCol>
              </a:tblGrid>
              <a:tr h="1487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0200912"/>
                  </a:ext>
                </a:extLst>
              </a:tr>
              <a:tr h="3893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135404"/>
                  </a:ext>
                </a:extLst>
              </a:tr>
              <a:tr h="1668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201.553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201.553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17.551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070412"/>
                  </a:ext>
                </a:extLst>
              </a:tr>
              <a:tr h="133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001415"/>
                  </a:ext>
                </a:extLst>
              </a:tr>
              <a:tr h="133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639778"/>
                  </a:ext>
                </a:extLst>
              </a:tr>
              <a:tr h="133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200776"/>
                  </a:ext>
                </a:extLst>
              </a:tr>
              <a:tr h="133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719463"/>
                  </a:ext>
                </a:extLst>
              </a:tr>
              <a:tr h="133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17.551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1137,5%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1137,5%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8250272"/>
                  </a:ext>
                </a:extLst>
              </a:tr>
              <a:tr h="133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16.872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1100,6%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1100,6%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504504"/>
                  </a:ext>
                </a:extLst>
              </a:tr>
              <a:tr h="133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5490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6585" y="709927"/>
            <a:ext cx="801357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09:  FONDO DE APOYO REGIONAL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212" y="1339889"/>
            <a:ext cx="8013576" cy="310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D021DF4-4538-4FCA-9ABE-83B9BA19B8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217206"/>
              </p:ext>
            </p:extLst>
          </p:nvPr>
        </p:nvGraphicFramePr>
        <p:xfrm>
          <a:off x="556584" y="1693454"/>
          <a:ext cx="8013574" cy="1582275"/>
        </p:xfrm>
        <a:graphic>
          <a:graphicData uri="http://schemas.openxmlformats.org/drawingml/2006/table">
            <a:tbl>
              <a:tblPr/>
              <a:tblGrid>
                <a:gridCol w="271000">
                  <a:extLst>
                    <a:ext uri="{9D8B030D-6E8A-4147-A177-3AD203B41FA5}">
                      <a16:colId xmlns:a16="http://schemas.microsoft.com/office/drawing/2014/main" val="674698844"/>
                    </a:ext>
                  </a:extLst>
                </a:gridCol>
                <a:gridCol w="241706">
                  <a:extLst>
                    <a:ext uri="{9D8B030D-6E8A-4147-A177-3AD203B41FA5}">
                      <a16:colId xmlns:a16="http://schemas.microsoft.com/office/drawing/2014/main" val="3990080703"/>
                    </a:ext>
                  </a:extLst>
                </a:gridCol>
                <a:gridCol w="256353">
                  <a:extLst>
                    <a:ext uri="{9D8B030D-6E8A-4147-A177-3AD203B41FA5}">
                      <a16:colId xmlns:a16="http://schemas.microsoft.com/office/drawing/2014/main" val="1734290367"/>
                    </a:ext>
                  </a:extLst>
                </a:gridCol>
                <a:gridCol w="3065974">
                  <a:extLst>
                    <a:ext uri="{9D8B030D-6E8A-4147-A177-3AD203B41FA5}">
                      <a16:colId xmlns:a16="http://schemas.microsoft.com/office/drawing/2014/main" val="191715873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130104314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1568430964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2054502236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4177872574"/>
                    </a:ext>
                  </a:extLst>
                </a:gridCol>
                <a:gridCol w="730604">
                  <a:extLst>
                    <a:ext uri="{9D8B030D-6E8A-4147-A177-3AD203B41FA5}">
                      <a16:colId xmlns:a16="http://schemas.microsoft.com/office/drawing/2014/main" val="4099224056"/>
                    </a:ext>
                  </a:extLst>
                </a:gridCol>
                <a:gridCol w="699841">
                  <a:extLst>
                    <a:ext uri="{9D8B030D-6E8A-4147-A177-3AD203B41FA5}">
                      <a16:colId xmlns:a16="http://schemas.microsoft.com/office/drawing/2014/main" val="978397830"/>
                    </a:ext>
                  </a:extLst>
                </a:gridCol>
              </a:tblGrid>
              <a:tr h="1287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1570062"/>
                  </a:ext>
                </a:extLst>
              </a:tr>
              <a:tr h="3711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0033673"/>
                  </a:ext>
                </a:extLst>
              </a:tr>
              <a:tr h="1590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402.110.111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411.710.111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9.600.000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555.517.905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138,2%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134,9%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127421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21.101.919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30.701.919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9.600.000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333.600.369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1580,9%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1086,6%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951306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21.101.919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30.701.919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9.600.000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333.600.369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1580,9%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1086,6%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0309929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381.008.192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381.008.192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221.917.536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050775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381.008.182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381.008.182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221.917.536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612434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22.743.297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22.743.297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153656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Programa Financiamiento Gobiernos Regionales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358.264.885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358.264.885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221.917.536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275370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0031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 Título"/>
          <p:cNvSpPr>
            <a:spLocks noGrp="1"/>
          </p:cNvSpPr>
          <p:nvPr>
            <p:ph type="title"/>
          </p:nvPr>
        </p:nvSpPr>
        <p:spPr>
          <a:xfrm>
            <a:off x="559889" y="749675"/>
            <a:ext cx="801357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1188" y="1410726"/>
            <a:ext cx="763284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1188" y="4207928"/>
            <a:ext cx="784887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7373281-DB3A-4827-88AE-0CFC1B7EC1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95451"/>
              </p:ext>
            </p:extLst>
          </p:nvPr>
        </p:nvGraphicFramePr>
        <p:xfrm>
          <a:off x="559675" y="1764998"/>
          <a:ext cx="8013139" cy="2217863"/>
        </p:xfrm>
        <a:graphic>
          <a:graphicData uri="http://schemas.openxmlformats.org/drawingml/2006/table">
            <a:tbl>
              <a:tblPr/>
              <a:tblGrid>
                <a:gridCol w="285775">
                  <a:extLst>
                    <a:ext uri="{9D8B030D-6E8A-4147-A177-3AD203B41FA5}">
                      <a16:colId xmlns:a16="http://schemas.microsoft.com/office/drawing/2014/main" val="2936495497"/>
                    </a:ext>
                  </a:extLst>
                </a:gridCol>
                <a:gridCol w="3223545">
                  <a:extLst>
                    <a:ext uri="{9D8B030D-6E8A-4147-A177-3AD203B41FA5}">
                      <a16:colId xmlns:a16="http://schemas.microsoft.com/office/drawing/2014/main" val="974562231"/>
                    </a:ext>
                  </a:extLst>
                </a:gridCol>
                <a:gridCol w="765878">
                  <a:extLst>
                    <a:ext uri="{9D8B030D-6E8A-4147-A177-3AD203B41FA5}">
                      <a16:colId xmlns:a16="http://schemas.microsoft.com/office/drawing/2014/main" val="1320757821"/>
                    </a:ext>
                  </a:extLst>
                </a:gridCol>
                <a:gridCol w="765878">
                  <a:extLst>
                    <a:ext uri="{9D8B030D-6E8A-4147-A177-3AD203B41FA5}">
                      <a16:colId xmlns:a16="http://schemas.microsoft.com/office/drawing/2014/main" val="404071588"/>
                    </a:ext>
                  </a:extLst>
                </a:gridCol>
                <a:gridCol w="765878">
                  <a:extLst>
                    <a:ext uri="{9D8B030D-6E8A-4147-A177-3AD203B41FA5}">
                      <a16:colId xmlns:a16="http://schemas.microsoft.com/office/drawing/2014/main" val="3332860303"/>
                    </a:ext>
                  </a:extLst>
                </a:gridCol>
                <a:gridCol w="765878">
                  <a:extLst>
                    <a:ext uri="{9D8B030D-6E8A-4147-A177-3AD203B41FA5}">
                      <a16:colId xmlns:a16="http://schemas.microsoft.com/office/drawing/2014/main" val="1592356508"/>
                    </a:ext>
                  </a:extLst>
                </a:gridCol>
                <a:gridCol w="697291">
                  <a:extLst>
                    <a:ext uri="{9D8B030D-6E8A-4147-A177-3AD203B41FA5}">
                      <a16:colId xmlns:a16="http://schemas.microsoft.com/office/drawing/2014/main" val="1042083362"/>
                    </a:ext>
                  </a:extLst>
                </a:gridCol>
                <a:gridCol w="743016">
                  <a:extLst>
                    <a:ext uri="{9D8B030D-6E8A-4147-A177-3AD203B41FA5}">
                      <a16:colId xmlns:a16="http://schemas.microsoft.com/office/drawing/2014/main" val="831368734"/>
                    </a:ext>
                  </a:extLst>
                </a:gridCol>
              </a:tblGrid>
              <a:tr h="1354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38" marR="8438" marT="8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38" marR="8438" marT="8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31934"/>
                  </a:ext>
                </a:extLst>
              </a:tr>
              <a:tr h="4147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261230"/>
                  </a:ext>
                </a:extLst>
              </a:tr>
              <a:tr h="143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49.671.985.498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51.053.631.859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1.381.646.361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39.351.994.073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211996"/>
                  </a:ext>
                </a:extLst>
              </a:tr>
              <a:tr h="1354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129.914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129.914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79.529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6107307"/>
                  </a:ext>
                </a:extLst>
              </a:tr>
              <a:tr h="1354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279.053.844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279.053.844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191.901.610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514560"/>
                  </a:ext>
                </a:extLst>
              </a:tr>
              <a:tr h="1354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4.340.029.994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4.732.786.053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392.756.059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3.562.991.203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955984"/>
                  </a:ext>
                </a:extLst>
              </a:tr>
              <a:tr h="1354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38.326.352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191631760,0%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191631760,0%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252658"/>
                  </a:ext>
                </a:extLst>
              </a:tr>
              <a:tr h="1354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40.529.002.872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41.660.275.086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1.131.272.214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26.711.953.847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4415838"/>
                  </a:ext>
                </a:extLst>
              </a:tr>
              <a:tr h="169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249.596.005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249.596.005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169.464.479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2251645"/>
                  </a:ext>
                </a:extLst>
              </a:tr>
              <a:tr h="1354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311.122.106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320.722.106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9.600.000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1.176.907.751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378,3%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124324"/>
                  </a:ext>
                </a:extLst>
              </a:tr>
              <a:tr h="1354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326.666.088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1633330440,0%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459578"/>
                  </a:ext>
                </a:extLst>
              </a:tr>
              <a:tr h="1354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1.457.909.807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1.305.927.875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-151.981.932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746.620.314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366776"/>
                  </a:ext>
                </a:extLst>
              </a:tr>
              <a:tr h="1354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2.500.140.936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2.500.140.936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6.427.082.900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257,1%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257,1%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5230997"/>
                  </a:ext>
                </a:extLst>
              </a:tr>
              <a:tr h="1354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0092793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2064F58-2F98-4441-B707-B59C4BDBBB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9281382"/>
              </p:ext>
            </p:extLst>
          </p:nvPr>
        </p:nvGraphicFramePr>
        <p:xfrm>
          <a:off x="531188" y="4495960"/>
          <a:ext cx="8041625" cy="1706716"/>
        </p:xfrm>
        <a:graphic>
          <a:graphicData uri="http://schemas.openxmlformats.org/drawingml/2006/table">
            <a:tbl>
              <a:tblPr/>
              <a:tblGrid>
                <a:gridCol w="288437">
                  <a:extLst>
                    <a:ext uri="{9D8B030D-6E8A-4147-A177-3AD203B41FA5}">
                      <a16:colId xmlns:a16="http://schemas.microsoft.com/office/drawing/2014/main" val="2568838427"/>
                    </a:ext>
                  </a:extLst>
                </a:gridCol>
                <a:gridCol w="3253570">
                  <a:extLst>
                    <a:ext uri="{9D8B030D-6E8A-4147-A177-3AD203B41FA5}">
                      <a16:colId xmlns:a16="http://schemas.microsoft.com/office/drawing/2014/main" val="1443436604"/>
                    </a:ext>
                  </a:extLst>
                </a:gridCol>
                <a:gridCol w="773011">
                  <a:extLst>
                    <a:ext uri="{9D8B030D-6E8A-4147-A177-3AD203B41FA5}">
                      <a16:colId xmlns:a16="http://schemas.microsoft.com/office/drawing/2014/main" val="2731284531"/>
                    </a:ext>
                  </a:extLst>
                </a:gridCol>
                <a:gridCol w="773011">
                  <a:extLst>
                    <a:ext uri="{9D8B030D-6E8A-4147-A177-3AD203B41FA5}">
                      <a16:colId xmlns:a16="http://schemas.microsoft.com/office/drawing/2014/main" val="3876361042"/>
                    </a:ext>
                  </a:extLst>
                </a:gridCol>
                <a:gridCol w="773011">
                  <a:extLst>
                    <a:ext uri="{9D8B030D-6E8A-4147-A177-3AD203B41FA5}">
                      <a16:colId xmlns:a16="http://schemas.microsoft.com/office/drawing/2014/main" val="1819931002"/>
                    </a:ext>
                  </a:extLst>
                </a:gridCol>
                <a:gridCol w="773011">
                  <a:extLst>
                    <a:ext uri="{9D8B030D-6E8A-4147-A177-3AD203B41FA5}">
                      <a16:colId xmlns:a16="http://schemas.microsoft.com/office/drawing/2014/main" val="3687708532"/>
                    </a:ext>
                  </a:extLst>
                </a:gridCol>
                <a:gridCol w="703787">
                  <a:extLst>
                    <a:ext uri="{9D8B030D-6E8A-4147-A177-3AD203B41FA5}">
                      <a16:colId xmlns:a16="http://schemas.microsoft.com/office/drawing/2014/main" val="1818933907"/>
                    </a:ext>
                  </a:extLst>
                </a:gridCol>
                <a:gridCol w="703787">
                  <a:extLst>
                    <a:ext uri="{9D8B030D-6E8A-4147-A177-3AD203B41FA5}">
                      <a16:colId xmlns:a16="http://schemas.microsoft.com/office/drawing/2014/main" val="3157631781"/>
                    </a:ext>
                  </a:extLst>
                </a:gridCol>
              </a:tblGrid>
              <a:tr h="1407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7954634"/>
                  </a:ext>
                </a:extLst>
              </a:tr>
              <a:tr h="4310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2452561"/>
                  </a:ext>
                </a:extLst>
              </a:tr>
              <a:tr h="149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6.182.873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7.007.387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824.514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9.199.781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254528"/>
                  </a:ext>
                </a:extLst>
              </a:tr>
              <a:tr h="140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25.934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25.934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064112"/>
                  </a:ext>
                </a:extLst>
              </a:tr>
              <a:tr h="140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3150467"/>
                  </a:ext>
                </a:extLst>
              </a:tr>
              <a:tr h="140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166235"/>
                  </a:ext>
                </a:extLst>
              </a:tr>
              <a:tr h="140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313.870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-25.486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217.161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471577"/>
                  </a:ext>
                </a:extLst>
              </a:tr>
              <a:tr h="140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4.773.813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5.623.813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7.368.340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231508"/>
                  </a:ext>
                </a:extLst>
              </a:tr>
              <a:tr h="140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1.592.737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610831"/>
                  </a:ext>
                </a:extLst>
              </a:tr>
              <a:tr h="140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8839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6" y="662059"/>
            <a:ext cx="797247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10:  FONDO PARA DIAGNÓSTICOS Y TRATAMIENTOS DE ALTO COSTO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2110" y="1648584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E36020A8-AA50-421E-A2F8-B4D8EE2B70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620043"/>
              </p:ext>
            </p:extLst>
          </p:nvPr>
        </p:nvGraphicFramePr>
        <p:xfrm>
          <a:off x="2311819" y="3990216"/>
          <a:ext cx="4432300" cy="12192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2900050184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25545565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JUNIO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46927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Inicial al 31 de marzo de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285.301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702883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del trimestre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31045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 del trimestre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39549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88631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88020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463507"/>
                  </a:ext>
                </a:extLst>
              </a:tr>
            </a:tbl>
          </a:graphicData>
        </a:graphic>
      </p:graphicFrame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1D37CE1-78A6-4B8B-9F88-B579BA8A60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645493"/>
              </p:ext>
            </p:extLst>
          </p:nvPr>
        </p:nvGraphicFramePr>
        <p:xfrm>
          <a:off x="542113" y="1952006"/>
          <a:ext cx="7972476" cy="1478882"/>
        </p:xfrm>
        <a:graphic>
          <a:graphicData uri="http://schemas.openxmlformats.org/drawingml/2006/table">
            <a:tbl>
              <a:tblPr/>
              <a:tblGrid>
                <a:gridCol w="285471">
                  <a:extLst>
                    <a:ext uri="{9D8B030D-6E8A-4147-A177-3AD203B41FA5}">
                      <a16:colId xmlns:a16="http://schemas.microsoft.com/office/drawing/2014/main" val="776489785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4260027961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577608404"/>
                    </a:ext>
                  </a:extLst>
                </a:gridCol>
                <a:gridCol w="2861389">
                  <a:extLst>
                    <a:ext uri="{9D8B030D-6E8A-4147-A177-3AD203B41FA5}">
                      <a16:colId xmlns:a16="http://schemas.microsoft.com/office/drawing/2014/main" val="4224186500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150906106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536143962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993003092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2266889210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1046995397"/>
                    </a:ext>
                  </a:extLst>
                </a:gridCol>
                <a:gridCol w="711736">
                  <a:extLst>
                    <a:ext uri="{9D8B030D-6E8A-4147-A177-3AD203B41FA5}">
                      <a16:colId xmlns:a16="http://schemas.microsoft.com/office/drawing/2014/main" val="272422238"/>
                    </a:ext>
                  </a:extLst>
                </a:gridCol>
              </a:tblGrid>
              <a:tr h="1460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9381675"/>
                  </a:ext>
                </a:extLst>
              </a:tr>
              <a:tr h="3824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445488"/>
                  </a:ext>
                </a:extLst>
              </a:tr>
              <a:tr h="1639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117.184.839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117.184.839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243.175.445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7537"/>
                  </a:ext>
                </a:extLst>
              </a:tr>
              <a:tr h="1307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85.948.419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968714"/>
                  </a:ext>
                </a:extLst>
              </a:tr>
              <a:tr h="140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85.948.419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92216"/>
                  </a:ext>
                </a:extLst>
              </a:tr>
              <a:tr h="253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Nacional de Salud, aplicación del Fondo para Diagnósticos y Tratamientos de Alto Costo Ley N°20.850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85.948.419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7182434"/>
                  </a:ext>
                </a:extLst>
              </a:tr>
              <a:tr h="1307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31.027.679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31.027.679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157.227.026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425214"/>
                  </a:ext>
                </a:extLst>
              </a:tr>
              <a:tr h="1307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31.027.679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31.027.679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157.227.026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2409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6" y="785169"/>
            <a:ext cx="79724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12:  FONDO DE CONTINGENCIA ESTRATÉGICO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8836" y="1464047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51F2015-DF18-4FB7-A6AA-9BCDB9FAAF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901213"/>
              </p:ext>
            </p:extLst>
          </p:nvPr>
        </p:nvGraphicFramePr>
        <p:xfrm>
          <a:off x="544292" y="1839864"/>
          <a:ext cx="7972477" cy="1680054"/>
        </p:xfrm>
        <a:graphic>
          <a:graphicData uri="http://schemas.openxmlformats.org/drawingml/2006/table">
            <a:tbl>
              <a:tblPr/>
              <a:tblGrid>
                <a:gridCol w="260709">
                  <a:extLst>
                    <a:ext uri="{9D8B030D-6E8A-4147-A177-3AD203B41FA5}">
                      <a16:colId xmlns:a16="http://schemas.microsoft.com/office/drawing/2014/main" val="1268517732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4179748342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378393528"/>
                    </a:ext>
                  </a:extLst>
                </a:gridCol>
                <a:gridCol w="2940798">
                  <a:extLst>
                    <a:ext uri="{9D8B030D-6E8A-4147-A177-3AD203B41FA5}">
                      <a16:colId xmlns:a16="http://schemas.microsoft.com/office/drawing/2014/main" val="825872726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915487667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490335969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32382089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460817752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1079468710"/>
                    </a:ext>
                  </a:extLst>
                </a:gridCol>
                <a:gridCol w="711736">
                  <a:extLst>
                    <a:ext uri="{9D8B030D-6E8A-4147-A177-3AD203B41FA5}">
                      <a16:colId xmlns:a16="http://schemas.microsoft.com/office/drawing/2014/main" val="2368351589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8110550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296033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30412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847089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06492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861717"/>
                  </a:ext>
                </a:extLst>
              </a:tr>
              <a:tr h="247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Nación, Fondo Artículo 98 de la Ley N°18.948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44883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67822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50115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39211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FF284F6-4C0A-44A2-9EB6-CCA8918A62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865280"/>
              </p:ext>
            </p:extLst>
          </p:nvPr>
        </p:nvGraphicFramePr>
        <p:xfrm>
          <a:off x="538836" y="4144159"/>
          <a:ext cx="7972476" cy="1709823"/>
        </p:xfrm>
        <a:graphic>
          <a:graphicData uri="http://schemas.openxmlformats.org/drawingml/2006/table">
            <a:tbl>
              <a:tblPr/>
              <a:tblGrid>
                <a:gridCol w="288748">
                  <a:extLst>
                    <a:ext uri="{9D8B030D-6E8A-4147-A177-3AD203B41FA5}">
                      <a16:colId xmlns:a16="http://schemas.microsoft.com/office/drawing/2014/main" val="2016115520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1381710684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3163984559"/>
                    </a:ext>
                  </a:extLst>
                </a:gridCol>
                <a:gridCol w="2858112">
                  <a:extLst>
                    <a:ext uri="{9D8B030D-6E8A-4147-A177-3AD203B41FA5}">
                      <a16:colId xmlns:a16="http://schemas.microsoft.com/office/drawing/2014/main" val="3655454321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210615401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861688336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2425313856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53423045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2587227529"/>
                    </a:ext>
                  </a:extLst>
                </a:gridCol>
                <a:gridCol w="711736">
                  <a:extLst>
                    <a:ext uri="{9D8B030D-6E8A-4147-A177-3AD203B41FA5}">
                      <a16:colId xmlns:a16="http://schemas.microsoft.com/office/drawing/2014/main" val="1810686202"/>
                    </a:ext>
                  </a:extLst>
                </a:gridCol>
              </a:tblGrid>
              <a:tr h="1410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681951"/>
                  </a:ext>
                </a:extLst>
              </a:tr>
              <a:tr h="3692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225222"/>
                  </a:ext>
                </a:extLst>
              </a:tr>
              <a:tr h="1582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539273"/>
                  </a:ext>
                </a:extLst>
              </a:tr>
              <a:tr h="126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325033"/>
                  </a:ext>
                </a:extLst>
              </a:tr>
              <a:tr h="135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376018"/>
                  </a:ext>
                </a:extLst>
              </a:tr>
              <a:tr h="126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547515"/>
                  </a:ext>
                </a:extLst>
              </a:tr>
              <a:tr h="244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Nación, Fondo Artículo 98 de la Ley N°18.948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859066"/>
                  </a:ext>
                </a:extLst>
              </a:tr>
              <a:tr h="126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572961"/>
                  </a:ext>
                </a:extLst>
              </a:tr>
              <a:tr h="126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664625"/>
                  </a:ext>
                </a:extLst>
              </a:tr>
              <a:tr h="126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744345"/>
                  </a:ext>
                </a:extLst>
              </a:tr>
            </a:tbl>
          </a:graphicData>
        </a:graphic>
      </p:graphicFrame>
      <p:sp>
        <p:nvSpPr>
          <p:cNvPr id="7" name="1 Título">
            <a:extLst>
              <a:ext uri="{FF2B5EF4-FFF2-40B4-BE49-F238E27FC236}">
                <a16:creationId xmlns:a16="http://schemas.microsoft.com/office/drawing/2014/main" id="{D1D9B3A1-0D3B-419E-93EC-98473A8413FE}"/>
              </a:ext>
            </a:extLst>
          </p:cNvPr>
          <p:cNvSpPr txBox="1">
            <a:spLocks/>
          </p:cNvSpPr>
          <p:nvPr/>
        </p:nvSpPr>
        <p:spPr>
          <a:xfrm>
            <a:off x="481250" y="3791456"/>
            <a:ext cx="7972477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</p:spTree>
    <p:extLst>
      <p:ext uri="{BB962C8B-B14F-4D97-AF65-F5344CB8AC3E}">
        <p14:creationId xmlns:p14="http://schemas.microsoft.com/office/powerpoint/2010/main" val="40776200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64869"/>
            <a:ext cx="79786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622" y="1401988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… 1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6889B855-DFC8-48D2-8AAC-7AD9B00606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305177"/>
              </p:ext>
            </p:extLst>
          </p:nvPr>
        </p:nvGraphicFramePr>
        <p:xfrm>
          <a:off x="530622" y="1697032"/>
          <a:ext cx="7972478" cy="4396099"/>
        </p:xfrm>
        <a:graphic>
          <a:graphicData uri="http://schemas.openxmlformats.org/drawingml/2006/table">
            <a:tbl>
              <a:tblPr/>
              <a:tblGrid>
                <a:gridCol w="263292">
                  <a:extLst>
                    <a:ext uri="{9D8B030D-6E8A-4147-A177-3AD203B41FA5}">
                      <a16:colId xmlns:a16="http://schemas.microsoft.com/office/drawing/2014/main" val="1810631487"/>
                    </a:ext>
                  </a:extLst>
                </a:gridCol>
                <a:gridCol w="263292">
                  <a:extLst>
                    <a:ext uri="{9D8B030D-6E8A-4147-A177-3AD203B41FA5}">
                      <a16:colId xmlns:a16="http://schemas.microsoft.com/office/drawing/2014/main" val="1487491343"/>
                    </a:ext>
                  </a:extLst>
                </a:gridCol>
                <a:gridCol w="263292">
                  <a:extLst>
                    <a:ext uri="{9D8B030D-6E8A-4147-A177-3AD203B41FA5}">
                      <a16:colId xmlns:a16="http://schemas.microsoft.com/office/drawing/2014/main" val="3232438864"/>
                    </a:ext>
                  </a:extLst>
                </a:gridCol>
                <a:gridCol w="2969933">
                  <a:extLst>
                    <a:ext uri="{9D8B030D-6E8A-4147-A177-3AD203B41FA5}">
                      <a16:colId xmlns:a16="http://schemas.microsoft.com/office/drawing/2014/main" val="1792038131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2552812905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299950741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252840712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912506149"/>
                    </a:ext>
                  </a:extLst>
                </a:gridCol>
                <a:gridCol w="652964">
                  <a:extLst>
                    <a:ext uri="{9D8B030D-6E8A-4147-A177-3AD203B41FA5}">
                      <a16:colId xmlns:a16="http://schemas.microsoft.com/office/drawing/2014/main" val="2922408992"/>
                    </a:ext>
                  </a:extLst>
                </a:gridCol>
                <a:gridCol w="737217">
                  <a:extLst>
                    <a:ext uri="{9D8B030D-6E8A-4147-A177-3AD203B41FA5}">
                      <a16:colId xmlns:a16="http://schemas.microsoft.com/office/drawing/2014/main" val="1707933047"/>
                    </a:ext>
                  </a:extLst>
                </a:gridCol>
              </a:tblGrid>
              <a:tr h="1372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6863" marR="6863" marT="6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863" marR="6863" marT="6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9913926"/>
                  </a:ext>
                </a:extLst>
              </a:tr>
              <a:tr h="3363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89464"/>
                  </a:ext>
                </a:extLst>
              </a:tr>
              <a:tr h="1441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1.037.914.214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876.847.675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-161.066.539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560.212.545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001065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162.116.273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153.159.710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-8.956.563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112.824.810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5219147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162.116.273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153.159.710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-8.956.563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112.824.810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6519111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4.190.453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4.086.296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-104.157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2.736.213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778251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Funcionamiento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4.535.372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4.431.581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-103.791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2.950.544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199695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4.186.668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4.075.416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-111.252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2.684.783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96724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4.978.683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4.851.427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-127.256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2.715.799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037588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5.273.201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5.145.821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-127.380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2.968.380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474081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3.952.055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3.845.279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-106.776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2.526.134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9925187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Funcionamiento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4.559.682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4.452.576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-107.106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2.756.645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439709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5.558.582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5.399.367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-159.215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3.568.421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552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Funcionamiento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5.141.688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5.003.230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-138.458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3.721.480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021120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4.912.364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4.769.794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-142.570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3.071.484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7249239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5.342.893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5.205.135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-137.758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3.441.916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512344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4.664.732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4.508.950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-155.782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3.220.303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101988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7.352.877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7.155.238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-197.639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4.620.123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8761406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4.609.771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4.484.749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-125.022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2.713.027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1794840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Funcionamiento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4.275.399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4.145.149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-130.250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2.744.353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3533767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2.528.462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2.459.485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-68.977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1.497.848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6723503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3.295.240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3.295.240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3.295.240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7937796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5.895.503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5.895.503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5.145.569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042766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4.961.347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4.961.347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520.674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904155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6.028.604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6.028.604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4.559.680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843017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3.955.188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976.500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-2.978.688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976.500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43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63799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40833"/>
            <a:ext cx="79786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4689" y="1331925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… 2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B2469F8-2964-4D71-9F37-B598A60F19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722810"/>
              </p:ext>
            </p:extLst>
          </p:nvPr>
        </p:nvGraphicFramePr>
        <p:xfrm>
          <a:off x="538521" y="1668469"/>
          <a:ext cx="7972478" cy="4351337"/>
        </p:xfrm>
        <a:graphic>
          <a:graphicData uri="http://schemas.openxmlformats.org/drawingml/2006/table">
            <a:tbl>
              <a:tblPr/>
              <a:tblGrid>
                <a:gridCol w="263291">
                  <a:extLst>
                    <a:ext uri="{9D8B030D-6E8A-4147-A177-3AD203B41FA5}">
                      <a16:colId xmlns:a16="http://schemas.microsoft.com/office/drawing/2014/main" val="2710413141"/>
                    </a:ext>
                  </a:extLst>
                </a:gridCol>
                <a:gridCol w="263291">
                  <a:extLst>
                    <a:ext uri="{9D8B030D-6E8A-4147-A177-3AD203B41FA5}">
                      <a16:colId xmlns:a16="http://schemas.microsoft.com/office/drawing/2014/main" val="1188900749"/>
                    </a:ext>
                  </a:extLst>
                </a:gridCol>
                <a:gridCol w="263291">
                  <a:extLst>
                    <a:ext uri="{9D8B030D-6E8A-4147-A177-3AD203B41FA5}">
                      <a16:colId xmlns:a16="http://schemas.microsoft.com/office/drawing/2014/main" val="1078130205"/>
                    </a:ext>
                  </a:extLst>
                </a:gridCol>
                <a:gridCol w="2969932">
                  <a:extLst>
                    <a:ext uri="{9D8B030D-6E8A-4147-A177-3AD203B41FA5}">
                      <a16:colId xmlns:a16="http://schemas.microsoft.com/office/drawing/2014/main" val="1160872062"/>
                    </a:ext>
                  </a:extLst>
                </a:gridCol>
                <a:gridCol w="705623">
                  <a:extLst>
                    <a:ext uri="{9D8B030D-6E8A-4147-A177-3AD203B41FA5}">
                      <a16:colId xmlns:a16="http://schemas.microsoft.com/office/drawing/2014/main" val="1527016169"/>
                    </a:ext>
                  </a:extLst>
                </a:gridCol>
                <a:gridCol w="705623">
                  <a:extLst>
                    <a:ext uri="{9D8B030D-6E8A-4147-A177-3AD203B41FA5}">
                      <a16:colId xmlns:a16="http://schemas.microsoft.com/office/drawing/2014/main" val="2800253160"/>
                    </a:ext>
                  </a:extLst>
                </a:gridCol>
                <a:gridCol w="705623">
                  <a:extLst>
                    <a:ext uri="{9D8B030D-6E8A-4147-A177-3AD203B41FA5}">
                      <a16:colId xmlns:a16="http://schemas.microsoft.com/office/drawing/2014/main" val="929674419"/>
                    </a:ext>
                  </a:extLst>
                </a:gridCol>
                <a:gridCol w="705623">
                  <a:extLst>
                    <a:ext uri="{9D8B030D-6E8A-4147-A177-3AD203B41FA5}">
                      <a16:colId xmlns:a16="http://schemas.microsoft.com/office/drawing/2014/main" val="2546169368"/>
                    </a:ext>
                  </a:extLst>
                </a:gridCol>
                <a:gridCol w="652964">
                  <a:extLst>
                    <a:ext uri="{9D8B030D-6E8A-4147-A177-3AD203B41FA5}">
                      <a16:colId xmlns:a16="http://schemas.microsoft.com/office/drawing/2014/main" val="104047647"/>
                    </a:ext>
                  </a:extLst>
                </a:gridCol>
                <a:gridCol w="737217">
                  <a:extLst>
                    <a:ext uri="{9D8B030D-6E8A-4147-A177-3AD203B41FA5}">
                      <a16:colId xmlns:a16="http://schemas.microsoft.com/office/drawing/2014/main" val="2385128538"/>
                    </a:ext>
                  </a:extLst>
                </a:gridCol>
              </a:tblGrid>
              <a:tr h="1198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489" marR="7489" marT="7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89" marR="7489" marT="7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3508572"/>
                  </a:ext>
                </a:extLst>
              </a:tr>
              <a:tr h="2396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182980"/>
                  </a:ext>
                </a:extLst>
              </a:tr>
              <a:tr h="11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3.658.614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3.658.614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3.625.274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107149"/>
                  </a:ext>
                </a:extLst>
              </a:tr>
              <a:tr h="11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6.064.054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6.064.054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4.940.013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478609"/>
                  </a:ext>
                </a:extLst>
              </a:tr>
              <a:tr h="11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5.072.544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5.072.544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5.072.544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238201"/>
                  </a:ext>
                </a:extLst>
              </a:tr>
              <a:tr h="11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9.225.815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9.225.815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6.613.000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1311949"/>
                  </a:ext>
                </a:extLst>
              </a:tr>
              <a:tr h="11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8.639.199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4.993.613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-3.645.586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4.993.613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492999"/>
                  </a:ext>
                </a:extLst>
              </a:tr>
              <a:tr h="11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5.587.289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5.587.289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2.807.802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240056"/>
                  </a:ext>
                </a:extLst>
              </a:tr>
              <a:tr h="11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3.926.727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3.926.727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3.367.276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5481319"/>
                  </a:ext>
                </a:extLst>
              </a:tr>
              <a:tr h="11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11.845.617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11.845.617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11.759.044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568626"/>
                  </a:ext>
                </a:extLst>
              </a:tr>
              <a:tr h="11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3.222.990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3.222.990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3.031.460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49692"/>
                  </a:ext>
                </a:extLst>
              </a:tr>
              <a:tr h="239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2.037.481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1.748.581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-288.900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1.648.581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402747"/>
                  </a:ext>
                </a:extLst>
              </a:tr>
              <a:tr h="11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2.637.179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2.637.179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2.531.087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4588586"/>
                  </a:ext>
                </a:extLst>
              </a:tr>
              <a:tr h="11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875.797.941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723.687.965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-152.109.976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447.387.735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750768"/>
                  </a:ext>
                </a:extLst>
              </a:tr>
              <a:tr h="11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875.797.941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723.687.965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-152.109.976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447.387.735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655914"/>
                  </a:ext>
                </a:extLst>
              </a:tr>
              <a:tr h="239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92.285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92.285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34.467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4117043"/>
                  </a:ext>
                </a:extLst>
              </a:tr>
              <a:tr h="239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Funcionamiento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113.694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113.694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99.977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4504796"/>
                  </a:ext>
                </a:extLst>
              </a:tr>
              <a:tr h="239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245.791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245.791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182.300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083119"/>
                  </a:ext>
                </a:extLst>
              </a:tr>
              <a:tr h="239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139.841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139.841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11.750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14771"/>
                  </a:ext>
                </a:extLst>
              </a:tr>
              <a:tr h="239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134.622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134.622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106.755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846432"/>
                  </a:ext>
                </a:extLst>
              </a:tr>
              <a:tr h="239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143.502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143.502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57.534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447880"/>
                  </a:ext>
                </a:extLst>
              </a:tr>
              <a:tr h="11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Funcionamiento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10.458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10.458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10.458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876359"/>
                  </a:ext>
                </a:extLst>
              </a:tr>
              <a:tr h="11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163.481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163.481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110.390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021888"/>
                  </a:ext>
                </a:extLst>
              </a:tr>
              <a:tr h="239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Funcionamiento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117.663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117.663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117.623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011804"/>
                  </a:ext>
                </a:extLst>
              </a:tr>
              <a:tr h="247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78.371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78.371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77.324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751492"/>
                  </a:ext>
                </a:extLst>
              </a:tr>
              <a:tr h="149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92.963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92.963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80.366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54528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4226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40833"/>
            <a:ext cx="79786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753" y="1412776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… 3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2550810-14B5-452D-A41B-D333498D1A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239842"/>
              </p:ext>
            </p:extLst>
          </p:nvPr>
        </p:nvGraphicFramePr>
        <p:xfrm>
          <a:off x="544292" y="1700808"/>
          <a:ext cx="7980336" cy="3656840"/>
        </p:xfrm>
        <a:graphic>
          <a:graphicData uri="http://schemas.openxmlformats.org/drawingml/2006/table">
            <a:tbl>
              <a:tblPr/>
              <a:tblGrid>
                <a:gridCol w="263551">
                  <a:extLst>
                    <a:ext uri="{9D8B030D-6E8A-4147-A177-3AD203B41FA5}">
                      <a16:colId xmlns:a16="http://schemas.microsoft.com/office/drawing/2014/main" val="489979114"/>
                    </a:ext>
                  </a:extLst>
                </a:gridCol>
                <a:gridCol w="263551">
                  <a:extLst>
                    <a:ext uri="{9D8B030D-6E8A-4147-A177-3AD203B41FA5}">
                      <a16:colId xmlns:a16="http://schemas.microsoft.com/office/drawing/2014/main" val="4026420231"/>
                    </a:ext>
                  </a:extLst>
                </a:gridCol>
                <a:gridCol w="263551">
                  <a:extLst>
                    <a:ext uri="{9D8B030D-6E8A-4147-A177-3AD203B41FA5}">
                      <a16:colId xmlns:a16="http://schemas.microsoft.com/office/drawing/2014/main" val="2820676850"/>
                    </a:ext>
                  </a:extLst>
                </a:gridCol>
                <a:gridCol w="2972860">
                  <a:extLst>
                    <a:ext uri="{9D8B030D-6E8A-4147-A177-3AD203B41FA5}">
                      <a16:colId xmlns:a16="http://schemas.microsoft.com/office/drawing/2014/main" val="102433909"/>
                    </a:ext>
                  </a:extLst>
                </a:gridCol>
                <a:gridCol w="706318">
                  <a:extLst>
                    <a:ext uri="{9D8B030D-6E8A-4147-A177-3AD203B41FA5}">
                      <a16:colId xmlns:a16="http://schemas.microsoft.com/office/drawing/2014/main" val="3160486528"/>
                    </a:ext>
                  </a:extLst>
                </a:gridCol>
                <a:gridCol w="706318">
                  <a:extLst>
                    <a:ext uri="{9D8B030D-6E8A-4147-A177-3AD203B41FA5}">
                      <a16:colId xmlns:a16="http://schemas.microsoft.com/office/drawing/2014/main" val="533710703"/>
                    </a:ext>
                  </a:extLst>
                </a:gridCol>
                <a:gridCol w="706318">
                  <a:extLst>
                    <a:ext uri="{9D8B030D-6E8A-4147-A177-3AD203B41FA5}">
                      <a16:colId xmlns:a16="http://schemas.microsoft.com/office/drawing/2014/main" val="794638925"/>
                    </a:ext>
                  </a:extLst>
                </a:gridCol>
                <a:gridCol w="706318">
                  <a:extLst>
                    <a:ext uri="{9D8B030D-6E8A-4147-A177-3AD203B41FA5}">
                      <a16:colId xmlns:a16="http://schemas.microsoft.com/office/drawing/2014/main" val="3491614826"/>
                    </a:ext>
                  </a:extLst>
                </a:gridCol>
                <a:gridCol w="653607">
                  <a:extLst>
                    <a:ext uri="{9D8B030D-6E8A-4147-A177-3AD203B41FA5}">
                      <a16:colId xmlns:a16="http://schemas.microsoft.com/office/drawing/2014/main" val="3642887486"/>
                    </a:ext>
                  </a:extLst>
                </a:gridCol>
                <a:gridCol w="737944">
                  <a:extLst>
                    <a:ext uri="{9D8B030D-6E8A-4147-A177-3AD203B41FA5}">
                      <a16:colId xmlns:a16="http://schemas.microsoft.com/office/drawing/2014/main" val="3536112228"/>
                    </a:ext>
                  </a:extLst>
                </a:gridCol>
              </a:tblGrid>
              <a:tr h="1562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0187610"/>
                  </a:ext>
                </a:extLst>
              </a:tr>
              <a:tr h="250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5346364"/>
                  </a:ext>
                </a:extLst>
              </a:tr>
              <a:tr h="250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40.553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40.553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24.626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579027"/>
                  </a:ext>
                </a:extLst>
              </a:tr>
              <a:tr h="250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156.163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156.163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100.745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564841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38.391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38.391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313745"/>
                  </a:ext>
                </a:extLst>
              </a:tr>
              <a:tr h="250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Funcionamiento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112.108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112.108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39.525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5006665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103.569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103.569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75.172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693381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33.725.798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30.317.848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-3.407.950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20.648.785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07915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62.154.907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50.927.911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-11.226.996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35.826.343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136358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43.076.671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36.192.195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-6.884.476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6.720.270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9203842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53.695.195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47.106.189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-6.589.006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39.825.806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7222862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57.227.453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42.685.618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-14.541.835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14.229.784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122773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60.954.914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46.911.665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-14.043.249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33.611.443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34198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69.159.330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58.241.542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-10.917.788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24.962.811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8414311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75.129.735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64.390.283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-10.739.452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53.976.674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682753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81.911.342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69.876.055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-12.035.287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50.624.693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042229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61.228.565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51.078.658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-10.149.907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30.096.118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771129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35.758.423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30.684.820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-5.073.603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15.430.602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0147832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35.440.183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28.594.899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-6.845.284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28.347.879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281329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92.999.042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73.498.324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-19.500.718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39.977.298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0160525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37.855.958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32.640.002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-5.215.956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13.128.776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709693"/>
                  </a:ext>
                </a:extLst>
              </a:tr>
              <a:tr h="250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23.194.932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19.668.514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-3.526.418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17.715.827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126791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45.493.619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34.081.568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-11.412.051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21.118.440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177471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FONDEMA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5.008.419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5.008.419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547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018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64960" y="742486"/>
            <a:ext cx="80140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64959" y="1387999"/>
            <a:ext cx="8014082" cy="3135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6621" y="4240103"/>
            <a:ext cx="8070757" cy="3135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2AEA610-E62F-416F-A50A-1C13223A07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238872"/>
              </p:ext>
            </p:extLst>
          </p:nvPr>
        </p:nvGraphicFramePr>
        <p:xfrm>
          <a:off x="564958" y="1720266"/>
          <a:ext cx="8014083" cy="1506561"/>
        </p:xfrm>
        <a:graphic>
          <a:graphicData uri="http://schemas.openxmlformats.org/drawingml/2006/table">
            <a:tbl>
              <a:tblPr/>
              <a:tblGrid>
                <a:gridCol w="275208">
                  <a:extLst>
                    <a:ext uri="{9D8B030D-6E8A-4147-A177-3AD203B41FA5}">
                      <a16:colId xmlns:a16="http://schemas.microsoft.com/office/drawing/2014/main" val="1963168119"/>
                    </a:ext>
                  </a:extLst>
                </a:gridCol>
                <a:gridCol w="275208">
                  <a:extLst>
                    <a:ext uri="{9D8B030D-6E8A-4147-A177-3AD203B41FA5}">
                      <a16:colId xmlns:a16="http://schemas.microsoft.com/office/drawing/2014/main" val="949209915"/>
                    </a:ext>
                  </a:extLst>
                </a:gridCol>
                <a:gridCol w="3104357">
                  <a:extLst>
                    <a:ext uri="{9D8B030D-6E8A-4147-A177-3AD203B41FA5}">
                      <a16:colId xmlns:a16="http://schemas.microsoft.com/office/drawing/2014/main" val="371705350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2032478410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289412395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1560025602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1127874601"/>
                    </a:ext>
                  </a:extLst>
                </a:gridCol>
                <a:gridCol w="704535">
                  <a:extLst>
                    <a:ext uri="{9D8B030D-6E8A-4147-A177-3AD203B41FA5}">
                      <a16:colId xmlns:a16="http://schemas.microsoft.com/office/drawing/2014/main" val="2820116228"/>
                    </a:ext>
                  </a:extLst>
                </a:gridCol>
                <a:gridCol w="704535">
                  <a:extLst>
                    <a:ext uri="{9D8B030D-6E8A-4147-A177-3AD203B41FA5}">
                      <a16:colId xmlns:a16="http://schemas.microsoft.com/office/drawing/2014/main" val="2475110438"/>
                    </a:ext>
                  </a:extLst>
                </a:gridCol>
              </a:tblGrid>
              <a:tr h="1331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0412"/>
                  </a:ext>
                </a:extLst>
              </a:tr>
              <a:tr h="4077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820779"/>
                  </a:ext>
                </a:extLst>
              </a:tr>
              <a:tr h="141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1.240.967.119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1.949.075.719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708.108.600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775.240.114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975177"/>
                  </a:ext>
                </a:extLst>
              </a:tr>
              <a:tr h="1331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4.536.192.577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4.201.660.409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-334.532.168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4.509.233.824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814465"/>
                  </a:ext>
                </a:extLst>
              </a:tr>
              <a:tr h="1331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2.749.736.941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2.749.736.941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6.596.547.379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643559"/>
                  </a:ext>
                </a:extLst>
              </a:tr>
              <a:tr h="1331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40.529.002.872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41.660.275.086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1.131.272.214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26.711.953.847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4168277"/>
                  </a:ext>
                </a:extLst>
              </a:tr>
              <a:tr h="1331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201.553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201.553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17.551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14124"/>
                  </a:ext>
                </a:extLst>
              </a:tr>
              <a:tr h="1331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402.110.111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411.710.111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9.600.000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555.517.905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957927"/>
                  </a:ext>
                </a:extLst>
              </a:tr>
              <a:tr h="1581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Diagnósticos y Tratamientos de Alto Costo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117.184.839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117.184.839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243.175.445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9152090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F30827D-3DBB-4DC2-855A-9902C63277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989127"/>
              </p:ext>
            </p:extLst>
          </p:nvPr>
        </p:nvGraphicFramePr>
        <p:xfrm>
          <a:off x="564958" y="4654916"/>
          <a:ext cx="8009090" cy="1361634"/>
        </p:xfrm>
        <a:graphic>
          <a:graphicData uri="http://schemas.openxmlformats.org/drawingml/2006/table">
            <a:tbl>
              <a:tblPr/>
              <a:tblGrid>
                <a:gridCol w="275037">
                  <a:extLst>
                    <a:ext uri="{9D8B030D-6E8A-4147-A177-3AD203B41FA5}">
                      <a16:colId xmlns:a16="http://schemas.microsoft.com/office/drawing/2014/main" val="3697817430"/>
                    </a:ext>
                  </a:extLst>
                </a:gridCol>
                <a:gridCol w="275037">
                  <a:extLst>
                    <a:ext uri="{9D8B030D-6E8A-4147-A177-3AD203B41FA5}">
                      <a16:colId xmlns:a16="http://schemas.microsoft.com/office/drawing/2014/main" val="3139721671"/>
                    </a:ext>
                  </a:extLst>
                </a:gridCol>
                <a:gridCol w="3102424">
                  <a:extLst>
                    <a:ext uri="{9D8B030D-6E8A-4147-A177-3AD203B41FA5}">
                      <a16:colId xmlns:a16="http://schemas.microsoft.com/office/drawing/2014/main" val="957803761"/>
                    </a:ext>
                  </a:extLst>
                </a:gridCol>
                <a:gridCol w="737100">
                  <a:extLst>
                    <a:ext uri="{9D8B030D-6E8A-4147-A177-3AD203B41FA5}">
                      <a16:colId xmlns:a16="http://schemas.microsoft.com/office/drawing/2014/main" val="644220194"/>
                    </a:ext>
                  </a:extLst>
                </a:gridCol>
                <a:gridCol w="737100">
                  <a:extLst>
                    <a:ext uri="{9D8B030D-6E8A-4147-A177-3AD203B41FA5}">
                      <a16:colId xmlns:a16="http://schemas.microsoft.com/office/drawing/2014/main" val="163640565"/>
                    </a:ext>
                  </a:extLst>
                </a:gridCol>
                <a:gridCol w="737100">
                  <a:extLst>
                    <a:ext uri="{9D8B030D-6E8A-4147-A177-3AD203B41FA5}">
                      <a16:colId xmlns:a16="http://schemas.microsoft.com/office/drawing/2014/main" val="2225087343"/>
                    </a:ext>
                  </a:extLst>
                </a:gridCol>
                <a:gridCol w="737100">
                  <a:extLst>
                    <a:ext uri="{9D8B030D-6E8A-4147-A177-3AD203B41FA5}">
                      <a16:colId xmlns:a16="http://schemas.microsoft.com/office/drawing/2014/main" val="1783363533"/>
                    </a:ext>
                  </a:extLst>
                </a:gridCol>
                <a:gridCol w="704096">
                  <a:extLst>
                    <a:ext uri="{9D8B030D-6E8A-4147-A177-3AD203B41FA5}">
                      <a16:colId xmlns:a16="http://schemas.microsoft.com/office/drawing/2014/main" val="2426327969"/>
                    </a:ext>
                  </a:extLst>
                </a:gridCol>
                <a:gridCol w="704096">
                  <a:extLst>
                    <a:ext uri="{9D8B030D-6E8A-4147-A177-3AD203B41FA5}">
                      <a16:colId xmlns:a16="http://schemas.microsoft.com/office/drawing/2014/main" val="1703238164"/>
                    </a:ext>
                  </a:extLst>
                </a:gridCol>
              </a:tblGrid>
              <a:tr h="1345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95321"/>
                  </a:ext>
                </a:extLst>
              </a:tr>
              <a:tr h="4117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74605"/>
                  </a:ext>
                </a:extLst>
              </a:tr>
              <a:tr h="142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4.342.467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5.192.467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850.000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6.933.487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7567197"/>
                  </a:ext>
                </a:extLst>
              </a:tr>
              <a:tr h="13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1.592.737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821811"/>
                  </a:ext>
                </a:extLst>
              </a:tr>
              <a:tr h="13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313.870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-25.486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217.161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763588"/>
                  </a:ext>
                </a:extLst>
              </a:tr>
              <a:tr h="13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892.567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892.567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365.145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3261951"/>
                  </a:ext>
                </a:extLst>
              </a:tr>
              <a:tr h="13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Estabilización Económica y Social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773.715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773.715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3.163.700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150896"/>
                  </a:ext>
                </a:extLst>
              </a:tr>
              <a:tr h="13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3092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29208" y="734166"/>
            <a:ext cx="80752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02:  SUBSIDIOS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18862" y="1412776"/>
            <a:ext cx="8085583" cy="3161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46BE320-374F-4AD4-843B-0864EE9A93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908960"/>
              </p:ext>
            </p:extLst>
          </p:nvPr>
        </p:nvGraphicFramePr>
        <p:xfrm>
          <a:off x="518866" y="1790436"/>
          <a:ext cx="8085578" cy="3531391"/>
        </p:xfrm>
        <a:graphic>
          <a:graphicData uri="http://schemas.openxmlformats.org/drawingml/2006/table">
            <a:tbl>
              <a:tblPr/>
              <a:tblGrid>
                <a:gridCol w="253149">
                  <a:extLst>
                    <a:ext uri="{9D8B030D-6E8A-4147-A177-3AD203B41FA5}">
                      <a16:colId xmlns:a16="http://schemas.microsoft.com/office/drawing/2014/main" val="3413003554"/>
                    </a:ext>
                  </a:extLst>
                </a:gridCol>
                <a:gridCol w="253149">
                  <a:extLst>
                    <a:ext uri="{9D8B030D-6E8A-4147-A177-3AD203B41FA5}">
                      <a16:colId xmlns:a16="http://schemas.microsoft.com/office/drawing/2014/main" val="1986311992"/>
                    </a:ext>
                  </a:extLst>
                </a:gridCol>
                <a:gridCol w="253149">
                  <a:extLst>
                    <a:ext uri="{9D8B030D-6E8A-4147-A177-3AD203B41FA5}">
                      <a16:colId xmlns:a16="http://schemas.microsoft.com/office/drawing/2014/main" val="3923746192"/>
                    </a:ext>
                  </a:extLst>
                </a:gridCol>
                <a:gridCol w="2855520">
                  <a:extLst>
                    <a:ext uri="{9D8B030D-6E8A-4147-A177-3AD203B41FA5}">
                      <a16:colId xmlns:a16="http://schemas.microsoft.com/office/drawing/2014/main" val="2498308515"/>
                    </a:ext>
                  </a:extLst>
                </a:gridCol>
                <a:gridCol w="850580">
                  <a:extLst>
                    <a:ext uri="{9D8B030D-6E8A-4147-A177-3AD203B41FA5}">
                      <a16:colId xmlns:a16="http://schemas.microsoft.com/office/drawing/2014/main" val="3755546839"/>
                    </a:ext>
                  </a:extLst>
                </a:gridCol>
                <a:gridCol w="830328">
                  <a:extLst>
                    <a:ext uri="{9D8B030D-6E8A-4147-A177-3AD203B41FA5}">
                      <a16:colId xmlns:a16="http://schemas.microsoft.com/office/drawing/2014/main" val="4238317949"/>
                    </a:ext>
                  </a:extLst>
                </a:gridCol>
                <a:gridCol w="751853">
                  <a:extLst>
                    <a:ext uri="{9D8B030D-6E8A-4147-A177-3AD203B41FA5}">
                      <a16:colId xmlns:a16="http://schemas.microsoft.com/office/drawing/2014/main" val="1536716833"/>
                    </a:ext>
                  </a:extLst>
                </a:gridCol>
                <a:gridCol w="812608">
                  <a:extLst>
                    <a:ext uri="{9D8B030D-6E8A-4147-A177-3AD203B41FA5}">
                      <a16:colId xmlns:a16="http://schemas.microsoft.com/office/drawing/2014/main" val="3109280820"/>
                    </a:ext>
                  </a:extLst>
                </a:gridCol>
                <a:gridCol w="617684">
                  <a:extLst>
                    <a:ext uri="{9D8B030D-6E8A-4147-A177-3AD203B41FA5}">
                      <a16:colId xmlns:a16="http://schemas.microsoft.com/office/drawing/2014/main" val="3954944148"/>
                    </a:ext>
                  </a:extLst>
                </a:gridCol>
                <a:gridCol w="607558">
                  <a:extLst>
                    <a:ext uri="{9D8B030D-6E8A-4147-A177-3AD203B41FA5}">
                      <a16:colId xmlns:a16="http://schemas.microsoft.com/office/drawing/2014/main" val="296170460"/>
                    </a:ext>
                  </a:extLst>
                </a:gridCol>
              </a:tblGrid>
              <a:tr h="1482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412" marR="7412" marT="7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12" marR="7412" marT="7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7514320"/>
                  </a:ext>
                </a:extLst>
              </a:tr>
              <a:tr h="3928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656645"/>
                  </a:ext>
                </a:extLst>
              </a:tr>
              <a:tr h="1556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1.240.967.119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1.949.075.719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708.108.600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775.240.114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724217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1.169.432.222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1.877.540.822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708.108.600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735.543.041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160739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1.056.690.402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1.764.799.002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708.108.600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672.986.077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314261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Subvenciones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3.458.449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3.458.449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657.753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94529"/>
                  </a:ext>
                </a:extLst>
              </a:tr>
              <a:tr h="237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Región Magallanes y de la Antártica Chilena, y Subsidio Isla de Pascua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39.231.665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39.231.665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21.878.279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8298816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554.526.554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554.526.554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340.776.576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4239715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Cesantía Art. 69 D.F.L. (T.y P.S.) N° 150, de 1981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000476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Subsidio Familiar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312.127.313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312.127.313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221.455.800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743350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Agua Potable Art.1° Ley N° 18.778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77.689.137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77.689.137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46.535.937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9407785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 la Contratación de Mano de Obra Ley N° 19.853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69.169.722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69.169.722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41.681.732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19838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Tarifas Eléctricas Art.151 D.F.L. (E.F. y T.) N° 4, de 2006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466704"/>
                  </a:ext>
                </a:extLst>
              </a:tr>
              <a:tr h="237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Ley N° 20.330 para Deudores Crédito Universitario, Leyes N° 19.287 y 20.027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477.542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477.542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0224349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20.765,  Art. 3° N° 6)  MEPCO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44400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Ingreso Familiar de Emergencia ley N° 21.230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708.108.600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708.108.600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3081653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112.741.820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112.741.820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62.556.964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5921147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112.741.820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112.741.820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62.556.964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307815"/>
                  </a:ext>
                </a:extLst>
              </a:tr>
              <a:tr h="126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71.534.897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71.534.897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39.697.073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141385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71.534.897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71.534.897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39.697.073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5150378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66.801.351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66.801.351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37.273.557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697480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Fomento y Desarrollo de las Regiones Extremas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3.074.546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3.074.546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1.610.607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013048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Ley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1.659.000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1.659.000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812.909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5429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19855"/>
            <a:ext cx="810460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383399"/>
            <a:ext cx="8104606" cy="3297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3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1834A91-1F2A-454E-AB41-C161FD1ACC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869203"/>
              </p:ext>
            </p:extLst>
          </p:nvPr>
        </p:nvGraphicFramePr>
        <p:xfrm>
          <a:off x="539643" y="1696131"/>
          <a:ext cx="8104515" cy="4546313"/>
        </p:xfrm>
        <a:graphic>
          <a:graphicData uri="http://schemas.openxmlformats.org/drawingml/2006/table">
            <a:tbl>
              <a:tblPr/>
              <a:tblGrid>
                <a:gridCol w="242868">
                  <a:extLst>
                    <a:ext uri="{9D8B030D-6E8A-4147-A177-3AD203B41FA5}">
                      <a16:colId xmlns:a16="http://schemas.microsoft.com/office/drawing/2014/main" val="878198965"/>
                    </a:ext>
                  </a:extLst>
                </a:gridCol>
                <a:gridCol w="242868">
                  <a:extLst>
                    <a:ext uri="{9D8B030D-6E8A-4147-A177-3AD203B41FA5}">
                      <a16:colId xmlns:a16="http://schemas.microsoft.com/office/drawing/2014/main" val="3362011623"/>
                    </a:ext>
                  </a:extLst>
                </a:gridCol>
                <a:gridCol w="242868">
                  <a:extLst>
                    <a:ext uri="{9D8B030D-6E8A-4147-A177-3AD203B41FA5}">
                      <a16:colId xmlns:a16="http://schemas.microsoft.com/office/drawing/2014/main" val="1208981651"/>
                    </a:ext>
                  </a:extLst>
                </a:gridCol>
                <a:gridCol w="2739555">
                  <a:extLst>
                    <a:ext uri="{9D8B030D-6E8A-4147-A177-3AD203B41FA5}">
                      <a16:colId xmlns:a16="http://schemas.microsoft.com/office/drawing/2014/main" val="3840374766"/>
                    </a:ext>
                  </a:extLst>
                </a:gridCol>
                <a:gridCol w="721318">
                  <a:extLst>
                    <a:ext uri="{9D8B030D-6E8A-4147-A177-3AD203B41FA5}">
                      <a16:colId xmlns:a16="http://schemas.microsoft.com/office/drawing/2014/main" val="962029181"/>
                    </a:ext>
                  </a:extLst>
                </a:gridCol>
                <a:gridCol w="757749">
                  <a:extLst>
                    <a:ext uri="{9D8B030D-6E8A-4147-A177-3AD203B41FA5}">
                      <a16:colId xmlns:a16="http://schemas.microsoft.com/office/drawing/2014/main" val="2640800279"/>
                    </a:ext>
                  </a:extLst>
                </a:gridCol>
                <a:gridCol w="757749">
                  <a:extLst>
                    <a:ext uri="{9D8B030D-6E8A-4147-A177-3AD203B41FA5}">
                      <a16:colId xmlns:a16="http://schemas.microsoft.com/office/drawing/2014/main" val="534189939"/>
                    </a:ext>
                  </a:extLst>
                </a:gridCol>
                <a:gridCol w="786894">
                  <a:extLst>
                    <a:ext uri="{9D8B030D-6E8A-4147-A177-3AD203B41FA5}">
                      <a16:colId xmlns:a16="http://schemas.microsoft.com/office/drawing/2014/main" val="1986388400"/>
                    </a:ext>
                  </a:extLst>
                </a:gridCol>
                <a:gridCol w="835467">
                  <a:extLst>
                    <a:ext uri="{9D8B030D-6E8A-4147-A177-3AD203B41FA5}">
                      <a16:colId xmlns:a16="http://schemas.microsoft.com/office/drawing/2014/main" val="4105282419"/>
                    </a:ext>
                  </a:extLst>
                </a:gridCol>
                <a:gridCol w="777179">
                  <a:extLst>
                    <a:ext uri="{9D8B030D-6E8A-4147-A177-3AD203B41FA5}">
                      <a16:colId xmlns:a16="http://schemas.microsoft.com/office/drawing/2014/main" val="1001297443"/>
                    </a:ext>
                  </a:extLst>
                </a:gridCol>
              </a:tblGrid>
              <a:tr h="1422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8279060"/>
                  </a:ext>
                </a:extLst>
              </a:tr>
              <a:tr h="3485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3732728"/>
                  </a:ext>
                </a:extLst>
              </a:tr>
              <a:tr h="1493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4.536.192.577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4.201.660.409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-334.532.168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4.509.233.824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372843"/>
                  </a:ext>
                </a:extLst>
              </a:tr>
              <a:tr h="129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129.904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129.904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79.529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6346481"/>
                  </a:ext>
                </a:extLst>
              </a:tr>
              <a:tr h="129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279.053.844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279.053.844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191.901.610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4222122"/>
                  </a:ext>
                </a:extLst>
              </a:tr>
              <a:tr h="129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109.855.181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109.855.181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83.383.385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143739"/>
                  </a:ext>
                </a:extLst>
              </a:tr>
              <a:tr h="129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51.498.737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51.498.737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43.622.819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7803886"/>
                  </a:ext>
                </a:extLst>
              </a:tr>
              <a:tr h="129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Seguro Social de los Empleados Públicos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10.567.800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10.567.800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8.636.062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400009"/>
                  </a:ext>
                </a:extLst>
              </a:tr>
              <a:tr h="129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Bono Laboral Ley N° 20.305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47.788.644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47.788.644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31.124.504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6164028"/>
                  </a:ext>
                </a:extLst>
              </a:tr>
              <a:tr h="129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169.198.653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169.198.653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108.518.225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979165"/>
                  </a:ext>
                </a:extLst>
              </a:tr>
              <a:tr h="129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Pensiones Mínimas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169.198.653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169.198.653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108.518.225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3048774"/>
                  </a:ext>
                </a:extLst>
              </a:tr>
              <a:tr h="129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942018"/>
                  </a:ext>
                </a:extLst>
              </a:tr>
              <a:tr h="129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626073"/>
                  </a:ext>
                </a:extLst>
              </a:tr>
              <a:tr h="129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2.922.324.339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2.615.928.361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-306.395.978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2.628.674.933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672964"/>
                  </a:ext>
                </a:extLst>
              </a:tr>
              <a:tr h="129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67.966.909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67.966.929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2.462.698.974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3623,4%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3623,4%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865445"/>
                  </a:ext>
                </a:extLst>
              </a:tr>
              <a:tr h="129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Simplificado Gravámenes a Exportadores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2.065.443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2.065.443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908.735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598405"/>
                  </a:ext>
                </a:extLst>
              </a:tr>
              <a:tr h="129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6.156.000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6.156.000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1.721.174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82232"/>
                  </a:ext>
                </a:extLst>
              </a:tr>
              <a:tr h="129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Bienes Confiscados Ley N° 19.568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234.131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234.131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235.999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198222"/>
                  </a:ext>
                </a:extLst>
              </a:tr>
              <a:tr h="129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Cesantía Solidario Ley N° 19.728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11.294.342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11.294.342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7.544.765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53122"/>
                  </a:ext>
                </a:extLst>
              </a:tr>
              <a:tr h="251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Ahorro Previsional Voluntario Art.20 O D.L. N° 3.500, de 1980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20.850.730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20.850.730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-4.401.805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377044"/>
                  </a:ext>
                </a:extLst>
              </a:tr>
              <a:tr h="129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325552"/>
                  </a:ext>
                </a:extLst>
              </a:tr>
              <a:tr h="129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Ingreso Familiar de Emergencia ley N° 21.230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1.748.770.964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117724"/>
                  </a:ext>
                </a:extLst>
              </a:tr>
              <a:tr h="251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Reembolso Gasto Electoral a Candidatos y Partidos Políticos, Ley N° 19.884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8.877.695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8.877.695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447548"/>
                  </a:ext>
                </a:extLst>
              </a:tr>
              <a:tr h="129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Vocales de Mesa Ley N° 20.568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10.709.310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10.709.310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4224"/>
                  </a:ext>
                </a:extLst>
              </a:tr>
              <a:tr h="129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Permanente a los Partidos Políticos Ley N°20.900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7.779.248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7.779.248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4.838.618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2073623"/>
                  </a:ext>
                </a:extLst>
              </a:tr>
              <a:tr h="129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Trabajadores Independientes Ley N° 21.242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84723"/>
                  </a:ext>
                </a:extLst>
              </a:tr>
              <a:tr h="129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Clase Media ley N° 21.252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703.072.429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7030724290,0%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7072538"/>
                  </a:ext>
                </a:extLst>
              </a:tr>
              <a:tr h="142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445.200.596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445.200.596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854.809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1412580"/>
                  </a:ext>
                </a:extLst>
              </a:tr>
              <a:tr h="129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Externos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30.587.662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30.587.662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011097"/>
                  </a:ext>
                </a:extLst>
              </a:tr>
              <a:tr h="142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446.614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446.614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854.809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694612"/>
                  </a:ext>
                </a:extLst>
              </a:tr>
              <a:tr h="142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 Ley N° 20.128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414.166.320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414.166.320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0932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3127" y="669976"/>
            <a:ext cx="811169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6710" y="1338877"/>
            <a:ext cx="8124164" cy="2893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					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3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BC05ED8-60F4-47B3-A56D-E252E9A305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9240"/>
              </p:ext>
            </p:extLst>
          </p:nvPr>
        </p:nvGraphicFramePr>
        <p:xfrm>
          <a:off x="531460" y="1706071"/>
          <a:ext cx="8095025" cy="4481947"/>
        </p:xfrm>
        <a:graphic>
          <a:graphicData uri="http://schemas.openxmlformats.org/drawingml/2006/table">
            <a:tbl>
              <a:tblPr/>
              <a:tblGrid>
                <a:gridCol w="242584">
                  <a:extLst>
                    <a:ext uri="{9D8B030D-6E8A-4147-A177-3AD203B41FA5}">
                      <a16:colId xmlns:a16="http://schemas.microsoft.com/office/drawing/2014/main" val="3112917164"/>
                    </a:ext>
                  </a:extLst>
                </a:gridCol>
                <a:gridCol w="242584">
                  <a:extLst>
                    <a:ext uri="{9D8B030D-6E8A-4147-A177-3AD203B41FA5}">
                      <a16:colId xmlns:a16="http://schemas.microsoft.com/office/drawing/2014/main" val="3189043155"/>
                    </a:ext>
                  </a:extLst>
                </a:gridCol>
                <a:gridCol w="242584">
                  <a:extLst>
                    <a:ext uri="{9D8B030D-6E8A-4147-A177-3AD203B41FA5}">
                      <a16:colId xmlns:a16="http://schemas.microsoft.com/office/drawing/2014/main" val="2276493151"/>
                    </a:ext>
                  </a:extLst>
                </a:gridCol>
                <a:gridCol w="2736346">
                  <a:extLst>
                    <a:ext uri="{9D8B030D-6E8A-4147-A177-3AD203B41FA5}">
                      <a16:colId xmlns:a16="http://schemas.microsoft.com/office/drawing/2014/main" val="2895776089"/>
                    </a:ext>
                  </a:extLst>
                </a:gridCol>
                <a:gridCol w="720473">
                  <a:extLst>
                    <a:ext uri="{9D8B030D-6E8A-4147-A177-3AD203B41FA5}">
                      <a16:colId xmlns:a16="http://schemas.microsoft.com/office/drawing/2014/main" val="699106669"/>
                    </a:ext>
                  </a:extLst>
                </a:gridCol>
                <a:gridCol w="756862">
                  <a:extLst>
                    <a:ext uri="{9D8B030D-6E8A-4147-A177-3AD203B41FA5}">
                      <a16:colId xmlns:a16="http://schemas.microsoft.com/office/drawing/2014/main" val="485436434"/>
                    </a:ext>
                  </a:extLst>
                </a:gridCol>
                <a:gridCol w="756862">
                  <a:extLst>
                    <a:ext uri="{9D8B030D-6E8A-4147-A177-3AD203B41FA5}">
                      <a16:colId xmlns:a16="http://schemas.microsoft.com/office/drawing/2014/main" val="275802266"/>
                    </a:ext>
                  </a:extLst>
                </a:gridCol>
                <a:gridCol w="785972">
                  <a:extLst>
                    <a:ext uri="{9D8B030D-6E8A-4147-A177-3AD203B41FA5}">
                      <a16:colId xmlns:a16="http://schemas.microsoft.com/office/drawing/2014/main" val="1054808135"/>
                    </a:ext>
                  </a:extLst>
                </a:gridCol>
                <a:gridCol w="834489">
                  <a:extLst>
                    <a:ext uri="{9D8B030D-6E8A-4147-A177-3AD203B41FA5}">
                      <a16:colId xmlns:a16="http://schemas.microsoft.com/office/drawing/2014/main" val="3442572448"/>
                    </a:ext>
                  </a:extLst>
                </a:gridCol>
                <a:gridCol w="776269">
                  <a:extLst>
                    <a:ext uri="{9D8B030D-6E8A-4147-A177-3AD203B41FA5}">
                      <a16:colId xmlns:a16="http://schemas.microsoft.com/office/drawing/2014/main" val="720222354"/>
                    </a:ext>
                  </a:extLst>
                </a:gridCol>
              </a:tblGrid>
              <a:tr h="140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6929" marR="6929" marT="6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929" marR="6929" marT="6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3020277"/>
                  </a:ext>
                </a:extLst>
              </a:tr>
              <a:tr h="3372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590681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2.409.156.824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2.102.760.826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-306.395.998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165.159.806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797269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y Devoluciones Varias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322.701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322.701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-481.072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-149,1%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-149,1%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846579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para Financiamientos Comprometidos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1.381.258.785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1.263.251.821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-118.006.964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95.108.625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0827319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Constitucional Ley N° 17.997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5.281.722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5.281.722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3.521.152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111521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al Fondo Común Municipal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51.582.716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51.582.716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7.943.739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075111"/>
                  </a:ext>
                </a:extLst>
              </a:tr>
              <a:tr h="2248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Tarifas de Cargo Fiscal en Acuerdos, Convenios o Tratados Internacionales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5.253.176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5.253.176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4.442.553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750705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para la Transparencia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7.402.521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7.402.521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4.338.215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867684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Calificador de Elecciones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1.268.003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1.268.003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458.762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788453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Electorales Regionales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6.034.232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6.034.232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2.285.740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5589569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 contra el  Desempleo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-95.456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-95.466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739066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de Defensa de la Libre Competencia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2.270.103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2.270.103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1.531.303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596058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y Asignaciones Variables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282.650.264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90.556.696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-192.093.568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2413"/>
                  </a:ext>
                </a:extLst>
              </a:tr>
              <a:tr h="2248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Municipal  Zonas Extremas Ley N° 20.198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4.514.400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4.514.400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3.594.835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2805701"/>
                  </a:ext>
                </a:extLst>
              </a:tr>
              <a:tr h="2248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Asistentes de la Educación Zonas Extremas  Ley N° 20.313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12.722.400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12.722.400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8.940.474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883318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Derechos Humanos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10.371.962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10.371.962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6.389.210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195694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Ambientales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6.039.417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6.039.417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3.012.863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6701078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de los Derechos de la Niñez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2.684.452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2.684.452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1.789.632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885739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540820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Art. 129 bis 19 Código de Aguas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2.539.940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2.539.940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731681"/>
                  </a:ext>
                </a:extLst>
              </a:tr>
              <a:tr h="2248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Art. 44 Ley N° 20.883 Bonificación Adicional Zonas Extremas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1.400.000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1.400.000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531.394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93254"/>
                  </a:ext>
                </a:extLst>
              </a:tr>
              <a:tr h="2248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Retiro Funcionarios Municipales Ley N° 21.135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14.159.350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141593500,0%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141593500,0%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649742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Agenda Social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626.960.000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626.960.000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510796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Art. 46 ley N° 21.196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2.400.000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2.400.000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7.593.031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316,4%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743693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-38.656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-386560,0%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-386560,0%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04580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-38.656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-386560,0%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-386560,0%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479973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38.326.352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191631760,0%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191631760,0%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4117885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38.326.352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383263520,0%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383263520,0%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86021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38.326.352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383263520,0%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383263520,0%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195609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3017583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255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37008"/>
            <a:ext cx="80826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3464" y="1406106"/>
            <a:ext cx="8078770" cy="3148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					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3 de 3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11B49BF-83C7-4101-ACAA-FB71349B56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186330"/>
              </p:ext>
            </p:extLst>
          </p:nvPr>
        </p:nvGraphicFramePr>
        <p:xfrm>
          <a:off x="521766" y="1720917"/>
          <a:ext cx="8078770" cy="3631526"/>
        </p:xfrm>
        <a:graphic>
          <a:graphicData uri="http://schemas.openxmlformats.org/drawingml/2006/table">
            <a:tbl>
              <a:tblPr/>
              <a:tblGrid>
                <a:gridCol w="242097">
                  <a:extLst>
                    <a:ext uri="{9D8B030D-6E8A-4147-A177-3AD203B41FA5}">
                      <a16:colId xmlns:a16="http://schemas.microsoft.com/office/drawing/2014/main" val="1979601276"/>
                    </a:ext>
                  </a:extLst>
                </a:gridCol>
                <a:gridCol w="242097">
                  <a:extLst>
                    <a:ext uri="{9D8B030D-6E8A-4147-A177-3AD203B41FA5}">
                      <a16:colId xmlns:a16="http://schemas.microsoft.com/office/drawing/2014/main" val="1727269886"/>
                    </a:ext>
                  </a:extLst>
                </a:gridCol>
                <a:gridCol w="242097">
                  <a:extLst>
                    <a:ext uri="{9D8B030D-6E8A-4147-A177-3AD203B41FA5}">
                      <a16:colId xmlns:a16="http://schemas.microsoft.com/office/drawing/2014/main" val="1927021354"/>
                    </a:ext>
                  </a:extLst>
                </a:gridCol>
                <a:gridCol w="2730852">
                  <a:extLst>
                    <a:ext uri="{9D8B030D-6E8A-4147-A177-3AD203B41FA5}">
                      <a16:colId xmlns:a16="http://schemas.microsoft.com/office/drawing/2014/main" val="2654630334"/>
                    </a:ext>
                  </a:extLst>
                </a:gridCol>
                <a:gridCol w="719027">
                  <a:extLst>
                    <a:ext uri="{9D8B030D-6E8A-4147-A177-3AD203B41FA5}">
                      <a16:colId xmlns:a16="http://schemas.microsoft.com/office/drawing/2014/main" val="2432373287"/>
                    </a:ext>
                  </a:extLst>
                </a:gridCol>
                <a:gridCol w="755342">
                  <a:extLst>
                    <a:ext uri="{9D8B030D-6E8A-4147-A177-3AD203B41FA5}">
                      <a16:colId xmlns:a16="http://schemas.microsoft.com/office/drawing/2014/main" val="2880217540"/>
                    </a:ext>
                  </a:extLst>
                </a:gridCol>
                <a:gridCol w="755342">
                  <a:extLst>
                    <a:ext uri="{9D8B030D-6E8A-4147-A177-3AD203B41FA5}">
                      <a16:colId xmlns:a16="http://schemas.microsoft.com/office/drawing/2014/main" val="1951827500"/>
                    </a:ext>
                  </a:extLst>
                </a:gridCol>
                <a:gridCol w="784394">
                  <a:extLst>
                    <a:ext uri="{9D8B030D-6E8A-4147-A177-3AD203B41FA5}">
                      <a16:colId xmlns:a16="http://schemas.microsoft.com/office/drawing/2014/main" val="3757413269"/>
                    </a:ext>
                  </a:extLst>
                </a:gridCol>
                <a:gridCol w="832812">
                  <a:extLst>
                    <a:ext uri="{9D8B030D-6E8A-4147-A177-3AD203B41FA5}">
                      <a16:colId xmlns:a16="http://schemas.microsoft.com/office/drawing/2014/main" val="969577028"/>
                    </a:ext>
                  </a:extLst>
                </a:gridCol>
                <a:gridCol w="774710">
                  <a:extLst>
                    <a:ext uri="{9D8B030D-6E8A-4147-A177-3AD203B41FA5}">
                      <a16:colId xmlns:a16="http://schemas.microsoft.com/office/drawing/2014/main" val="1778442504"/>
                    </a:ext>
                  </a:extLst>
                </a:gridCol>
              </a:tblGrid>
              <a:tr h="1449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464675"/>
                  </a:ext>
                </a:extLst>
              </a:tr>
              <a:tr h="3479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8444963"/>
                  </a:ext>
                </a:extLst>
              </a:tr>
              <a:tr h="11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258.992.488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258.992.488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686.080.356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5689194"/>
                  </a:ext>
                </a:extLst>
              </a:tr>
              <a:tr h="11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29.553.690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295536900,0%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295536900,0%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5522840"/>
                  </a:ext>
                </a:extLst>
              </a:tr>
              <a:tr h="11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258.992.468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258.992.468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656.526.666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1590330"/>
                  </a:ext>
                </a:extLst>
              </a:tr>
              <a:tr h="11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994233"/>
                  </a:ext>
                </a:extLst>
              </a:tr>
              <a:tr h="11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326.666.088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1633330440,0%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872165"/>
                  </a:ext>
                </a:extLst>
              </a:tr>
              <a:tr h="11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1.070.691.982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1.042.555.772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-28.136.210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637.504.956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794778"/>
                  </a:ext>
                </a:extLst>
              </a:tr>
              <a:tr h="11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345382"/>
                  </a:ext>
                </a:extLst>
              </a:tr>
              <a:tr h="11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166397"/>
                  </a:ext>
                </a:extLst>
              </a:tr>
              <a:tr h="11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1.010.835.499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982.699.289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-28.136.210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599.062.782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6098067"/>
                  </a:ext>
                </a:extLst>
              </a:tr>
              <a:tr h="11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Gobiernos Regionales Ley N° 19.143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28.241.380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28.241.380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28927"/>
                  </a:ext>
                </a:extLst>
              </a:tr>
              <a:tr h="11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Magallanes Ley  N° 19.275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5.008.419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5.008.419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177169"/>
                  </a:ext>
                </a:extLst>
              </a:tr>
              <a:tr h="11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Fondo de Infraestructura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26.047.859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26.047.859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9.594.000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215808"/>
                  </a:ext>
                </a:extLst>
              </a:tr>
              <a:tr h="11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 Concesiones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401.929.320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373.155.680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-28.773.640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211.499.332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03135"/>
                  </a:ext>
                </a:extLst>
              </a:tr>
              <a:tr h="11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Gobiernos Regionales Ley N° 19.995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28.264.254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28.901.684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637.430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12.033.196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8465370"/>
                  </a:ext>
                </a:extLst>
              </a:tr>
              <a:tr h="11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Gobiernos Regionales Ley N° 19.657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145.837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145.837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4452251"/>
                  </a:ext>
                </a:extLst>
              </a:tr>
              <a:tr h="11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Apoyo Regional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355.856.125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355.856.125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221.917.537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624245"/>
                  </a:ext>
                </a:extLst>
              </a:tr>
              <a:tr h="11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para  Diagnósticos y Tratamientos de Alto Costo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107.508.242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107.508.242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107.623.505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838539"/>
                  </a:ext>
                </a:extLst>
              </a:tr>
              <a:tr h="11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Contingencia Estratégico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208259"/>
                  </a:ext>
                </a:extLst>
              </a:tr>
              <a:tr h="11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Gobiernos Regionales  Art. 129 bis 19 Código de Aguas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16.509.608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16.509.608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0669804"/>
                  </a:ext>
                </a:extLst>
              </a:tr>
              <a:tr h="11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Inversión y Reconversión Regional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36.395.212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36.395.212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36.395.212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043469"/>
                  </a:ext>
                </a:extLst>
              </a:tr>
              <a:tr h="2319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de Acuicultura Gobiernos Regionales D.L. N° 430, de 1992 ( E.F. y T.)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4.929.233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4.929.233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347491"/>
                  </a:ext>
                </a:extLst>
              </a:tr>
              <a:tr h="11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59.856.473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59.856.473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38.442.174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646653"/>
                  </a:ext>
                </a:extLst>
              </a:tr>
              <a:tr h="11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Municipalidades Ley N° 19.143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29.525.733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29.525.733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26.408.988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371574"/>
                  </a:ext>
                </a:extLst>
              </a:tr>
              <a:tr h="11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Municipalidades Ley N° 19.995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30.268.228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30.268.228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12.033.186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212517"/>
                  </a:ext>
                </a:extLst>
              </a:tr>
              <a:tr h="11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Municipalidades Ley N° 19.657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62.502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62.502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617778"/>
                  </a:ext>
                </a:extLst>
              </a:tr>
              <a:tr h="11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180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1" y="693294"/>
            <a:ext cx="811075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0" y="1335683"/>
            <a:ext cx="8110753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dólares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8216FA2-895F-4259-B5DF-493EE618F3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234604"/>
              </p:ext>
            </p:extLst>
          </p:nvPr>
        </p:nvGraphicFramePr>
        <p:xfrm>
          <a:off x="505043" y="1628800"/>
          <a:ext cx="8145259" cy="3149516"/>
        </p:xfrm>
        <a:graphic>
          <a:graphicData uri="http://schemas.openxmlformats.org/drawingml/2006/table">
            <a:tbl>
              <a:tblPr/>
              <a:tblGrid>
                <a:gridCol w="266359">
                  <a:extLst>
                    <a:ext uri="{9D8B030D-6E8A-4147-A177-3AD203B41FA5}">
                      <a16:colId xmlns:a16="http://schemas.microsoft.com/office/drawing/2014/main" val="2863270408"/>
                    </a:ext>
                  </a:extLst>
                </a:gridCol>
                <a:gridCol w="266359">
                  <a:extLst>
                    <a:ext uri="{9D8B030D-6E8A-4147-A177-3AD203B41FA5}">
                      <a16:colId xmlns:a16="http://schemas.microsoft.com/office/drawing/2014/main" val="3984822722"/>
                    </a:ext>
                  </a:extLst>
                </a:gridCol>
                <a:gridCol w="266359">
                  <a:extLst>
                    <a:ext uri="{9D8B030D-6E8A-4147-A177-3AD203B41FA5}">
                      <a16:colId xmlns:a16="http://schemas.microsoft.com/office/drawing/2014/main" val="3163249293"/>
                    </a:ext>
                  </a:extLst>
                </a:gridCol>
                <a:gridCol w="3004531">
                  <a:extLst>
                    <a:ext uri="{9D8B030D-6E8A-4147-A177-3AD203B41FA5}">
                      <a16:colId xmlns:a16="http://schemas.microsoft.com/office/drawing/2014/main" val="1470361384"/>
                    </a:ext>
                  </a:extLst>
                </a:gridCol>
                <a:gridCol w="713842">
                  <a:extLst>
                    <a:ext uri="{9D8B030D-6E8A-4147-A177-3AD203B41FA5}">
                      <a16:colId xmlns:a16="http://schemas.microsoft.com/office/drawing/2014/main" val="80668370"/>
                    </a:ext>
                  </a:extLst>
                </a:gridCol>
                <a:gridCol w="713842">
                  <a:extLst>
                    <a:ext uri="{9D8B030D-6E8A-4147-A177-3AD203B41FA5}">
                      <a16:colId xmlns:a16="http://schemas.microsoft.com/office/drawing/2014/main" val="4111369163"/>
                    </a:ext>
                  </a:extLst>
                </a:gridCol>
                <a:gridCol w="713842">
                  <a:extLst>
                    <a:ext uri="{9D8B030D-6E8A-4147-A177-3AD203B41FA5}">
                      <a16:colId xmlns:a16="http://schemas.microsoft.com/office/drawing/2014/main" val="1937034126"/>
                    </a:ext>
                  </a:extLst>
                </a:gridCol>
                <a:gridCol w="713842">
                  <a:extLst>
                    <a:ext uri="{9D8B030D-6E8A-4147-A177-3AD203B41FA5}">
                      <a16:colId xmlns:a16="http://schemas.microsoft.com/office/drawing/2014/main" val="3244644338"/>
                    </a:ext>
                  </a:extLst>
                </a:gridCol>
                <a:gridCol w="759123">
                  <a:extLst>
                    <a:ext uri="{9D8B030D-6E8A-4147-A177-3AD203B41FA5}">
                      <a16:colId xmlns:a16="http://schemas.microsoft.com/office/drawing/2014/main" val="768908111"/>
                    </a:ext>
                  </a:extLst>
                </a:gridCol>
                <a:gridCol w="727160">
                  <a:extLst>
                    <a:ext uri="{9D8B030D-6E8A-4147-A177-3AD203B41FA5}">
                      <a16:colId xmlns:a16="http://schemas.microsoft.com/office/drawing/2014/main" val="3640445507"/>
                    </a:ext>
                  </a:extLst>
                </a:gridCol>
              </a:tblGrid>
              <a:tr h="1238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9887093"/>
                  </a:ext>
                </a:extLst>
              </a:tr>
              <a:tr h="3791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956770"/>
                  </a:ext>
                </a:extLst>
              </a:tr>
              <a:tr h="1625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4.342.467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5.192.467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6.933.487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790733"/>
                  </a:ext>
                </a:extLst>
              </a:tr>
              <a:tr h="123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12.645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12.645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07890"/>
                  </a:ext>
                </a:extLst>
              </a:tr>
              <a:tr h="123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5.213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663295"/>
                  </a:ext>
                </a:extLst>
              </a:tr>
              <a:tr h="123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4224550"/>
                  </a:ext>
                </a:extLst>
              </a:tr>
              <a:tr h="123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055814"/>
                  </a:ext>
                </a:extLst>
              </a:tr>
              <a:tr h="123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762222"/>
                  </a:ext>
                </a:extLst>
              </a:tr>
              <a:tr h="123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Anticipos Ley N° 13.196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834614"/>
                  </a:ext>
                </a:extLst>
              </a:tr>
              <a:tr h="123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5.193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533092"/>
                  </a:ext>
                </a:extLst>
              </a:tr>
              <a:tr h="123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5.193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7667914"/>
                  </a:ext>
                </a:extLst>
              </a:tr>
              <a:tr h="123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922849"/>
                  </a:ext>
                </a:extLst>
              </a:tr>
              <a:tr h="123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444338"/>
                  </a:ext>
                </a:extLst>
              </a:tr>
              <a:tr h="123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6299595"/>
                  </a:ext>
                </a:extLst>
              </a:tr>
              <a:tr h="123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4.322.569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5.172.569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6.918.198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275399"/>
                  </a:ext>
                </a:extLst>
              </a:tr>
              <a:tr h="123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3.961.159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3.961.159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6.103.024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6115623"/>
                  </a:ext>
                </a:extLst>
              </a:tr>
              <a:tr h="123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361.400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1.211.400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815.174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8835957"/>
                  </a:ext>
                </a:extLst>
              </a:tr>
              <a:tr h="123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611979"/>
                  </a:ext>
                </a:extLst>
              </a:tr>
              <a:tr h="123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370137"/>
                  </a:ext>
                </a:extLst>
              </a:tr>
              <a:tr h="131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1824579"/>
                  </a:ext>
                </a:extLst>
              </a:tr>
              <a:tr h="123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587"/>
                  </a:ext>
                </a:extLst>
              </a:tr>
              <a:tr h="123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Estabilización Económica y Social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577346"/>
                  </a:ext>
                </a:extLst>
              </a:tr>
              <a:tr h="123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Contingencia Estratégico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1373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211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4837" y="672716"/>
            <a:ext cx="809584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97082" y="636684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317" y="1263810"/>
            <a:ext cx="8117366" cy="4137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1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811C936-706D-49D6-A108-A040B95E1A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306760"/>
              </p:ext>
            </p:extLst>
          </p:nvPr>
        </p:nvGraphicFramePr>
        <p:xfrm>
          <a:off x="548180" y="1677512"/>
          <a:ext cx="8082502" cy="4057971"/>
        </p:xfrm>
        <a:graphic>
          <a:graphicData uri="http://schemas.openxmlformats.org/drawingml/2006/table">
            <a:tbl>
              <a:tblPr/>
              <a:tblGrid>
                <a:gridCol w="260810">
                  <a:extLst>
                    <a:ext uri="{9D8B030D-6E8A-4147-A177-3AD203B41FA5}">
                      <a16:colId xmlns:a16="http://schemas.microsoft.com/office/drawing/2014/main" val="101828751"/>
                    </a:ext>
                  </a:extLst>
                </a:gridCol>
                <a:gridCol w="260810">
                  <a:extLst>
                    <a:ext uri="{9D8B030D-6E8A-4147-A177-3AD203B41FA5}">
                      <a16:colId xmlns:a16="http://schemas.microsoft.com/office/drawing/2014/main" val="2805409120"/>
                    </a:ext>
                  </a:extLst>
                </a:gridCol>
                <a:gridCol w="260810">
                  <a:extLst>
                    <a:ext uri="{9D8B030D-6E8A-4147-A177-3AD203B41FA5}">
                      <a16:colId xmlns:a16="http://schemas.microsoft.com/office/drawing/2014/main" val="891850682"/>
                    </a:ext>
                  </a:extLst>
                </a:gridCol>
                <a:gridCol w="2941936">
                  <a:extLst>
                    <a:ext uri="{9D8B030D-6E8A-4147-A177-3AD203B41FA5}">
                      <a16:colId xmlns:a16="http://schemas.microsoft.com/office/drawing/2014/main" val="3331436075"/>
                    </a:ext>
                  </a:extLst>
                </a:gridCol>
                <a:gridCol w="805902">
                  <a:extLst>
                    <a:ext uri="{9D8B030D-6E8A-4147-A177-3AD203B41FA5}">
                      <a16:colId xmlns:a16="http://schemas.microsoft.com/office/drawing/2014/main" val="3496809495"/>
                    </a:ext>
                  </a:extLst>
                </a:gridCol>
                <a:gridCol w="698971">
                  <a:extLst>
                    <a:ext uri="{9D8B030D-6E8A-4147-A177-3AD203B41FA5}">
                      <a16:colId xmlns:a16="http://schemas.microsoft.com/office/drawing/2014/main" val="268946848"/>
                    </a:ext>
                  </a:extLst>
                </a:gridCol>
                <a:gridCol w="698971">
                  <a:extLst>
                    <a:ext uri="{9D8B030D-6E8A-4147-A177-3AD203B41FA5}">
                      <a16:colId xmlns:a16="http://schemas.microsoft.com/office/drawing/2014/main" val="4286635552"/>
                    </a:ext>
                  </a:extLst>
                </a:gridCol>
                <a:gridCol w="698971">
                  <a:extLst>
                    <a:ext uri="{9D8B030D-6E8A-4147-A177-3AD203B41FA5}">
                      <a16:colId xmlns:a16="http://schemas.microsoft.com/office/drawing/2014/main" val="2400122053"/>
                    </a:ext>
                  </a:extLst>
                </a:gridCol>
                <a:gridCol w="743309">
                  <a:extLst>
                    <a:ext uri="{9D8B030D-6E8A-4147-A177-3AD203B41FA5}">
                      <a16:colId xmlns:a16="http://schemas.microsoft.com/office/drawing/2014/main" val="1941113423"/>
                    </a:ext>
                  </a:extLst>
                </a:gridCol>
                <a:gridCol w="712012">
                  <a:extLst>
                    <a:ext uri="{9D8B030D-6E8A-4147-A177-3AD203B41FA5}">
                      <a16:colId xmlns:a16="http://schemas.microsoft.com/office/drawing/2014/main" val="1446909930"/>
                    </a:ext>
                  </a:extLst>
                </a:gridCol>
              </a:tblGrid>
              <a:tr h="1222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0028430"/>
                  </a:ext>
                </a:extLst>
              </a:tr>
              <a:tr h="3744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6183164"/>
                  </a:ext>
                </a:extLst>
              </a:tr>
              <a:tr h="1604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2.749.736.941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2.749.736.941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6.596.547.379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744533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249.596.005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249.596.005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169.464.479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261990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120.897.308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120.900.723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87.961.622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990067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114.488.061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114.488.061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84.475.064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354325"/>
                  </a:ext>
                </a:extLst>
              </a:tr>
              <a:tr h="175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4.814.273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4.814.273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2.428.203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720707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378.306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378.306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5090637"/>
                  </a:ext>
                </a:extLst>
              </a:tr>
              <a:tr h="160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352.927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352.927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352.927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758583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221.477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221.477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221.477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2364048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517.612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517.612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359.299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659550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124.652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128.067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124.652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500373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37.684.917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37.684.917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29.952.745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74127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15.671.383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15.671.383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11.261.832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479001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4.433.883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4.433.883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5.449.394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491703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145.749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470392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1.405.036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1.405.036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927.507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9374204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108.985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108.985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70.924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377766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95.000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95.000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108.362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997260"/>
                  </a:ext>
                </a:extLst>
              </a:tr>
              <a:tr h="129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100.565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4196487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231.232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518287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646.292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646.292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423.570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2066352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4.265.866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4.265.866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2.709.120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226164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589.165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589.165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389.756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899849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605.091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605.091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376.129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220429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329.941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329.941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217.939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1793732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3.903.619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895894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1.392.857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1.392.857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918.729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200083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3.885.680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3.885.680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2.718.318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773873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193.050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193.050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794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4757</TotalTime>
  <Words>8522</Words>
  <Application>Microsoft Office PowerPoint</Application>
  <PresentationFormat>Presentación en pantalla (4:3)</PresentationFormat>
  <Paragraphs>4620</Paragraphs>
  <Slides>24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7" baseType="lpstr">
      <vt:lpstr>Arial</vt:lpstr>
      <vt:lpstr>Calibri</vt:lpstr>
      <vt:lpstr>2_Tema de Office</vt:lpstr>
      <vt:lpstr>Presentación de PowerPoint</vt:lpstr>
      <vt:lpstr>EJECUCIÓN ACUMULADA DE GASTOS A AGOSTO DE 2020  PARTIDA 50 TESORO PÚBLICO</vt:lpstr>
      <vt:lpstr>EJECUCIÓN ACUMULADA DE GASTOS A AGOSTO DE 2020  PARTIDA 50 RESUMEN POR CAPÍTULOS</vt:lpstr>
      <vt:lpstr>EJECUCIÓN ACUMULADA DE GASTOS A AGOSTO DE 2020  PARTIDA 50. CAPÍTULO 01. PROGRAMA 02:  SUBSIDIOS</vt:lpstr>
      <vt:lpstr>EJECUCIÓN ACUMULADA DE GASTOS A AGOSTO DE 2020  PARTIDA 50. CAPÍTULO 01. PROGRAMA 03:  OPERACIONES COMPLEMENTARIAS</vt:lpstr>
      <vt:lpstr>EJECUCIÓN ACUMULADA DE GASTOS A AGOSTO DE 2020  PARTIDA 50. CAPÍTULO 01. PROGRAMA 03:  OPERACIONES COMPLEMENTARIAS</vt:lpstr>
      <vt:lpstr>EJECUCIÓN ACUMULADA DE GASTOS A AGOSTO DE 2020  PARTIDA 50. CAPÍTULO 01. PROGRAMA 03:  OPERACIONES COMPLEMENTARIAS</vt:lpstr>
      <vt:lpstr>EJECUCIÓN ACUMULADA DE GASTOS A AGOSTO DE 2020  PARTIDA 50. CAPÍTULO 01. PROGRAMA 03:  OPERACIONES COMPLEMENTARIAS</vt:lpstr>
      <vt:lpstr>EJECUCIÓN ACUMULADA DE GASTOS A AGOSTO DE 2020  PARTIDA 50. CAPÍTULO 01. PROGRAMA 04:  SERVICIO DE LA DEUDA PÚBLICA</vt:lpstr>
      <vt:lpstr>EJECUCIÓN ACUMULADA DE GASTOS A AGOSTO DE 2020  PARTIDA 50. CAPÍTULO 01. PROGRAMA 04:  SERVICIO DE LA DEUDA PÚBLICA</vt:lpstr>
      <vt:lpstr>EJECUCIÓN ACUMULADA DE GASTOS A AGOSTO DE 2020  PARTIDA 50. CAPÍTULO 01. PROGRAMA 04:  SERVICIO DE LA DEUDA PÚBLICA</vt:lpstr>
      <vt:lpstr>EJECUCIÓN ACUMULADA DE GASTOS A AGOSTO DE 2020  PARTIDA 50. CAPÍTULO 01. PROGRAMA 04:  SERVICIO DE LA DEUDA PÚBLICA</vt:lpstr>
      <vt:lpstr>EJECUCIÓN ACUMULADA DE GASTOS A AGOSTO DE 2020  PARTIDA 50. CAPÍTULO 01. PROGRAMA 05:  APORTE FISCAL LIBRE</vt:lpstr>
      <vt:lpstr>EJECUCIÓN ACUMULADA DE GASTOS A AGOSTO DE 2020  PARTIDA 50. CAPÍTULO 01. PROGRAMA 05:  APORTE FISCAL LIBRE</vt:lpstr>
      <vt:lpstr>EJECUCIÓN ACUMULADA DE GASTOS A AGOSTO DE 2020  PARTIDA 50. CAPÍTULO 01. PROGRAMA 05:  APORTE FISCAL LIBRE</vt:lpstr>
      <vt:lpstr>EJECUCIÓN ACUMULADA DE GASTOS A AGOSTO DE 2020  PARTIDA 50. CAPÍTULO 01. PROGRAMA 06:  FONDO DE RESERVA DE PENSIONES</vt:lpstr>
      <vt:lpstr>EJECUCIÓN ACUMULADA DE GASTOS A AGOSTO DE 2020  PARTIDA 50. CAPÍTULO 01. PROGRAMA 07:  FONDO DE ESTABILIZACIÓN ECONÓMICA Y SOCIAL</vt:lpstr>
      <vt:lpstr>EJECUCIÓN ACUMULADA DE GASTOS A AGOSTO DE 2020  PARTIDA 50. CAPÍTULO 01. PROGRAMA 08:  FONDO PARA LA EDUCACIÓN</vt:lpstr>
      <vt:lpstr>EJECUCIÓN ACUMULADA DE GASTOS A AGOSTO DE 2020  PARTIDA 50. CAPÍTULO 01. PROGRAMA 09:  FONDO DE APOYO REGIONAL</vt:lpstr>
      <vt:lpstr>EJECUCIÓN ACUMULADA DE GASTOS A AGOSTO DE 2020  PARTIDA 50. CAPÍTULO 01. PROGRAMA 10:  FONDO PARA DIAGNÓSTICOS Y TRATAMIENTOS DE ALTO COSTO</vt:lpstr>
      <vt:lpstr>EJECUCIÓN ACUMULADA DE GASTOS A AGOSTO DE 2020  PARTIDA 50. CAPÍTULO 01. PROGRAMA 12:  FONDO DE CONTINGENCIA ESTRATÉGICO</vt:lpstr>
      <vt:lpstr>EJECUCIÓN ACUMULADA DE GASTOS A AGOSTO DE 2020  PARTIDA 50. CAPÍTULO 01. PROGRAMA 13:  FINANCIAMIENTO GOBIERNOS REGIONALES </vt:lpstr>
      <vt:lpstr>EJECUCIÓN ACUMULADA DE GASTOS A AGOSTO DE 2020  PARTIDA 50. CAPÍTULO 01. PROGRAMA 13:  FINANCIAMIENTO GOBIERNOS REGIONALES </vt:lpstr>
      <vt:lpstr>EJECUCIÓN ACUMULADA DE GASTOS A AGOSTO DE 2020  PARTIDA 50. CAPÍTULO 01. PROGRAMA 13:  FINANCIAMIENTO GOBIERNOS REGIONALES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350</cp:revision>
  <cp:lastPrinted>2019-10-22T12:56:39Z</cp:lastPrinted>
  <dcterms:created xsi:type="dcterms:W3CDTF">2016-06-23T13:38:47Z</dcterms:created>
  <dcterms:modified xsi:type="dcterms:W3CDTF">2020-10-20T01:21:56Z</dcterms:modified>
</cp:coreProperties>
</file>