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4" r:id="rId3"/>
    <p:sldId id="303" r:id="rId4"/>
    <p:sldId id="302" r:id="rId5"/>
    <p:sldId id="301" r:id="rId6"/>
    <p:sldId id="265" r:id="rId7"/>
    <p:sldId id="304" r:id="rId8"/>
    <p:sldId id="305" r:id="rId9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 b="1">
              <a:effectLst/>
            </a:endParaRPr>
          </a:p>
        </c:rich>
      </c:tx>
      <c:layout>
        <c:manualLayout>
          <c:xMode val="edge"/>
          <c:yMode val="edge"/>
          <c:x val="0.16619196607046632"/>
          <c:y val="1.445347786811201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6607611548556434E-3"/>
          <c:y val="0.25148937683602562"/>
          <c:w val="0.98460578118524644"/>
          <c:h val="0.47881370297462816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F30B-461D-AD69-73FC289BB2C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F30B-461D-AD69-73FC289BB2C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F30B-461D-AD69-73FC289BB2C4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28'!$C$61:$C$63</c:f>
              <c:strCache>
                <c:ptCount val="3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OTROS</c:v>
                </c:pt>
              </c:strCache>
            </c:strRef>
          </c:cat>
          <c:val>
            <c:numRef>
              <c:f>'Partida 28'!$D$61:$D$63</c:f>
              <c:numCache>
                <c:formatCode>#,##0</c:formatCode>
                <c:ptCount val="3"/>
                <c:pt idx="0">
                  <c:v>18769916</c:v>
                </c:pt>
                <c:pt idx="1">
                  <c:v>40405607</c:v>
                </c:pt>
                <c:pt idx="2">
                  <c:v>91141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30B-461D-AD69-73FC289BB2C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8620743599103092E-2"/>
          <c:y val="0.8369370625546807"/>
          <c:w val="0.97600337209504462"/>
          <c:h val="0.1413826006124234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 i="0" baseline="0">
                <a:effectLst/>
              </a:rPr>
              <a:t>% Ejecución Mensual 2018- 2019 - 2020</a:t>
            </a:r>
            <a:endParaRPr lang="es-CL" sz="400">
              <a:effectLst/>
            </a:endParaRP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28'!$C$28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28'!$D$27:$O$27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28'!$D$28:$O$28</c:f>
              <c:numCache>
                <c:formatCode>0.0%</c:formatCode>
                <c:ptCount val="12"/>
                <c:pt idx="0">
                  <c:v>5.650863700116078E-2</c:v>
                </c:pt>
                <c:pt idx="1">
                  <c:v>4.7511496888652804E-2</c:v>
                </c:pt>
                <c:pt idx="2">
                  <c:v>0.27457178838583923</c:v>
                </c:pt>
                <c:pt idx="3">
                  <c:v>0.28627985159886177</c:v>
                </c:pt>
                <c:pt idx="4">
                  <c:v>3.2981407807230641E-2</c:v>
                </c:pt>
                <c:pt idx="5">
                  <c:v>5.4055012557946973E-2</c:v>
                </c:pt>
                <c:pt idx="6">
                  <c:v>3.4583460810757354E-2</c:v>
                </c:pt>
                <c:pt idx="7">
                  <c:v>3.4226738086414847E-2</c:v>
                </c:pt>
                <c:pt idx="8">
                  <c:v>5.2897779609242558E-2</c:v>
                </c:pt>
                <c:pt idx="9">
                  <c:v>3.3300926064726073E-2</c:v>
                </c:pt>
                <c:pt idx="10">
                  <c:v>5.0861822621314251E-2</c:v>
                </c:pt>
                <c:pt idx="11">
                  <c:v>8.6999364572867069E-2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6BF-44FB-AB01-B28E21005DA0}"/>
            </c:ext>
          </c:extLst>
        </c:ser>
        <c:ser>
          <c:idx val="0"/>
          <c:order val="1"/>
          <c:tx>
            <c:strRef>
              <c:f>'Partida 28'!$C$29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28'!$D$27:$O$27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28'!$D$29:$O$29</c:f>
              <c:numCache>
                <c:formatCode>0.0%</c:formatCode>
                <c:ptCount val="12"/>
                <c:pt idx="0">
                  <c:v>6.2063159971691748E-2</c:v>
                </c:pt>
                <c:pt idx="1">
                  <c:v>6.3419100514212526E-2</c:v>
                </c:pt>
                <c:pt idx="2">
                  <c:v>0.13637986310847564</c:v>
                </c:pt>
                <c:pt idx="3">
                  <c:v>6.310274264638846E-2</c:v>
                </c:pt>
                <c:pt idx="4">
                  <c:v>7.7160463137329272E-2</c:v>
                </c:pt>
                <c:pt idx="5">
                  <c:v>0.11991412714551912</c:v>
                </c:pt>
                <c:pt idx="6">
                  <c:v>6.5641933540195291E-2</c:v>
                </c:pt>
                <c:pt idx="7">
                  <c:v>6.7163642064995477E-2</c:v>
                </c:pt>
                <c:pt idx="8">
                  <c:v>9.0147245937641077E-2</c:v>
                </c:pt>
                <c:pt idx="9">
                  <c:v>6.2784170480911991E-2</c:v>
                </c:pt>
                <c:pt idx="10">
                  <c:v>7.3991136463877075E-2</c:v>
                </c:pt>
                <c:pt idx="11">
                  <c:v>0.15008444145060748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6BF-44FB-AB01-B28E21005DA0}"/>
            </c:ext>
          </c:extLst>
        </c:ser>
        <c:ser>
          <c:idx val="1"/>
          <c:order val="2"/>
          <c:tx>
            <c:strRef>
              <c:f>'Partida 28'!$C$30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0857763300760043E-2"/>
                  <c:y val="6.953495623541031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6BF-44FB-AB01-B28E21005DA0}"/>
                </c:ext>
              </c:extLst>
            </c:dLbl>
            <c:dLbl>
              <c:idx val="1"/>
              <c:layout>
                <c:manualLayout>
                  <c:x val="1.5200868621064021E-2"/>
                  <c:y val="3.476747811770515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6BF-44FB-AB01-B28E21005DA0}"/>
                </c:ext>
              </c:extLst>
            </c:dLbl>
            <c:dLbl>
              <c:idx val="2"/>
              <c:layout>
                <c:manualLayout>
                  <c:x val="1.3029315960912053E-2"/>
                  <c:y val="3.476747811770452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6BF-44FB-AB01-B28E21005DA0}"/>
                </c:ext>
              </c:extLst>
            </c:dLbl>
            <c:dLbl>
              <c:idx val="3"/>
              <c:layout>
                <c:manualLayout>
                  <c:x val="1.0857763300760003E-2"/>
                  <c:y val="-3.476747811770515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6BF-44FB-AB01-B28E21005DA0}"/>
                </c:ext>
              </c:extLst>
            </c:dLbl>
            <c:dLbl>
              <c:idx val="4"/>
              <c:layout>
                <c:manualLayout>
                  <c:x val="6.514657980456026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6BF-44FB-AB01-B28E21005DA0}"/>
                </c:ext>
              </c:extLst>
            </c:dLbl>
            <c:dLbl>
              <c:idx val="5"/>
              <c:layout>
                <c:manualLayout>
                  <c:x val="6.514657980456026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6BF-44FB-AB01-B28E21005DA0}"/>
                </c:ext>
              </c:extLst>
            </c:dLbl>
            <c:dLbl>
              <c:idx val="6"/>
              <c:layout>
                <c:manualLayout>
                  <c:x val="6.5146579804560263E-3"/>
                  <c:y val="-1.2747928044672629E-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6BF-44FB-AB01-B28E21005DA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28'!$D$27:$O$27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28'!$D$30:$K$30</c:f>
              <c:numCache>
                <c:formatCode>0.0%</c:formatCode>
                <c:ptCount val="8"/>
                <c:pt idx="0">
                  <c:v>1.6532463492587354E-2</c:v>
                </c:pt>
                <c:pt idx="1">
                  <c:v>3.274782542751252E-2</c:v>
                </c:pt>
                <c:pt idx="2">
                  <c:v>3.1889279095036312E-2</c:v>
                </c:pt>
                <c:pt idx="3">
                  <c:v>3.6491303204527772E-2</c:v>
                </c:pt>
                <c:pt idx="4">
                  <c:v>5.823727212544641E-2</c:v>
                </c:pt>
                <c:pt idx="5">
                  <c:v>3.506100737307194E-2</c:v>
                </c:pt>
                <c:pt idx="6">
                  <c:v>1.8630519879266783E-2</c:v>
                </c:pt>
                <c:pt idx="7">
                  <c:v>8.5422206004484733E-2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6BF-44FB-AB01-B28E21005DA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0435200"/>
        <c:axId val="160449280"/>
      </c:barChart>
      <c:catAx>
        <c:axId val="160435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0449280"/>
        <c:crosses val="autoZero"/>
        <c:auto val="1"/>
        <c:lblAlgn val="ctr"/>
        <c:lblOffset val="100"/>
        <c:noMultiLvlLbl val="0"/>
      </c:catAx>
      <c:valAx>
        <c:axId val="160449280"/>
        <c:scaling>
          <c:orientation val="minMax"/>
          <c:max val="0.4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0435200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 i="0" baseline="0">
                <a:effectLst/>
              </a:rPr>
              <a:t>% Ejecución Acumulada  2018 - 2019 - 2020</a:t>
            </a:r>
            <a:endParaRPr lang="es-CL" sz="400">
              <a:effectLst/>
            </a:endParaRPr>
          </a:p>
        </c:rich>
      </c:tx>
      <c:layout>
        <c:manualLayout>
          <c:xMode val="edge"/>
          <c:yMode val="edge"/>
          <c:x val="0.29293794618341573"/>
          <c:y val="3.1454770764070231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28'!$C$22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28'!$D$21:$O$21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28'!$D$22:$O$22</c:f>
              <c:numCache>
                <c:formatCode>0.0%</c:formatCode>
                <c:ptCount val="12"/>
                <c:pt idx="0">
                  <c:v>5.650863700116078E-2</c:v>
                </c:pt>
                <c:pt idx="1">
                  <c:v>0.10402013388981358</c:v>
                </c:pt>
                <c:pt idx="2">
                  <c:v>0.3512497190192217</c:v>
                </c:pt>
                <c:pt idx="3">
                  <c:v>0.63752957061808346</c:v>
                </c:pt>
                <c:pt idx="4">
                  <c:v>0.67051097842531415</c:v>
                </c:pt>
                <c:pt idx="5">
                  <c:v>0.72456599098326113</c:v>
                </c:pt>
                <c:pt idx="6">
                  <c:v>0.76624212768690381</c:v>
                </c:pt>
                <c:pt idx="7">
                  <c:v>0.78871056291779396</c:v>
                </c:pt>
                <c:pt idx="8">
                  <c:v>0.84160834252703653</c:v>
                </c:pt>
                <c:pt idx="9">
                  <c:v>0.87164896445011342</c:v>
                </c:pt>
                <c:pt idx="10">
                  <c:v>0.91210339402379437</c:v>
                </c:pt>
                <c:pt idx="11">
                  <c:v>0.99538711121373091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624-4785-94EF-63A997266522}"/>
            </c:ext>
          </c:extLst>
        </c:ser>
        <c:ser>
          <c:idx val="0"/>
          <c:order val="1"/>
          <c:tx>
            <c:strRef>
              <c:f>'Partida 28'!$C$23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28'!$D$21:$O$21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28'!$D$23:$O$23</c:f>
              <c:numCache>
                <c:formatCode>0.0%</c:formatCode>
                <c:ptCount val="12"/>
                <c:pt idx="0">
                  <c:v>6.2063159971691748E-2</c:v>
                </c:pt>
                <c:pt idx="1">
                  <c:v>0.12548226048590427</c:v>
                </c:pt>
                <c:pt idx="2">
                  <c:v>0.25558374828891617</c:v>
                </c:pt>
                <c:pt idx="3">
                  <c:v>0.31728515469398744</c:v>
                </c:pt>
                <c:pt idx="4">
                  <c:v>0.39444561783131671</c:v>
                </c:pt>
                <c:pt idx="5">
                  <c:v>0.51418054063543184</c:v>
                </c:pt>
                <c:pt idx="6">
                  <c:v>0.55732609889021434</c:v>
                </c:pt>
                <c:pt idx="7">
                  <c:v>0.62356734320733698</c:v>
                </c:pt>
                <c:pt idx="8">
                  <c:v>0.71285458182919725</c:v>
                </c:pt>
                <c:pt idx="9">
                  <c:v>0.77563875231010926</c:v>
                </c:pt>
                <c:pt idx="10">
                  <c:v>0.84962988877398637</c:v>
                </c:pt>
                <c:pt idx="11">
                  <c:v>0.99485820039511008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624-4785-94EF-63A997266522}"/>
            </c:ext>
          </c:extLst>
        </c:ser>
        <c:ser>
          <c:idx val="1"/>
          <c:order val="2"/>
          <c:tx>
            <c:strRef>
              <c:f>'Partida 28'!$C$24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5.6725775834857543E-2"/>
                  <c:y val="-1.63099728685402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624-4785-94EF-63A997266522}"/>
                </c:ext>
              </c:extLst>
            </c:dLbl>
            <c:dLbl>
              <c:idx val="1"/>
              <c:layout>
                <c:manualLayout>
                  <c:x val="-3.2948929159802305E-2"/>
                  <c:y val="2.09698471760466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624-4785-94EF-63A997266522}"/>
                </c:ext>
              </c:extLst>
            </c:dLbl>
            <c:dLbl>
              <c:idx val="2"/>
              <c:layout>
                <c:manualLayout>
                  <c:x val="-3.5145524437122419E-2"/>
                  <c:y val="-3.14547707640701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624-4785-94EF-63A997266522}"/>
                </c:ext>
              </c:extLst>
            </c:dLbl>
            <c:dLbl>
              <c:idx val="3"/>
              <c:layout>
                <c:manualLayout>
                  <c:x val="-4.3931905546403117E-2"/>
                  <c:y val="-3.14547707640702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624-4785-94EF-63A997266522}"/>
                </c:ext>
              </c:extLst>
            </c:dLbl>
            <c:dLbl>
              <c:idx val="4"/>
              <c:layout>
                <c:manualLayout>
                  <c:x val="-3.5145524437122544E-2"/>
                  <c:y val="-3.49497452934113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624-4785-94EF-63A997266522}"/>
                </c:ext>
              </c:extLst>
            </c:dLbl>
            <c:dLbl>
              <c:idx val="5"/>
              <c:layout>
                <c:manualLayout>
                  <c:x val="-3.9538714991762765E-2"/>
                  <c:y val="-3.14547707640702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624-4785-94EF-63A997266522}"/>
                </c:ext>
              </c:extLst>
            </c:dLbl>
            <c:dLbl>
              <c:idx val="6"/>
              <c:layout>
                <c:manualLayout>
                  <c:x val="-4.6128500823723308E-2"/>
                  <c:y val="-3.14547707640702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624-4785-94EF-63A997266522}"/>
                </c:ext>
              </c:extLst>
            </c:dLbl>
            <c:dLbl>
              <c:idx val="7"/>
              <c:layout>
                <c:manualLayout>
                  <c:x val="-3.9538714991762688E-2"/>
                  <c:y val="-1.74748726467057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624-4785-94EF-63A99726652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28'!$D$21:$O$21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28'!$D$24:$K$24</c:f>
              <c:numCache>
                <c:formatCode>0.0%</c:formatCode>
                <c:ptCount val="8"/>
                <c:pt idx="0">
                  <c:v>1.6532463492587354E-2</c:v>
                </c:pt>
                <c:pt idx="1">
                  <c:v>4.9016866424135032E-2</c:v>
                </c:pt>
                <c:pt idx="2">
                  <c:v>6.684231226444079E-2</c:v>
                </c:pt>
                <c:pt idx="3">
                  <c:v>0.10333361546896856</c:v>
                </c:pt>
                <c:pt idx="4">
                  <c:v>0.17721646004024894</c:v>
                </c:pt>
                <c:pt idx="5">
                  <c:v>0.21227746741332087</c:v>
                </c:pt>
                <c:pt idx="6">
                  <c:v>0.23090798729258766</c:v>
                </c:pt>
                <c:pt idx="7">
                  <c:v>0.30529944413514576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8624-4785-94EF-63A9972665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6661504"/>
        <c:axId val="166675584"/>
      </c:lineChart>
      <c:catAx>
        <c:axId val="166661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6675584"/>
        <c:crosses val="autoZero"/>
        <c:auto val="1"/>
        <c:lblAlgn val="ctr"/>
        <c:lblOffset val="100"/>
        <c:noMultiLvlLbl val="0"/>
      </c:catAx>
      <c:valAx>
        <c:axId val="16667558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666150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20-10-2020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20-10-2020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20-10-2020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86654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20-10-2020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18034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20-10-2020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037748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20-10-2020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20-10-2020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7856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20-10-2020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9559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20-10-2020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22250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20-10-2020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55659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20-10-2020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38045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20-10-2020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21690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20-10-2020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23917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20-10-2020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27827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3D8D151-7409-43A4-8CFE-809D30D736B9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3357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49" r:id="rId12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2276872"/>
            <a:ext cx="8064896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AGOSTO DE 2020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28: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SERVICIO ELECTORAL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septiembre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C011AA99-CCDE-4C51-B3AC-1464F20C2D2C}"/>
              </a:ext>
            </a:extLst>
          </p:cNvPr>
          <p:cNvSpPr/>
          <p:nvPr/>
        </p:nvSpPr>
        <p:spPr>
          <a:xfrm>
            <a:off x="144016" y="6165304"/>
            <a:ext cx="5796136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32419A1C-E6D7-4281-A2DF-BB263C8FDC1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3637831"/>
              </p:ext>
            </p:extLst>
          </p:nvPr>
        </p:nvGraphicFramePr>
        <p:xfrm>
          <a:off x="1676400" y="1700808"/>
          <a:ext cx="57912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24413"/>
            <a:ext cx="799288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F13FE392-0A9D-4189-BCAC-F085F11A475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4443964"/>
              </p:ext>
            </p:extLst>
          </p:nvPr>
        </p:nvGraphicFramePr>
        <p:xfrm>
          <a:off x="1260000" y="2132856"/>
          <a:ext cx="6624000" cy="36528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10384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24413"/>
            <a:ext cx="8104385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26CCAC31-5791-45C7-9B63-C44D133FD45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0063061"/>
              </p:ext>
            </p:extLst>
          </p:nvPr>
        </p:nvGraphicFramePr>
        <p:xfrm>
          <a:off x="1115616" y="1985246"/>
          <a:ext cx="6624000" cy="36337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59902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57450" y="719123"/>
            <a:ext cx="797499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0290" y="1404513"/>
            <a:ext cx="7880142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CE489DA-71BC-4678-AD31-66DC6708FD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2878151"/>
              </p:ext>
            </p:extLst>
          </p:nvPr>
        </p:nvGraphicFramePr>
        <p:xfrm>
          <a:off x="557450" y="1687099"/>
          <a:ext cx="7952149" cy="1847850"/>
        </p:xfrm>
        <a:graphic>
          <a:graphicData uri="http://schemas.openxmlformats.org/drawingml/2006/table">
            <a:tbl>
              <a:tblPr/>
              <a:tblGrid>
                <a:gridCol w="837726">
                  <a:extLst>
                    <a:ext uri="{9D8B030D-6E8A-4147-A177-3AD203B41FA5}">
                      <a16:colId xmlns:a16="http://schemas.microsoft.com/office/drawing/2014/main" val="1756123023"/>
                    </a:ext>
                  </a:extLst>
                </a:gridCol>
                <a:gridCol w="2238105">
                  <a:extLst>
                    <a:ext uri="{9D8B030D-6E8A-4147-A177-3AD203B41FA5}">
                      <a16:colId xmlns:a16="http://schemas.microsoft.com/office/drawing/2014/main" val="2946899097"/>
                    </a:ext>
                  </a:extLst>
                </a:gridCol>
                <a:gridCol w="837726">
                  <a:extLst>
                    <a:ext uri="{9D8B030D-6E8A-4147-A177-3AD203B41FA5}">
                      <a16:colId xmlns:a16="http://schemas.microsoft.com/office/drawing/2014/main" val="905204148"/>
                    </a:ext>
                  </a:extLst>
                </a:gridCol>
                <a:gridCol w="837726">
                  <a:extLst>
                    <a:ext uri="{9D8B030D-6E8A-4147-A177-3AD203B41FA5}">
                      <a16:colId xmlns:a16="http://schemas.microsoft.com/office/drawing/2014/main" val="821305206"/>
                    </a:ext>
                  </a:extLst>
                </a:gridCol>
                <a:gridCol w="837726">
                  <a:extLst>
                    <a:ext uri="{9D8B030D-6E8A-4147-A177-3AD203B41FA5}">
                      <a16:colId xmlns:a16="http://schemas.microsoft.com/office/drawing/2014/main" val="186013386"/>
                    </a:ext>
                  </a:extLst>
                </a:gridCol>
                <a:gridCol w="837726">
                  <a:extLst>
                    <a:ext uri="{9D8B030D-6E8A-4147-A177-3AD203B41FA5}">
                      <a16:colId xmlns:a16="http://schemas.microsoft.com/office/drawing/2014/main" val="2312263020"/>
                    </a:ext>
                  </a:extLst>
                </a:gridCol>
                <a:gridCol w="762707">
                  <a:extLst>
                    <a:ext uri="{9D8B030D-6E8A-4147-A177-3AD203B41FA5}">
                      <a16:colId xmlns:a16="http://schemas.microsoft.com/office/drawing/2014/main" val="473899345"/>
                    </a:ext>
                  </a:extLst>
                </a:gridCol>
                <a:gridCol w="762707">
                  <a:extLst>
                    <a:ext uri="{9D8B030D-6E8A-4147-A177-3AD203B41FA5}">
                      <a16:colId xmlns:a16="http://schemas.microsoft.com/office/drawing/2014/main" val="3076787608"/>
                    </a:ext>
                  </a:extLst>
                </a:gridCol>
              </a:tblGrid>
              <a:tr h="1524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8736628"/>
                  </a:ext>
                </a:extLst>
              </a:tr>
              <a:tr h="46672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649663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59.327.335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77.111.729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17.784.394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23.542.168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93782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18.769.916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21.039.673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2.269.757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8.276.332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369967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40.405.607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54.285.988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13.880.381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14.107.304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800411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305.420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305.420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148.744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341004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60.671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120.671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274779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41.370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283585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91.141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377.339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286.198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871681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940.768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940.768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940.747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55382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3242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56652" y="836712"/>
            <a:ext cx="805815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28. CAPÍTULO 01. PROGRAMA 01:  SERVICIO ELECTORAL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42924" y="1529360"/>
            <a:ext cx="8058151" cy="37149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6B1E492-D787-4B08-AEFE-449AD75EC9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3709279"/>
              </p:ext>
            </p:extLst>
          </p:nvPr>
        </p:nvGraphicFramePr>
        <p:xfrm>
          <a:off x="542924" y="1874576"/>
          <a:ext cx="8058151" cy="2495218"/>
        </p:xfrm>
        <a:graphic>
          <a:graphicData uri="http://schemas.openxmlformats.org/drawingml/2006/table">
            <a:tbl>
              <a:tblPr/>
              <a:tblGrid>
                <a:gridCol w="270046">
                  <a:extLst>
                    <a:ext uri="{9D8B030D-6E8A-4147-A177-3AD203B41FA5}">
                      <a16:colId xmlns:a16="http://schemas.microsoft.com/office/drawing/2014/main" val="3350844100"/>
                    </a:ext>
                  </a:extLst>
                </a:gridCol>
                <a:gridCol w="270046">
                  <a:extLst>
                    <a:ext uri="{9D8B030D-6E8A-4147-A177-3AD203B41FA5}">
                      <a16:colId xmlns:a16="http://schemas.microsoft.com/office/drawing/2014/main" val="3140670428"/>
                    </a:ext>
                  </a:extLst>
                </a:gridCol>
                <a:gridCol w="270046">
                  <a:extLst>
                    <a:ext uri="{9D8B030D-6E8A-4147-A177-3AD203B41FA5}">
                      <a16:colId xmlns:a16="http://schemas.microsoft.com/office/drawing/2014/main" val="3132072297"/>
                    </a:ext>
                  </a:extLst>
                </a:gridCol>
                <a:gridCol w="3046110">
                  <a:extLst>
                    <a:ext uri="{9D8B030D-6E8A-4147-A177-3AD203B41FA5}">
                      <a16:colId xmlns:a16="http://schemas.microsoft.com/office/drawing/2014/main" val="1962877887"/>
                    </a:ext>
                  </a:extLst>
                </a:gridCol>
                <a:gridCol w="723721">
                  <a:extLst>
                    <a:ext uri="{9D8B030D-6E8A-4147-A177-3AD203B41FA5}">
                      <a16:colId xmlns:a16="http://schemas.microsoft.com/office/drawing/2014/main" val="135423272"/>
                    </a:ext>
                  </a:extLst>
                </a:gridCol>
                <a:gridCol w="723721">
                  <a:extLst>
                    <a:ext uri="{9D8B030D-6E8A-4147-A177-3AD203B41FA5}">
                      <a16:colId xmlns:a16="http://schemas.microsoft.com/office/drawing/2014/main" val="4165099198"/>
                    </a:ext>
                  </a:extLst>
                </a:gridCol>
                <a:gridCol w="723721">
                  <a:extLst>
                    <a:ext uri="{9D8B030D-6E8A-4147-A177-3AD203B41FA5}">
                      <a16:colId xmlns:a16="http://schemas.microsoft.com/office/drawing/2014/main" val="1945792810"/>
                    </a:ext>
                  </a:extLst>
                </a:gridCol>
                <a:gridCol w="723721">
                  <a:extLst>
                    <a:ext uri="{9D8B030D-6E8A-4147-A177-3AD203B41FA5}">
                      <a16:colId xmlns:a16="http://schemas.microsoft.com/office/drawing/2014/main" val="1828298001"/>
                    </a:ext>
                  </a:extLst>
                </a:gridCol>
                <a:gridCol w="658910">
                  <a:extLst>
                    <a:ext uri="{9D8B030D-6E8A-4147-A177-3AD203B41FA5}">
                      <a16:colId xmlns:a16="http://schemas.microsoft.com/office/drawing/2014/main" val="221803840"/>
                    </a:ext>
                  </a:extLst>
                </a:gridCol>
                <a:gridCol w="648109">
                  <a:extLst>
                    <a:ext uri="{9D8B030D-6E8A-4147-A177-3AD203B41FA5}">
                      <a16:colId xmlns:a16="http://schemas.microsoft.com/office/drawing/2014/main" val="2914064650"/>
                    </a:ext>
                  </a:extLst>
                </a:gridCol>
              </a:tblGrid>
              <a:tr h="1280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4555895"/>
                  </a:ext>
                </a:extLst>
              </a:tr>
              <a:tr h="3832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8085356"/>
                  </a:ext>
                </a:extLst>
              </a:tr>
              <a:tr h="16424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16.156.268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16.923.358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767.090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10.779.113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2884686"/>
                  </a:ext>
                </a:extLst>
              </a:tr>
              <a:tr h="128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11.536.429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11.238.477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-297.952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7.350.354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3925582"/>
                  </a:ext>
                </a:extLst>
              </a:tr>
              <a:tr h="128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4.528.698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4.315.484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-213.214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2.270.227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6982190"/>
                  </a:ext>
                </a:extLst>
              </a:tr>
              <a:tr h="128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305.420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305.420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148.744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267050"/>
                  </a:ext>
                </a:extLst>
              </a:tr>
              <a:tr h="128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305.420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305.420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148.744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9931414"/>
                  </a:ext>
                </a:extLst>
              </a:tr>
              <a:tr h="128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41.370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9197742"/>
                  </a:ext>
                </a:extLst>
              </a:tr>
              <a:tr h="128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41.370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1852902"/>
                  </a:ext>
                </a:extLst>
              </a:tr>
              <a:tr h="128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41.370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9723914"/>
                  </a:ext>
                </a:extLst>
              </a:tr>
              <a:tr h="128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91.141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81.339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-9.802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27.671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4553871"/>
                  </a:ext>
                </a:extLst>
              </a:tr>
              <a:tr h="128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11.416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11.084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7365076"/>
                  </a:ext>
                </a:extLst>
              </a:tr>
              <a:tr h="128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52.285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52.285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0852065"/>
                  </a:ext>
                </a:extLst>
              </a:tr>
              <a:tr h="128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-2.907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119621"/>
                  </a:ext>
                </a:extLst>
              </a:tr>
              <a:tr h="128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-6.895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9029215"/>
                  </a:ext>
                </a:extLst>
              </a:tr>
              <a:tr h="128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940.768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940.768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940.747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8866679"/>
                  </a:ext>
                </a:extLst>
              </a:tr>
              <a:tr h="128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940.768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940.768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940.747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14338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56652" y="836712"/>
            <a:ext cx="805815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28. CAPÍTULO 01. PROGRAMA 02:  ELECCIONES MUNICIPALES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42924" y="1529360"/>
            <a:ext cx="8058151" cy="37149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114E67F-100B-40B8-BDD0-4958CF93D0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6911020"/>
              </p:ext>
            </p:extLst>
          </p:nvPr>
        </p:nvGraphicFramePr>
        <p:xfrm>
          <a:off x="556652" y="1900856"/>
          <a:ext cx="8058149" cy="1776803"/>
        </p:xfrm>
        <a:graphic>
          <a:graphicData uri="http://schemas.openxmlformats.org/drawingml/2006/table">
            <a:tbl>
              <a:tblPr/>
              <a:tblGrid>
                <a:gridCol w="292705">
                  <a:extLst>
                    <a:ext uri="{9D8B030D-6E8A-4147-A177-3AD203B41FA5}">
                      <a16:colId xmlns:a16="http://schemas.microsoft.com/office/drawing/2014/main" val="3376943763"/>
                    </a:ext>
                  </a:extLst>
                </a:gridCol>
                <a:gridCol w="292705">
                  <a:extLst>
                    <a:ext uri="{9D8B030D-6E8A-4147-A177-3AD203B41FA5}">
                      <a16:colId xmlns:a16="http://schemas.microsoft.com/office/drawing/2014/main" val="2906969112"/>
                    </a:ext>
                  </a:extLst>
                </a:gridCol>
                <a:gridCol w="292705">
                  <a:extLst>
                    <a:ext uri="{9D8B030D-6E8A-4147-A177-3AD203B41FA5}">
                      <a16:colId xmlns:a16="http://schemas.microsoft.com/office/drawing/2014/main" val="371323302"/>
                    </a:ext>
                  </a:extLst>
                </a:gridCol>
                <a:gridCol w="2625558">
                  <a:extLst>
                    <a:ext uri="{9D8B030D-6E8A-4147-A177-3AD203B41FA5}">
                      <a16:colId xmlns:a16="http://schemas.microsoft.com/office/drawing/2014/main" val="3743499808"/>
                    </a:ext>
                  </a:extLst>
                </a:gridCol>
                <a:gridCol w="784447">
                  <a:extLst>
                    <a:ext uri="{9D8B030D-6E8A-4147-A177-3AD203B41FA5}">
                      <a16:colId xmlns:a16="http://schemas.microsoft.com/office/drawing/2014/main" val="531914089"/>
                    </a:ext>
                  </a:extLst>
                </a:gridCol>
                <a:gridCol w="784447">
                  <a:extLst>
                    <a:ext uri="{9D8B030D-6E8A-4147-A177-3AD203B41FA5}">
                      <a16:colId xmlns:a16="http://schemas.microsoft.com/office/drawing/2014/main" val="1220942670"/>
                    </a:ext>
                  </a:extLst>
                </a:gridCol>
                <a:gridCol w="784447">
                  <a:extLst>
                    <a:ext uri="{9D8B030D-6E8A-4147-A177-3AD203B41FA5}">
                      <a16:colId xmlns:a16="http://schemas.microsoft.com/office/drawing/2014/main" val="995775962"/>
                    </a:ext>
                  </a:extLst>
                </a:gridCol>
                <a:gridCol w="784447">
                  <a:extLst>
                    <a:ext uri="{9D8B030D-6E8A-4147-A177-3AD203B41FA5}">
                      <a16:colId xmlns:a16="http://schemas.microsoft.com/office/drawing/2014/main" val="1773984776"/>
                    </a:ext>
                  </a:extLst>
                </a:gridCol>
                <a:gridCol w="714199">
                  <a:extLst>
                    <a:ext uri="{9D8B030D-6E8A-4147-A177-3AD203B41FA5}">
                      <a16:colId xmlns:a16="http://schemas.microsoft.com/office/drawing/2014/main" val="696159113"/>
                    </a:ext>
                  </a:extLst>
                </a:gridCol>
                <a:gridCol w="702489">
                  <a:extLst>
                    <a:ext uri="{9D8B030D-6E8A-4147-A177-3AD203B41FA5}">
                      <a16:colId xmlns:a16="http://schemas.microsoft.com/office/drawing/2014/main" val="313244343"/>
                    </a:ext>
                  </a:extLst>
                </a:gridCol>
              </a:tblGrid>
              <a:tr h="14649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0514809"/>
                  </a:ext>
                </a:extLst>
              </a:tr>
              <a:tr h="4234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5933388"/>
                  </a:ext>
                </a:extLst>
              </a:tr>
              <a:tr h="18145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43.171.067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32.338.644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-10.832.423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6.264.731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3955859"/>
                  </a:ext>
                </a:extLst>
              </a:tr>
              <a:tr h="1464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7.233.487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7.233.487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311.397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2634416"/>
                  </a:ext>
                </a:extLst>
              </a:tr>
              <a:tr h="1464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35.876.909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24.748.486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-11.128.423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5.953.334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4524844"/>
                  </a:ext>
                </a:extLst>
              </a:tr>
              <a:tr h="1464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60.671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60.671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9495112"/>
                  </a:ext>
                </a:extLst>
              </a:tr>
              <a:tr h="1464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60.671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60.671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2446479"/>
                  </a:ext>
                </a:extLst>
              </a:tr>
              <a:tr h="1464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Cruz Roja Chilena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60.671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60.671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0278272"/>
                  </a:ext>
                </a:extLst>
              </a:tr>
              <a:tr h="1464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0120374"/>
                  </a:ext>
                </a:extLst>
              </a:tr>
              <a:tr h="1464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58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88273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56652" y="836712"/>
            <a:ext cx="805815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28. CAPÍTULO 01. PROGRAMA 04:  PLEBISCITO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42924" y="1529360"/>
            <a:ext cx="8058151" cy="37149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958B4E5-695D-432A-A464-B22F9F2AAD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8640601"/>
              </p:ext>
            </p:extLst>
          </p:nvPr>
        </p:nvGraphicFramePr>
        <p:xfrm>
          <a:off x="542924" y="1844824"/>
          <a:ext cx="8037561" cy="1474675"/>
        </p:xfrm>
        <a:graphic>
          <a:graphicData uri="http://schemas.openxmlformats.org/drawingml/2006/table">
            <a:tbl>
              <a:tblPr/>
              <a:tblGrid>
                <a:gridCol w="291957">
                  <a:extLst>
                    <a:ext uri="{9D8B030D-6E8A-4147-A177-3AD203B41FA5}">
                      <a16:colId xmlns:a16="http://schemas.microsoft.com/office/drawing/2014/main" val="4180868232"/>
                    </a:ext>
                  </a:extLst>
                </a:gridCol>
                <a:gridCol w="291957">
                  <a:extLst>
                    <a:ext uri="{9D8B030D-6E8A-4147-A177-3AD203B41FA5}">
                      <a16:colId xmlns:a16="http://schemas.microsoft.com/office/drawing/2014/main" val="4036344680"/>
                    </a:ext>
                  </a:extLst>
                </a:gridCol>
                <a:gridCol w="291957">
                  <a:extLst>
                    <a:ext uri="{9D8B030D-6E8A-4147-A177-3AD203B41FA5}">
                      <a16:colId xmlns:a16="http://schemas.microsoft.com/office/drawing/2014/main" val="7511264"/>
                    </a:ext>
                  </a:extLst>
                </a:gridCol>
                <a:gridCol w="2618849">
                  <a:extLst>
                    <a:ext uri="{9D8B030D-6E8A-4147-A177-3AD203B41FA5}">
                      <a16:colId xmlns:a16="http://schemas.microsoft.com/office/drawing/2014/main" val="1959929581"/>
                    </a:ext>
                  </a:extLst>
                </a:gridCol>
                <a:gridCol w="782443">
                  <a:extLst>
                    <a:ext uri="{9D8B030D-6E8A-4147-A177-3AD203B41FA5}">
                      <a16:colId xmlns:a16="http://schemas.microsoft.com/office/drawing/2014/main" val="2709803746"/>
                    </a:ext>
                  </a:extLst>
                </a:gridCol>
                <a:gridCol w="782443">
                  <a:extLst>
                    <a:ext uri="{9D8B030D-6E8A-4147-A177-3AD203B41FA5}">
                      <a16:colId xmlns:a16="http://schemas.microsoft.com/office/drawing/2014/main" val="2161822585"/>
                    </a:ext>
                  </a:extLst>
                </a:gridCol>
                <a:gridCol w="782443">
                  <a:extLst>
                    <a:ext uri="{9D8B030D-6E8A-4147-A177-3AD203B41FA5}">
                      <a16:colId xmlns:a16="http://schemas.microsoft.com/office/drawing/2014/main" val="3214373222"/>
                    </a:ext>
                  </a:extLst>
                </a:gridCol>
                <a:gridCol w="782443">
                  <a:extLst>
                    <a:ext uri="{9D8B030D-6E8A-4147-A177-3AD203B41FA5}">
                      <a16:colId xmlns:a16="http://schemas.microsoft.com/office/drawing/2014/main" val="382343017"/>
                    </a:ext>
                  </a:extLst>
                </a:gridCol>
                <a:gridCol w="712374">
                  <a:extLst>
                    <a:ext uri="{9D8B030D-6E8A-4147-A177-3AD203B41FA5}">
                      <a16:colId xmlns:a16="http://schemas.microsoft.com/office/drawing/2014/main" val="2263887231"/>
                    </a:ext>
                  </a:extLst>
                </a:gridCol>
                <a:gridCol w="700695">
                  <a:extLst>
                    <a:ext uri="{9D8B030D-6E8A-4147-A177-3AD203B41FA5}">
                      <a16:colId xmlns:a16="http://schemas.microsoft.com/office/drawing/2014/main" val="896296419"/>
                    </a:ext>
                  </a:extLst>
                </a:gridCol>
              </a:tblGrid>
              <a:tr h="14534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6152077"/>
                  </a:ext>
                </a:extLst>
              </a:tr>
              <a:tr h="42009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277253"/>
                  </a:ext>
                </a:extLst>
              </a:tr>
              <a:tr h="18004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27.849.727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27.849.727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6.498.324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981221"/>
                  </a:ext>
                </a:extLst>
              </a:tr>
              <a:tr h="1453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2.567.709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2.567.709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614.581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8809775"/>
                  </a:ext>
                </a:extLst>
              </a:tr>
              <a:tr h="1453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25.222.018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25.222.018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5.883.743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2067211"/>
                  </a:ext>
                </a:extLst>
              </a:tr>
              <a:tr h="1453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0360276"/>
                  </a:ext>
                </a:extLst>
              </a:tr>
              <a:tr h="1453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4727704"/>
                  </a:ext>
                </a:extLst>
              </a:tr>
              <a:tr h="1453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Cruz Roja Chilena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11956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998226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3235</TotalTime>
  <Words>813</Words>
  <Application>Microsoft Office PowerPoint</Application>
  <PresentationFormat>Presentación en pantalla (4:3)</PresentationFormat>
  <Paragraphs>449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1" baseType="lpstr">
      <vt:lpstr>Arial</vt:lpstr>
      <vt:lpstr>Calibri</vt:lpstr>
      <vt:lpstr>1_Tema de Office</vt:lpstr>
      <vt:lpstr>EJECUCIÓN ACUMULADA DE GASTOS PRESUPUESTARIOS AL MES DE AGOSTO DE 2020 PARTIDA 28: SERVICIO ELECTORAL</vt:lpstr>
      <vt:lpstr>Presentación de PowerPoint</vt:lpstr>
      <vt:lpstr>Presentación de PowerPoint</vt:lpstr>
      <vt:lpstr>Presentación de PowerPoint</vt:lpstr>
      <vt:lpstr>EJECUCIÓN ACUMULADA DE GASTOS A AGOSTO DE 2020  PARTIDA 28 SERVICIO ELECTORAL</vt:lpstr>
      <vt:lpstr>EJECUCIÓN ACUMULADA DE GASTOS A AGOSTO DE 2020  PARTIDA 28. CAPÍTULO 01. PROGRAMA 01:  SERVICIO ELECTORAL</vt:lpstr>
      <vt:lpstr>EJECUCIÓN ACUMULADA DE GASTOS A AGOSTO DE 2020  PARTIDA 28. CAPÍTULO 01. PROGRAMA 02:  ELECCIONES MUNICIPALES</vt:lpstr>
      <vt:lpstr>EJECUCIÓN ACUMULADA DE GASTOS A AGOSTO DE 2020  PARTIDA 28. CAPÍTULO 01. PROGRAMA 04:  PLEBISCITO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217</cp:revision>
  <cp:lastPrinted>2019-10-09T11:55:36Z</cp:lastPrinted>
  <dcterms:created xsi:type="dcterms:W3CDTF">2016-06-23T13:38:47Z</dcterms:created>
  <dcterms:modified xsi:type="dcterms:W3CDTF">2020-10-20T03:07:54Z</dcterms:modified>
</cp:coreProperties>
</file>