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CB-488F-86AF-15B6A7E5E876}"/>
            </c:ext>
          </c:extLst>
        </c:ser>
        <c:ser>
          <c:idx val="0"/>
          <c:order val="1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CB-488F-86AF-15B6A7E5E876}"/>
            </c:ext>
          </c:extLst>
        </c:ser>
        <c:ser>
          <c:idx val="1"/>
          <c:order val="2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CB-488F-86AF-15B6A7E5E876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CB-488F-86AF-15B6A7E5E876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CB-488F-86AF-15B6A7E5E876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CB-488F-86AF-15B6A7E5E876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CB-488F-86AF-15B6A7E5E876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CB-488F-86AF-15B6A7E5E876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CB-488F-86AF-15B6A7E5E876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CB-488F-86AF-15B6A7E5E8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27'!$D$30:$K$30</c:f>
              <c:numCache>
                <c:formatCode>0.0%</c:formatCode>
                <c:ptCount val="8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0CB-488F-86AF-15B6A7E5E8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11-4CCF-85E0-816CACABAEF6}"/>
            </c:ext>
          </c:extLst>
        </c:ser>
        <c:ser>
          <c:idx val="0"/>
          <c:order val="1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11-4CCF-85E0-816CACABAEF6}"/>
            </c:ext>
          </c:extLst>
        </c:ser>
        <c:ser>
          <c:idx val="1"/>
          <c:order val="2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E11-4CCF-85E0-816CACABAEF6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11-4CCF-85E0-816CACABAEF6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11-4CCF-85E0-816CACABAEF6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11-4CCF-85E0-816CACABAEF6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11-4CCF-85E0-816CACABAEF6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11-4CCF-85E0-816CACABAEF6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11-4CCF-85E0-816CACABAEF6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11-4CCF-85E0-816CACABAE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27'!$D$24:$K$24</c:f>
              <c:numCache>
                <c:formatCode>0.0%</c:formatCode>
                <c:ptCount val="8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E11-4CCF-85E0-816CACABA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19-10-2020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19-10-2020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19-10-2020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19-10-2020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19-10-2020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36362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3D3BC7-0C92-433D-B187-117F01647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281802"/>
              </p:ext>
            </p:extLst>
          </p:nvPr>
        </p:nvGraphicFramePr>
        <p:xfrm>
          <a:off x="541633" y="1919292"/>
          <a:ext cx="8060734" cy="2359311"/>
        </p:xfrm>
        <a:graphic>
          <a:graphicData uri="http://schemas.openxmlformats.org/drawingml/2006/table">
            <a:tbl>
              <a:tblPr/>
              <a:tblGrid>
                <a:gridCol w="259689">
                  <a:extLst>
                    <a:ext uri="{9D8B030D-6E8A-4147-A177-3AD203B41FA5}">
                      <a16:colId xmlns:a16="http://schemas.microsoft.com/office/drawing/2014/main" val="535707836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2104295646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1610521365"/>
                    </a:ext>
                  </a:extLst>
                </a:gridCol>
                <a:gridCol w="3240914">
                  <a:extLst>
                    <a:ext uri="{9D8B030D-6E8A-4147-A177-3AD203B41FA5}">
                      <a16:colId xmlns:a16="http://schemas.microsoft.com/office/drawing/2014/main" val="833199159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2400186665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3788510000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4025823810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222381456"/>
                    </a:ext>
                  </a:extLst>
                </a:gridCol>
                <a:gridCol w="633641">
                  <a:extLst>
                    <a:ext uri="{9D8B030D-6E8A-4147-A177-3AD203B41FA5}">
                      <a16:colId xmlns:a16="http://schemas.microsoft.com/office/drawing/2014/main" val="1328754265"/>
                    </a:ext>
                  </a:extLst>
                </a:gridCol>
                <a:gridCol w="623252">
                  <a:extLst>
                    <a:ext uri="{9D8B030D-6E8A-4147-A177-3AD203B41FA5}">
                      <a16:colId xmlns:a16="http://schemas.microsoft.com/office/drawing/2014/main" val="2414345617"/>
                    </a:ext>
                  </a:extLst>
                </a:gridCol>
              </a:tblGrid>
              <a:tr h="128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793397"/>
                  </a:ext>
                </a:extLst>
              </a:tr>
              <a:tr h="371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832356"/>
                  </a:ext>
                </a:extLst>
              </a:tr>
              <a:tr h="159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17.518.981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14.169.398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42523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336089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30752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14.103.838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53843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13.498.974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76515"/>
                  </a:ext>
                </a:extLst>
              </a:tr>
              <a:tr h="143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12.614.115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138032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884.859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98109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604.864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23424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604.864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024538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526515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723773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044443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126453"/>
                  </a:ext>
                </a:extLst>
              </a:tr>
              <a:tr h="128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251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0562"/>
              </p:ext>
            </p:extLst>
          </p:nvPr>
        </p:nvGraphicFramePr>
        <p:xfrm>
          <a:off x="1259633" y="2060846"/>
          <a:ext cx="6552728" cy="36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1105865"/>
              </p:ext>
            </p:extLst>
          </p:nvPr>
        </p:nvGraphicFramePr>
        <p:xfrm>
          <a:off x="1331640" y="2132856"/>
          <a:ext cx="6552000" cy="3613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631D1E-93DD-4E1A-92B2-555CA14D1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10574"/>
              </p:ext>
            </p:extLst>
          </p:nvPr>
        </p:nvGraphicFramePr>
        <p:xfrm>
          <a:off x="548640" y="1844824"/>
          <a:ext cx="8041891" cy="1795858"/>
        </p:xfrm>
        <a:graphic>
          <a:graphicData uri="http://schemas.openxmlformats.org/drawingml/2006/table">
            <a:tbl>
              <a:tblPr/>
              <a:tblGrid>
                <a:gridCol w="288446">
                  <a:extLst>
                    <a:ext uri="{9D8B030D-6E8A-4147-A177-3AD203B41FA5}">
                      <a16:colId xmlns:a16="http://schemas.microsoft.com/office/drawing/2014/main" val="1486518674"/>
                    </a:ext>
                  </a:extLst>
                </a:gridCol>
                <a:gridCol w="3253677">
                  <a:extLst>
                    <a:ext uri="{9D8B030D-6E8A-4147-A177-3AD203B41FA5}">
                      <a16:colId xmlns:a16="http://schemas.microsoft.com/office/drawing/2014/main" val="2435807095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3550279563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906534722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3080737074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199384583"/>
                    </a:ext>
                  </a:extLst>
                </a:gridCol>
                <a:gridCol w="703810">
                  <a:extLst>
                    <a:ext uri="{9D8B030D-6E8A-4147-A177-3AD203B41FA5}">
                      <a16:colId xmlns:a16="http://schemas.microsoft.com/office/drawing/2014/main" val="1057257001"/>
                    </a:ext>
                  </a:extLst>
                </a:gridCol>
                <a:gridCol w="703810">
                  <a:extLst>
                    <a:ext uri="{9D8B030D-6E8A-4147-A177-3AD203B41FA5}">
                      <a16:colId xmlns:a16="http://schemas.microsoft.com/office/drawing/2014/main" val="3382794806"/>
                    </a:ext>
                  </a:extLst>
                </a:gridCol>
              </a:tblGrid>
              <a:tr h="136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843111"/>
                  </a:ext>
                </a:extLst>
              </a:tr>
              <a:tr h="419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918353"/>
                  </a:ext>
                </a:extLst>
              </a:tr>
              <a:tr h="14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59.316.341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-699.473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47.034.159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607113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16.085.706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-881.501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10.710.625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040741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4.114.002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-400.917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1.903.910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57497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86235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37.600.507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33.264.057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62742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12.886.587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959731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624130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1.083.193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431625"/>
                  </a:ext>
                </a:extLst>
              </a:tr>
              <a:tr h="13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996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3294CCA-DC38-46EA-BA18-07A8F13BB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245952"/>
              </p:ext>
            </p:extLst>
          </p:nvPr>
        </p:nvGraphicFramePr>
        <p:xfrm>
          <a:off x="539555" y="1837233"/>
          <a:ext cx="8120948" cy="1283548"/>
        </p:xfrm>
        <a:graphic>
          <a:graphicData uri="http://schemas.openxmlformats.org/drawingml/2006/table">
            <a:tbl>
              <a:tblPr/>
              <a:tblGrid>
                <a:gridCol w="281586">
                  <a:extLst>
                    <a:ext uri="{9D8B030D-6E8A-4147-A177-3AD203B41FA5}">
                      <a16:colId xmlns:a16="http://schemas.microsoft.com/office/drawing/2014/main" val="1882350887"/>
                    </a:ext>
                  </a:extLst>
                </a:gridCol>
                <a:gridCol w="281586">
                  <a:extLst>
                    <a:ext uri="{9D8B030D-6E8A-4147-A177-3AD203B41FA5}">
                      <a16:colId xmlns:a16="http://schemas.microsoft.com/office/drawing/2014/main" val="2130788122"/>
                    </a:ext>
                  </a:extLst>
                </a:gridCol>
                <a:gridCol w="3176294">
                  <a:extLst>
                    <a:ext uri="{9D8B030D-6E8A-4147-A177-3AD203B41FA5}">
                      <a16:colId xmlns:a16="http://schemas.microsoft.com/office/drawing/2014/main" val="514477010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214555365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3324663720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918361148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3282942333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1908731895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3621467920"/>
                    </a:ext>
                  </a:extLst>
                </a:gridCol>
              </a:tblGrid>
              <a:tr h="1369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440982"/>
                  </a:ext>
                </a:extLst>
              </a:tr>
              <a:tr h="419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885781"/>
                  </a:ext>
                </a:extLst>
              </a:tr>
              <a:tr h="179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7.169.724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4.549.705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392356"/>
                  </a:ext>
                </a:extLst>
              </a:tr>
              <a:tr h="136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52.146.617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-579.701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42.484.454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524222"/>
                  </a:ext>
                </a:extLst>
              </a:tr>
              <a:tr h="136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26.809.425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-551.232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21.556.998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333560"/>
                  </a:ext>
                </a:extLst>
              </a:tr>
              <a:tr h="136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8.725.511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7.362.922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666285"/>
                  </a:ext>
                </a:extLst>
              </a:tr>
              <a:tr h="136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17.518.981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14.169.398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7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C55347-DE20-4D1C-88B9-FBFA4CE1E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145033"/>
              </p:ext>
            </p:extLst>
          </p:nvPr>
        </p:nvGraphicFramePr>
        <p:xfrm>
          <a:off x="530151" y="1897636"/>
          <a:ext cx="8155706" cy="2892311"/>
        </p:xfrm>
        <a:graphic>
          <a:graphicData uri="http://schemas.openxmlformats.org/drawingml/2006/table">
            <a:tbl>
              <a:tblPr/>
              <a:tblGrid>
                <a:gridCol w="273315">
                  <a:extLst>
                    <a:ext uri="{9D8B030D-6E8A-4147-A177-3AD203B41FA5}">
                      <a16:colId xmlns:a16="http://schemas.microsoft.com/office/drawing/2014/main" val="1804621385"/>
                    </a:ext>
                  </a:extLst>
                </a:gridCol>
                <a:gridCol w="273315">
                  <a:extLst>
                    <a:ext uri="{9D8B030D-6E8A-4147-A177-3AD203B41FA5}">
                      <a16:colId xmlns:a16="http://schemas.microsoft.com/office/drawing/2014/main" val="3032441879"/>
                    </a:ext>
                  </a:extLst>
                </a:gridCol>
                <a:gridCol w="273315">
                  <a:extLst>
                    <a:ext uri="{9D8B030D-6E8A-4147-A177-3AD203B41FA5}">
                      <a16:colId xmlns:a16="http://schemas.microsoft.com/office/drawing/2014/main" val="3758947065"/>
                    </a:ext>
                  </a:extLst>
                </a:gridCol>
                <a:gridCol w="3082987">
                  <a:extLst>
                    <a:ext uri="{9D8B030D-6E8A-4147-A177-3AD203B41FA5}">
                      <a16:colId xmlns:a16="http://schemas.microsoft.com/office/drawing/2014/main" val="841619499"/>
                    </a:ext>
                  </a:extLst>
                </a:gridCol>
                <a:gridCol w="732483">
                  <a:extLst>
                    <a:ext uri="{9D8B030D-6E8A-4147-A177-3AD203B41FA5}">
                      <a16:colId xmlns:a16="http://schemas.microsoft.com/office/drawing/2014/main" val="3199490749"/>
                    </a:ext>
                  </a:extLst>
                </a:gridCol>
                <a:gridCol w="732483">
                  <a:extLst>
                    <a:ext uri="{9D8B030D-6E8A-4147-A177-3AD203B41FA5}">
                      <a16:colId xmlns:a16="http://schemas.microsoft.com/office/drawing/2014/main" val="3331214692"/>
                    </a:ext>
                  </a:extLst>
                </a:gridCol>
                <a:gridCol w="732483">
                  <a:extLst>
                    <a:ext uri="{9D8B030D-6E8A-4147-A177-3AD203B41FA5}">
                      <a16:colId xmlns:a16="http://schemas.microsoft.com/office/drawing/2014/main" val="2745848456"/>
                    </a:ext>
                  </a:extLst>
                </a:gridCol>
                <a:gridCol w="732483">
                  <a:extLst>
                    <a:ext uri="{9D8B030D-6E8A-4147-A177-3AD203B41FA5}">
                      <a16:colId xmlns:a16="http://schemas.microsoft.com/office/drawing/2014/main" val="3230874808"/>
                    </a:ext>
                  </a:extLst>
                </a:gridCol>
                <a:gridCol w="666887">
                  <a:extLst>
                    <a:ext uri="{9D8B030D-6E8A-4147-A177-3AD203B41FA5}">
                      <a16:colId xmlns:a16="http://schemas.microsoft.com/office/drawing/2014/main" val="3648925002"/>
                    </a:ext>
                  </a:extLst>
                </a:gridCol>
                <a:gridCol w="655955">
                  <a:extLst>
                    <a:ext uri="{9D8B030D-6E8A-4147-A177-3AD203B41FA5}">
                      <a16:colId xmlns:a16="http://schemas.microsoft.com/office/drawing/2014/main" val="185362065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5859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70792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7.169.724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509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3.274.285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675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573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368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337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431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83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5117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021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255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3650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950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261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049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269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1588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098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C7C5EC-901C-4F21-8946-DF4D4249C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710099"/>
              </p:ext>
            </p:extLst>
          </p:nvPr>
        </p:nvGraphicFramePr>
        <p:xfrm>
          <a:off x="584100" y="1926727"/>
          <a:ext cx="8021011" cy="3422217"/>
        </p:xfrm>
        <a:graphic>
          <a:graphicData uri="http://schemas.openxmlformats.org/drawingml/2006/table">
            <a:tbl>
              <a:tblPr/>
              <a:tblGrid>
                <a:gridCol w="268801">
                  <a:extLst>
                    <a:ext uri="{9D8B030D-6E8A-4147-A177-3AD203B41FA5}">
                      <a16:colId xmlns:a16="http://schemas.microsoft.com/office/drawing/2014/main" val="1398710820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888220557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2327124273"/>
                    </a:ext>
                  </a:extLst>
                </a:gridCol>
                <a:gridCol w="3032070">
                  <a:extLst>
                    <a:ext uri="{9D8B030D-6E8A-4147-A177-3AD203B41FA5}">
                      <a16:colId xmlns:a16="http://schemas.microsoft.com/office/drawing/2014/main" val="3185277324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3889684983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3574962036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1859317319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418852106"/>
                    </a:ext>
                  </a:extLst>
                </a:gridCol>
                <a:gridCol w="655873">
                  <a:extLst>
                    <a:ext uri="{9D8B030D-6E8A-4147-A177-3AD203B41FA5}">
                      <a16:colId xmlns:a16="http://schemas.microsoft.com/office/drawing/2014/main" val="2939413311"/>
                    </a:ext>
                  </a:extLst>
                </a:gridCol>
                <a:gridCol w="645121">
                  <a:extLst>
                    <a:ext uri="{9D8B030D-6E8A-4147-A177-3AD203B41FA5}">
                      <a16:colId xmlns:a16="http://schemas.microsoft.com/office/drawing/2014/main" val="2952133450"/>
                    </a:ext>
                  </a:extLst>
                </a:gridCol>
              </a:tblGrid>
              <a:tr h="1302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737895"/>
                  </a:ext>
                </a:extLst>
              </a:tr>
              <a:tr h="389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433803"/>
                  </a:ext>
                </a:extLst>
              </a:tr>
              <a:tr h="167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26.809.425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-551.232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21.556.998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027999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11.011.507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-667.685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7.349.374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533121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260731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55054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602522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12.491.990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287659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12.491.990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65400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187443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20596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249471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879.866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077201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016236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965810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63376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223377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505383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267338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484542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33048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588997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09377"/>
                  </a:ext>
                </a:extLst>
              </a:tr>
              <a:tr h="13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79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C799FC-947C-4577-9B7B-63479C320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358482"/>
              </p:ext>
            </p:extLst>
          </p:nvPr>
        </p:nvGraphicFramePr>
        <p:xfrm>
          <a:off x="551008" y="1773641"/>
          <a:ext cx="8052313" cy="2131509"/>
        </p:xfrm>
        <a:graphic>
          <a:graphicData uri="http://schemas.openxmlformats.org/drawingml/2006/table">
            <a:tbl>
              <a:tblPr/>
              <a:tblGrid>
                <a:gridCol w="269850">
                  <a:extLst>
                    <a:ext uri="{9D8B030D-6E8A-4147-A177-3AD203B41FA5}">
                      <a16:colId xmlns:a16="http://schemas.microsoft.com/office/drawing/2014/main" val="1875586866"/>
                    </a:ext>
                  </a:extLst>
                </a:gridCol>
                <a:gridCol w="269850">
                  <a:extLst>
                    <a:ext uri="{9D8B030D-6E8A-4147-A177-3AD203B41FA5}">
                      <a16:colId xmlns:a16="http://schemas.microsoft.com/office/drawing/2014/main" val="1069156152"/>
                    </a:ext>
                  </a:extLst>
                </a:gridCol>
                <a:gridCol w="269850">
                  <a:extLst>
                    <a:ext uri="{9D8B030D-6E8A-4147-A177-3AD203B41FA5}">
                      <a16:colId xmlns:a16="http://schemas.microsoft.com/office/drawing/2014/main" val="1242204902"/>
                    </a:ext>
                  </a:extLst>
                </a:gridCol>
                <a:gridCol w="3043903">
                  <a:extLst>
                    <a:ext uri="{9D8B030D-6E8A-4147-A177-3AD203B41FA5}">
                      <a16:colId xmlns:a16="http://schemas.microsoft.com/office/drawing/2014/main" val="1565496307"/>
                    </a:ext>
                  </a:extLst>
                </a:gridCol>
                <a:gridCol w="723197">
                  <a:extLst>
                    <a:ext uri="{9D8B030D-6E8A-4147-A177-3AD203B41FA5}">
                      <a16:colId xmlns:a16="http://schemas.microsoft.com/office/drawing/2014/main" val="3237511042"/>
                    </a:ext>
                  </a:extLst>
                </a:gridCol>
                <a:gridCol w="723197">
                  <a:extLst>
                    <a:ext uri="{9D8B030D-6E8A-4147-A177-3AD203B41FA5}">
                      <a16:colId xmlns:a16="http://schemas.microsoft.com/office/drawing/2014/main" val="3669323343"/>
                    </a:ext>
                  </a:extLst>
                </a:gridCol>
                <a:gridCol w="723197">
                  <a:extLst>
                    <a:ext uri="{9D8B030D-6E8A-4147-A177-3AD203B41FA5}">
                      <a16:colId xmlns:a16="http://schemas.microsoft.com/office/drawing/2014/main" val="1778162845"/>
                    </a:ext>
                  </a:extLst>
                </a:gridCol>
                <a:gridCol w="723197">
                  <a:extLst>
                    <a:ext uri="{9D8B030D-6E8A-4147-A177-3AD203B41FA5}">
                      <a16:colId xmlns:a16="http://schemas.microsoft.com/office/drawing/2014/main" val="3658988452"/>
                    </a:ext>
                  </a:extLst>
                </a:gridCol>
                <a:gridCol w="658433">
                  <a:extLst>
                    <a:ext uri="{9D8B030D-6E8A-4147-A177-3AD203B41FA5}">
                      <a16:colId xmlns:a16="http://schemas.microsoft.com/office/drawing/2014/main" val="2372452506"/>
                    </a:ext>
                  </a:extLst>
                </a:gridCol>
                <a:gridCol w="647639">
                  <a:extLst>
                    <a:ext uri="{9D8B030D-6E8A-4147-A177-3AD203B41FA5}">
                      <a16:colId xmlns:a16="http://schemas.microsoft.com/office/drawing/2014/main" val="2180708579"/>
                    </a:ext>
                  </a:extLst>
                </a:gridCol>
              </a:tblGrid>
              <a:tr h="130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658156"/>
                  </a:ext>
                </a:extLst>
              </a:tr>
              <a:tr h="391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858454"/>
                  </a:ext>
                </a:extLst>
              </a:tr>
              <a:tr h="167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8.725.511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7.362.922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682667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653269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917467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7.273.093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4613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3.992.168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420173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3.992.168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483054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08600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842626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5126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531224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43937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57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1680</Words>
  <Application>Microsoft Office PowerPoint</Application>
  <PresentationFormat>Presentación en pantalla (4:3)</PresentationFormat>
  <Paragraphs>918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AGOSTO DE 2020 PARTIDA 27: MINISTERIO DE LA MUJER Y LA EQUIDAD DE GÉNERO</vt:lpstr>
      <vt:lpstr>EJECUCIÓN ACUMULADA DE GASTOS A AGOSTO DE 2020  PARTIDA 27 MINISTERIO DE LA MUJER Y EQUIDAD DE GÉNERO</vt:lpstr>
      <vt:lpstr>Presentación de PowerPoint</vt:lpstr>
      <vt:lpstr>Presentación de PowerPoint</vt:lpstr>
      <vt:lpstr>EJECUCIÓN ACUMULADA DE GASTOS A AGOSTO DE 2020  PARTIDA 27 MINISTERIO DE LA MUJER Y EQUIDAD DE GÉNERO</vt:lpstr>
      <vt:lpstr>EJECUCIÓN ACUMULADA DE GASTOS A AGOSTO DE 2020  PARTIDA 27 RESUMEN POR CAPÍTULOS</vt:lpstr>
      <vt:lpstr>EJECUCIÓN ACUMULADA DE GASTOS A AGOSTO DE 2020  PARTIDA 27. CAPÍTULO 01. PROGRAMA 01:  SUBSECRETARÍA DE LA MUJER Y LA EQUIDAD DE GÉNERO</vt:lpstr>
      <vt:lpstr>EJECUCIÓN ACUMULADA DE GASTOS A AGOSTO DE 2020  PARTIDA 27. CAPÍTULO 02. PROGRAMA 01:  SERVICIO NACIONAL DE LA MUJER Y LA EQUIDAD DE GÉNERO</vt:lpstr>
      <vt:lpstr>EJECUCIÓN ACUMULADA DE GASTOS A AGOSTO DE 2020  PARTIDA 27. CAPÍTULO 02. PROGRAMA 02:  MUJER Y TRABAJO </vt:lpstr>
      <vt:lpstr>EJECUCIÓN ACUMULADA DE GASTOS A AGOSTO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237</cp:revision>
  <cp:lastPrinted>2019-10-06T20:09:36Z</cp:lastPrinted>
  <dcterms:created xsi:type="dcterms:W3CDTF">2016-06-23T13:38:47Z</dcterms:created>
  <dcterms:modified xsi:type="dcterms:W3CDTF">2020-10-20T02:59:57Z</dcterms:modified>
</cp:coreProperties>
</file>