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notesSlides/notesSlide1.xml" ContentType="application/vnd.openxmlformats-officedocument.presentationml.notesSl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13"/>
  </p:notesMasterIdLst>
  <p:handoutMasterIdLst>
    <p:handoutMasterId r:id="rId14"/>
  </p:handoutMasterIdLst>
  <p:sldIdLst>
    <p:sldId id="256" r:id="rId3"/>
    <p:sldId id="309" r:id="rId4"/>
    <p:sldId id="304" r:id="rId5"/>
    <p:sldId id="312" r:id="rId6"/>
    <p:sldId id="264" r:id="rId7"/>
    <p:sldId id="263" r:id="rId8"/>
    <p:sldId id="302" r:id="rId9"/>
    <p:sldId id="316" r:id="rId10"/>
    <p:sldId id="317" r:id="rId11"/>
    <p:sldId id="299" r:id="rId12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49" userDrawn="1">
          <p15:clr>
            <a:srgbClr val="A4A3A4"/>
          </p15:clr>
        </p15:guide>
        <p15:guide id="2" pos="222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2.bin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3.bin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4.bin"/><Relationship Id="rId1" Type="http://schemas.openxmlformats.org/officeDocument/2006/relationships/themeOverride" Target="../theme/themeOverrid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/>
              <a:t>Distribución Presupuesto</a:t>
            </a:r>
            <a:r>
              <a:rPr lang="es-CL" baseline="0"/>
              <a:t> Incial por Subtítulo de Gasto </a:t>
            </a:r>
            <a:endParaRPr lang="es-CL"/>
          </a:p>
        </c:rich>
      </c:tx>
      <c:layout>
        <c:manualLayout>
          <c:xMode val="edge"/>
          <c:yMode val="edge"/>
          <c:x val="0.10471853257432005"/>
          <c:y val="6.0975629273295334E-2"/>
        </c:manualLayout>
      </c:layout>
      <c:overlay val="0"/>
      <c:spPr>
        <a:noFill/>
        <a:ln>
          <a:noFill/>
        </a:ln>
        <a:effectLst/>
      </c:sp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0.20269466316710411"/>
          <c:w val="1"/>
          <c:h val="0.4615526250708023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BACC-44F3-A903-01F9DA9FBFB1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BACC-44F3-A903-01F9DA9FBFB1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BACC-44F3-A903-01F9DA9FBFB1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BACC-44F3-A903-01F9DA9FBFB1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BACC-44F3-A903-01F9DA9FBFB1}"/>
              </c:ext>
            </c:extLst>
          </c:dPt>
          <c:dLbls>
            <c:dLbl>
              <c:idx val="0"/>
              <c:layout>
                <c:manualLayout>
                  <c:x val="-7.4501436846011043E-2"/>
                  <c:y val="4.8021588893665222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BACC-44F3-A903-01F9DA9FBFB1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6.5291079601766958E-2"/>
                  <c:y val="-0.2267550818625830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BACC-44F3-A903-01F9DA9FBFB1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7.5791560210571401E-2"/>
                  <c:y val="2.1476544867980524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BACC-44F3-A903-01F9DA9FBFB1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6.274489882313089E-2"/>
                  <c:y val="4.32296406214841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BACC-44F3-A903-01F9DA9FBFB1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3.1808035380776645E-2"/>
                  <c:y val="5.5853676414338527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BACC-44F3-A903-01F9DA9FBFB1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 Black" panose="020B0A04020102020204" pitchFamily="34" charset="0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'[26.xlsx]Partida 26'!$C$66:$C$70</c:f>
              <c:strCache>
                <c:ptCount val="5"/>
                <c:pt idx="0">
                  <c:v>GASTOS EN PERSONAL                                                              </c:v>
                </c:pt>
                <c:pt idx="1">
                  <c:v>TRANSFERENCIAS CORRIENTES                                                       </c:v>
                </c:pt>
                <c:pt idx="2">
                  <c:v>INICIATIVAS DE INVERSIÓN                                                        </c:v>
                </c:pt>
                <c:pt idx="3">
                  <c:v>TRANSFERENCIAS DE CAPITAL                                                       </c:v>
                </c:pt>
                <c:pt idx="4">
                  <c:v>OTROS</c:v>
                </c:pt>
              </c:strCache>
            </c:strRef>
          </c:cat>
          <c:val>
            <c:numRef>
              <c:f>'[26.xlsx]Partida 26'!$D$66:$D$70</c:f>
              <c:numCache>
                <c:formatCode>#,##0</c:formatCode>
                <c:ptCount val="5"/>
                <c:pt idx="0">
                  <c:v>27431055</c:v>
                </c:pt>
                <c:pt idx="1">
                  <c:v>77102795</c:v>
                </c:pt>
                <c:pt idx="2">
                  <c:v>20488146</c:v>
                </c:pt>
                <c:pt idx="3">
                  <c:v>10393772</c:v>
                </c:pt>
                <c:pt idx="4">
                  <c:v>6473838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ACC-44F3-A903-01F9DA9FBFB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0523709536307964"/>
          <c:y val="0.70893744664895608"/>
          <c:w val="0.41174803149606293"/>
          <c:h val="0.2586832895888013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1"/>
    </a:solidFill>
    <a:ln w="9525" cap="flat" cmpd="sng" algn="ctr">
      <a:solidFill>
        <a:sysClr val="windowText" lastClr="000000"/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es-CL" sz="1200" b="1"/>
              <a:t>Distribución</a:t>
            </a:r>
            <a:r>
              <a:rPr lang="es-CL" sz="1200" b="1" baseline="0"/>
              <a:t> Presupuesto Inicial por Capítulo</a:t>
            </a:r>
          </a:p>
          <a:p>
            <a:pPr>
              <a:defRPr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es-CL" sz="1200" b="1" baseline="0"/>
              <a:t>(en millones de $) </a:t>
            </a:r>
            <a:endParaRPr lang="es-CL" sz="1200" b="1"/>
          </a:p>
        </c:rich>
      </c:tx>
      <c:layout>
        <c:manualLayout>
          <c:xMode val="edge"/>
          <c:yMode val="edge"/>
          <c:x val="0.2094508262948967"/>
          <c:y val="5.4151167655226345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20085419775273633"/>
          <c:y val="0.18573430353726109"/>
          <c:w val="0.65407960517206598"/>
          <c:h val="0.51081748927725501"/>
        </c:manualLayout>
      </c:layout>
      <c:barChart>
        <c:barDir val="col"/>
        <c:grouping val="clustered"/>
        <c:varyColors val="0"/>
        <c:ser>
          <c:idx val="0"/>
          <c:order val="0"/>
          <c:spPr>
            <a:gradFill>
              <a:gsLst>
                <a:gs pos="0">
                  <a:schemeClr val="accent1"/>
                </a:gs>
                <a:gs pos="100000">
                  <a:schemeClr val="accent1">
                    <a:lumMod val="84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'[26.xlsx]Partida 26'!$H$66:$H$68</c:f>
              <c:strCache>
                <c:ptCount val="3"/>
                <c:pt idx="0">
                  <c:v>Subsecretaría del Deporte</c:v>
                </c:pt>
                <c:pt idx="1">
                  <c:v>Instituto Nacional de Deportes</c:v>
                </c:pt>
                <c:pt idx="2">
                  <c:v>Fondo Nacional para el Fomento del Deporte</c:v>
                </c:pt>
              </c:strCache>
            </c:strRef>
          </c:cat>
          <c:val>
            <c:numRef>
              <c:f>'[26.xlsx]Partida 26'!$I$66:$I$68</c:f>
              <c:numCache>
                <c:formatCode>#,##0</c:formatCode>
                <c:ptCount val="3"/>
                <c:pt idx="0">
                  <c:v>7753</c:v>
                </c:pt>
                <c:pt idx="1">
                  <c:v>119914</c:v>
                </c:pt>
                <c:pt idx="2">
                  <c:v>4615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C76-4C9C-9863-EBF6C57635BD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266978216"/>
        <c:axId val="266985272"/>
      </c:barChart>
      <c:catAx>
        <c:axId val="2669782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es-CL"/>
          </a:p>
        </c:txPr>
        <c:crossAx val="266985272"/>
        <c:crosses val="autoZero"/>
        <c:auto val="1"/>
        <c:lblAlgn val="ctr"/>
        <c:lblOffset val="100"/>
        <c:noMultiLvlLbl val="0"/>
      </c:catAx>
      <c:valAx>
        <c:axId val="266985272"/>
        <c:scaling>
          <c:orientation val="minMax"/>
        </c:scaling>
        <c:delete val="1"/>
        <c:axPos val="l"/>
        <c:numFmt formatCode="#,##0" sourceLinked="1"/>
        <c:majorTickMark val="none"/>
        <c:minorTickMark val="none"/>
        <c:tickLblPos val="nextTo"/>
        <c:crossAx val="2669782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ysClr val="windowText" lastClr="000000"/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s-CL" sz="1000"/>
              <a:t>% de Ejecución Mensual  2018 - 2019 - 2020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3.326935380678183E-2"/>
          <c:y val="0.14252099737532806"/>
          <c:w val="0.9436980166346769"/>
          <c:h val="0.6315836614173228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'[26.xlsx]Partida 26'!$C$34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solidFill>
              <a:srgbClr val="9BBB59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'[26.xlsx]Partida 26'!$D$33:$O$33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'[26.xlsx]Partida 26'!$D$34:$O$34</c:f>
              <c:numCache>
                <c:formatCode>0.0%</c:formatCode>
                <c:ptCount val="12"/>
                <c:pt idx="0">
                  <c:v>2.8000000000000001E-2</c:v>
                </c:pt>
                <c:pt idx="1">
                  <c:v>4.7E-2</c:v>
                </c:pt>
                <c:pt idx="2">
                  <c:v>7.5999999999999998E-2</c:v>
                </c:pt>
                <c:pt idx="3">
                  <c:v>0.10199999999999999</c:v>
                </c:pt>
                <c:pt idx="4">
                  <c:v>9.8000000000000004E-2</c:v>
                </c:pt>
                <c:pt idx="5">
                  <c:v>7.6999999999999999E-2</c:v>
                </c:pt>
                <c:pt idx="6">
                  <c:v>5.1999999999999998E-2</c:v>
                </c:pt>
                <c:pt idx="7">
                  <c:v>7.6999999999999999E-2</c:v>
                </c:pt>
                <c:pt idx="8">
                  <c:v>7.2999999999999995E-2</c:v>
                </c:pt>
                <c:pt idx="9">
                  <c:v>0.10199999999999999</c:v>
                </c:pt>
                <c:pt idx="10">
                  <c:v>9.4E-2</c:v>
                </c:pt>
                <c:pt idx="11">
                  <c:v>0.16300000000000001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64A-4844-8AD6-05202BAC0EE4}"/>
            </c:ext>
          </c:extLst>
        </c:ser>
        <c:ser>
          <c:idx val="1"/>
          <c:order val="1"/>
          <c:tx>
            <c:strRef>
              <c:f>'[26.xlsx]Partida 26'!$C$35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solidFill>
              <a:srgbClr val="4F81BD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'[26.xlsx]Partida 26'!$D$33:$O$33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'[26.xlsx]Partida 26'!$D$35:$O$35</c:f>
              <c:numCache>
                <c:formatCode>0.0%</c:formatCode>
                <c:ptCount val="12"/>
                <c:pt idx="0">
                  <c:v>3.0195850253888556E-2</c:v>
                </c:pt>
                <c:pt idx="1">
                  <c:v>5.019881405911087E-2</c:v>
                </c:pt>
                <c:pt idx="2">
                  <c:v>9.9076963586917033E-2</c:v>
                </c:pt>
                <c:pt idx="3">
                  <c:v>4.5306290249846601E-2</c:v>
                </c:pt>
                <c:pt idx="4">
                  <c:v>9.7818174140407096E-2</c:v>
                </c:pt>
                <c:pt idx="5">
                  <c:v>0.12291174921344258</c:v>
                </c:pt>
                <c:pt idx="6">
                  <c:v>6.4174750813299639E-2</c:v>
                </c:pt>
                <c:pt idx="7">
                  <c:v>6.8118143758006025E-2</c:v>
                </c:pt>
                <c:pt idx="8">
                  <c:v>6.2306291390803681E-2</c:v>
                </c:pt>
                <c:pt idx="9">
                  <c:v>7.3016845453998031E-2</c:v>
                </c:pt>
                <c:pt idx="10">
                  <c:v>0.1068287104910447</c:v>
                </c:pt>
                <c:pt idx="11">
                  <c:v>0.15105515193504446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E64A-4844-8AD6-05202BAC0EE4}"/>
            </c:ext>
          </c:extLst>
        </c:ser>
        <c:ser>
          <c:idx val="2"/>
          <c:order val="2"/>
          <c:tx>
            <c:strRef>
              <c:f>'[26.xlsx]Partida 26'!$C$36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solidFill>
              <a:srgbClr val="C0504D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 b="0"/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'[26.xlsx]Partida 26'!$D$33:$O$33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'[26.xlsx]Partida 26'!$D$36:$K$36</c:f>
              <c:numCache>
                <c:formatCode>0.0%</c:formatCode>
                <c:ptCount val="8"/>
                <c:pt idx="0">
                  <c:v>3.2446110947325656E-2</c:v>
                </c:pt>
                <c:pt idx="1">
                  <c:v>4.6058237117350943E-2</c:v>
                </c:pt>
                <c:pt idx="2">
                  <c:v>6.6084335786401632E-2</c:v>
                </c:pt>
                <c:pt idx="3">
                  <c:v>6.9603576651734431E-2</c:v>
                </c:pt>
                <c:pt idx="4">
                  <c:v>4.8492397414654997E-2</c:v>
                </c:pt>
                <c:pt idx="5">
                  <c:v>4.5407878742522313E-2</c:v>
                </c:pt>
                <c:pt idx="6">
                  <c:v>7.5736358050994323E-2</c:v>
                </c:pt>
                <c:pt idx="7">
                  <c:v>4.1027527523457064E-2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E64A-4844-8AD6-05202BAC0EE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49"/>
        <c:axId val="457722272"/>
        <c:axId val="457728152"/>
      </c:barChart>
      <c:catAx>
        <c:axId val="4577222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-2160000" vert="horz" anchor="ctr" anchorCtr="0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457728152"/>
        <c:crosses val="autoZero"/>
        <c:auto val="0"/>
        <c:lblAlgn val="ctr"/>
        <c:lblOffset val="100"/>
        <c:noMultiLvlLbl val="0"/>
      </c:catAx>
      <c:valAx>
        <c:axId val="457728152"/>
        <c:scaling>
          <c:orientation val="minMax"/>
        </c:scaling>
        <c:delete val="0"/>
        <c:axPos val="l"/>
        <c:numFmt formatCode="0.0%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s-CL"/>
          </a:p>
        </c:txPr>
        <c:crossAx val="457722272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80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es-CL"/>
        </a:p>
      </c:txPr>
    </c:legend>
    <c:plotVisOnly val="1"/>
    <c:dispBlanksAs val="gap"/>
    <c:showDLblsOverMax val="0"/>
  </c:chart>
  <c:spPr>
    <a:ln>
      <a:solidFill>
        <a:sysClr val="window" lastClr="FFFFFF"/>
      </a:solidFill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s-CL" sz="1000"/>
              <a:t>% de Ejecución Acumulada 2018 - 2019 - 2020</a:t>
            </a:r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'[26.xlsx]Partida 26'!$C$30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ln>
              <a:solidFill>
                <a:srgbClr val="9BBB59"/>
              </a:solidFill>
            </a:ln>
          </c:spPr>
          <c:marker>
            <c:symbol val="none"/>
          </c:marker>
          <c:cat>
            <c:strRef>
              <c:f>'[26.xlsx]Partida 26'!$D$29:$O$29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'[26.xlsx]Partida 26'!$D$30:$O$30</c:f>
              <c:numCache>
                <c:formatCode>0.0%</c:formatCode>
                <c:ptCount val="12"/>
                <c:pt idx="0">
                  <c:v>2.8000000000000001E-2</c:v>
                </c:pt>
                <c:pt idx="1">
                  <c:v>7.4999999999999997E-2</c:v>
                </c:pt>
                <c:pt idx="2">
                  <c:v>0.151</c:v>
                </c:pt>
                <c:pt idx="3">
                  <c:v>0.253</c:v>
                </c:pt>
                <c:pt idx="4">
                  <c:v>0.35099999999999998</c:v>
                </c:pt>
                <c:pt idx="5">
                  <c:v>0.42699999999999999</c:v>
                </c:pt>
                <c:pt idx="6">
                  <c:v>0.48199999999999998</c:v>
                </c:pt>
                <c:pt idx="7">
                  <c:v>0.55900000000000005</c:v>
                </c:pt>
                <c:pt idx="8">
                  <c:v>0.63200000000000001</c:v>
                </c:pt>
                <c:pt idx="9">
                  <c:v>0.73399999999999999</c:v>
                </c:pt>
                <c:pt idx="10">
                  <c:v>0.82799999999999996</c:v>
                </c:pt>
                <c:pt idx="11">
                  <c:v>0.97499999999999998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61A8-4884-B8E9-8423D1C09AFB}"/>
            </c:ext>
          </c:extLst>
        </c:ser>
        <c:ser>
          <c:idx val="1"/>
          <c:order val="1"/>
          <c:tx>
            <c:strRef>
              <c:f>'[26.xlsx]Partida 26'!$C$31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ymbol val="none"/>
          </c:marker>
          <c:cat>
            <c:strRef>
              <c:f>'[26.xlsx]Partida 26'!$D$29:$O$29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'[26.xlsx]Partida 26'!$D$31:$O$31</c:f>
              <c:numCache>
                <c:formatCode>0.0%</c:formatCode>
                <c:ptCount val="12"/>
                <c:pt idx="0">
                  <c:v>3.0195850253888556E-2</c:v>
                </c:pt>
                <c:pt idx="1">
                  <c:v>8.0394664312999423E-2</c:v>
                </c:pt>
                <c:pt idx="2">
                  <c:v>0.17947162789991647</c:v>
                </c:pt>
                <c:pt idx="3">
                  <c:v>0.22477791814976306</c:v>
                </c:pt>
                <c:pt idx="4">
                  <c:v>0.32259609229017017</c:v>
                </c:pt>
                <c:pt idx="5">
                  <c:v>0.44829546172845164</c:v>
                </c:pt>
                <c:pt idx="6">
                  <c:v>0.51060864048701649</c:v>
                </c:pt>
                <c:pt idx="7">
                  <c:v>0.57872678424502255</c:v>
                </c:pt>
                <c:pt idx="8">
                  <c:v>0.63931565039358773</c:v>
                </c:pt>
                <c:pt idx="9">
                  <c:v>0.71233249584758573</c:v>
                </c:pt>
                <c:pt idx="10">
                  <c:v>0.81916120633863043</c:v>
                </c:pt>
                <c:pt idx="11">
                  <c:v>0.96706695748148197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61A8-4884-B8E9-8423D1C09AFB}"/>
            </c:ext>
          </c:extLst>
        </c:ser>
        <c:ser>
          <c:idx val="2"/>
          <c:order val="2"/>
          <c:tx>
            <c:strRef>
              <c:f>'[26.xlsx]Partida 26'!$C$32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none"/>
          </c:marker>
          <c:dLbls>
            <c:dLbl>
              <c:idx val="0"/>
              <c:layout>
                <c:manualLayout>
                  <c:x val="-3.2642812303829254E-2"/>
                  <c:y val="2.50000000000000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E533-4CEA-9335-F872D9B166E0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4.7708725674827368E-2"/>
                  <c:y val="3.33333333333333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E533-4CEA-9335-F872D9B166E0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5.7752667922159447E-2"/>
                  <c:y val="3.81099161385314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F1A9-4455-BA00-9D414EE5C91A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5.7752667922159495E-2"/>
                  <c:y val="0.0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C7F8-42D5-80C5-A5BF2ED3BF46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4.7708725674827417E-2"/>
                  <c:y val="4.999999999999992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411A-4909-89BA-17854EDF47C9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4.519774011299435E-2"/>
                  <c:y val="6.09756097560976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5631-429E-8512-C963A3D40E37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5.0219711236660386E-2"/>
                  <c:y val="6.09756097560974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C22E-4E19-B8A2-D1033A48DC24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4.2686754551161332E-2"/>
                  <c:y val="4.8780487804878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1DBD-4960-940F-3DE5153C9F43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4.519774011299435E-2"/>
                  <c:y val="4.06504065040649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1DBD-4960-940F-3DE5153C9F43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b="1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'[26.xlsx]Partida 26'!$D$29:$O$29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'[26.xlsx]Partida 26'!$D$32:$K$32</c:f>
              <c:numCache>
                <c:formatCode>0.0%</c:formatCode>
                <c:ptCount val="8"/>
                <c:pt idx="0">
                  <c:v>3.2446110947325656E-2</c:v>
                </c:pt>
                <c:pt idx="1">
                  <c:v>7.6763766373401973E-2</c:v>
                </c:pt>
                <c:pt idx="2">
                  <c:v>0.14284810215980362</c:v>
                </c:pt>
                <c:pt idx="3">
                  <c:v>0.21420828941615003</c:v>
                </c:pt>
                <c:pt idx="4">
                  <c:v>0.28732687163416315</c:v>
                </c:pt>
                <c:pt idx="5">
                  <c:v>0.33271759603879386</c:v>
                </c:pt>
                <c:pt idx="6">
                  <c:v>0.40845395408978818</c:v>
                </c:pt>
                <c:pt idx="7">
                  <c:v>0.44948148161324525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61A8-4884-B8E9-8423D1C09AF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57725408"/>
        <c:axId val="457730896"/>
      </c:lineChart>
      <c:catAx>
        <c:axId val="4577254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txPr>
          <a:bodyPr rot="-1620000" vert="horz"/>
          <a:lstStyle/>
          <a:p>
            <a:pPr>
              <a:defRPr sz="800" b="0" i="0" u="none" strike="noStrike" baseline="0">
                <a:ln>
                  <a:noFill/>
                  <a:headEnd type="none"/>
                </a:ln>
                <a:solidFill>
                  <a:srgbClr val="000000">
                    <a:alpha val="90000"/>
                  </a:srgbClr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457730896"/>
        <c:crosses val="autoZero"/>
        <c:auto val="1"/>
        <c:lblAlgn val="ctr"/>
        <c:lblOffset val="100"/>
        <c:tickLblSkip val="1"/>
        <c:noMultiLvlLbl val="0"/>
      </c:catAx>
      <c:valAx>
        <c:axId val="457730896"/>
        <c:scaling>
          <c:orientation val="minMax"/>
        </c:scaling>
        <c:delete val="0"/>
        <c:axPos val="l"/>
        <c:majorGridlines/>
        <c:numFmt formatCode="0.0%" sourceLinked="1"/>
        <c:majorTickMark val="none"/>
        <c:minorTickMark val="none"/>
        <c:tickLblPos val="nextTo"/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457725408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800"/>
          </a:pPr>
          <a:endParaRPr lang="es-CL"/>
        </a:p>
      </c:txPr>
    </c:legend>
    <c:plotVisOnly val="1"/>
    <c:dispBlanksAs val="gap"/>
    <c:showDLblsOverMax val="0"/>
  </c:chart>
  <c:spPr>
    <a:ln>
      <a:solidFill>
        <a:sysClr val="window" lastClr="FFFFFF"/>
      </a:solidFill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6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11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01-10-2020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6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11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6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11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01-10-2020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46" tIns="46423" rIns="92846" bIns="46423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46" tIns="46423" rIns="92846" bIns="46423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6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11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87996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8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191549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9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191549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10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377899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01-10-2020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01-10-2020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01-10-2020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01-10-2020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01-10-2020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01-10-2020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01-10-2020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01-10-2020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01-10-2020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01-10-2020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01-10-2020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01-10-2020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01-10-2020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01-10-2020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01-10-2020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01-10-2020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01-10-2020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01-10-2020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01-10-2020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01-10-2020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01-10-2020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01-10-2020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01-10-2020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7" name="Imagen 6">
            <a:extLst>
              <a:ext uri="{FF2B5EF4-FFF2-40B4-BE49-F238E27FC236}">
                <a16:creationId xmlns="" xmlns:a16="http://schemas.microsoft.com/office/drawing/2014/main" id="{3C698310-8BCB-4F59-809D-33CC9D683E4B}"/>
              </a:ext>
            </a:extLst>
          </p:cNvPr>
          <p:cNvPicPr>
            <a:picLocks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01-10-2020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5" name="Imagen 4">
            <a:extLst>
              <a:ext uri="{FF2B5EF4-FFF2-40B4-BE49-F238E27FC236}">
                <a16:creationId xmlns="" xmlns:a16="http://schemas.microsoft.com/office/drawing/2014/main" id="{31D9453B-D578-4DBA-8F06-03B572F5E9EA}"/>
              </a:ext>
            </a:extLst>
          </p:cNvPr>
          <p:cNvPicPr>
            <a:picLocks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PRESUPUESTARIA DE GASTOS ACUMULADA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AL MES DE </a:t>
            </a:r>
            <a:r>
              <a:rPr lang="es-CL" sz="2000" b="1" dirty="0" smtClean="0">
                <a:latin typeface="+mn-lt"/>
              </a:rPr>
              <a:t>AGOSTO </a:t>
            </a:r>
            <a:r>
              <a:rPr lang="es-CL" sz="2000" b="1" dirty="0">
                <a:latin typeface="+mn-lt"/>
              </a:rPr>
              <a:t>DE 2020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26: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MINISTERIO DEL DEPORTE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</a:t>
            </a:r>
            <a:r>
              <a:rPr lang="es-CL" sz="1200" dirty="0" smtClean="0"/>
              <a:t>septiembre </a:t>
            </a:r>
            <a:r>
              <a:rPr lang="es-CL" sz="1200" dirty="0"/>
              <a:t>2020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90872" y="5299168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590872" y="683765"/>
            <a:ext cx="7941568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26.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CAPÍTULO 02. PROGRAMA 02:  FONDO NACIONAL PARA EL FOMENTO DEL DEPORTE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800979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5739116"/>
              </p:ext>
            </p:extLst>
          </p:nvPr>
        </p:nvGraphicFramePr>
        <p:xfrm>
          <a:off x="590874" y="2232538"/>
          <a:ext cx="7941566" cy="2852646"/>
        </p:xfrm>
        <a:graphic>
          <a:graphicData uri="http://schemas.openxmlformats.org/drawingml/2006/table">
            <a:tbl>
              <a:tblPr/>
              <a:tblGrid>
                <a:gridCol w="666424"/>
                <a:gridCol w="323413"/>
                <a:gridCol w="323413"/>
                <a:gridCol w="2695103"/>
                <a:gridCol w="692559"/>
                <a:gridCol w="692559"/>
                <a:gridCol w="875499"/>
                <a:gridCol w="875499"/>
                <a:gridCol w="797097"/>
              </a:tblGrid>
              <a:tr h="164181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02805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15488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4.441.190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1.562.341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-2.878.849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1.260.506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41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213.067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-108.067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64.002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41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4.228.123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1.457.341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-2.770.782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1.196.504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41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2.959.686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1.457.341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-1.502.345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1.196.504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41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Formación para el Deporte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821.114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439.629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-381.485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360.566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41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Deporte Recreativo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800.542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353.331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-447.211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279.798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41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Deporte de Competición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1.281.891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634.381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-647.510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526.140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41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Ciencias del Deporte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56.139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-26.139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41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1.268.437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-1.268.437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41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Ciencias del Deporte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32.459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-32.459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41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Formación para el Deporte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385.621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-385.621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41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Deporte Recreativo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449.196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-449.196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41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Deporte de Competición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401.161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-401.161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95286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625" y="793194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26 MINISTERIO DEL DEPORTE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graphicFrame>
        <p:nvGraphicFramePr>
          <p:cNvPr id="8" name="Gráfico 7">
            <a:extLst>
              <a:ext uri="{FF2B5EF4-FFF2-40B4-BE49-F238E27FC236}">
                <a16:creationId xmlns="" xmlns:a16="http://schemas.microsoft.com/office/drawing/2014/main" id="{3F96463B-7E74-4DA9-89AA-2DF1D80A4A8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76944272"/>
              </p:ext>
            </p:extLst>
          </p:nvPr>
        </p:nvGraphicFramePr>
        <p:xfrm>
          <a:off x="392322" y="1844824"/>
          <a:ext cx="4151564" cy="3816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Gráfico 8">
            <a:extLst>
              <a:ext uri="{FF2B5EF4-FFF2-40B4-BE49-F238E27FC236}">
                <a16:creationId xmlns="" xmlns:a16="http://schemas.microsoft.com/office/drawing/2014/main" id="{C7C99F17-E7A1-4D49-AE6A-DA9E71E7D1B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06758502"/>
              </p:ext>
            </p:extLst>
          </p:nvPr>
        </p:nvGraphicFramePr>
        <p:xfrm>
          <a:off x="4572000" y="1844824"/>
          <a:ext cx="4025022" cy="3816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9235319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10" name="1 Título">
            <a:extLst>
              <a:ext uri="{FF2B5EF4-FFF2-40B4-BE49-F238E27FC236}">
                <a16:creationId xmlns="" xmlns:a16="http://schemas.microsoft.com/office/drawing/2014/main" id="{4F896F06-0DCC-41AA-9205-69F38C157B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7237" y="692696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26 MINISTERIO DEL DEPORTE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7" name="2 Gráfico">
            <a:extLst>
              <a:ext uri="{FF2B5EF4-FFF2-40B4-BE49-F238E27FC236}">
                <a16:creationId xmlns:xdr="http://schemas.openxmlformats.org/drawingml/2006/spreadsheetDrawing" xmlns:a16="http://schemas.microsoft.com/office/drawing/2014/main" xmlns="" xmlns:lc="http://schemas.openxmlformats.org/drawingml/2006/lockedCanvas" id="{07E64580-E7A6-4D61-803A-558CCE8D2DC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55743112"/>
              </p:ext>
            </p:extLst>
          </p:nvPr>
        </p:nvGraphicFramePr>
        <p:xfrm>
          <a:off x="417237" y="1866900"/>
          <a:ext cx="8210798" cy="39383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594350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4">
            <a:extLst>
              <a:ext uri="{FF2B5EF4-FFF2-40B4-BE49-F238E27FC236}">
                <a16:creationId xmlns="" xmlns:a16="http://schemas.microsoft.com/office/drawing/2014/main" id="{68AA2C82-760D-4566-93EB-BAC8C9BB40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7" name="1 Título">
            <a:extLst>
              <a:ext uri="{FF2B5EF4-FFF2-40B4-BE49-F238E27FC236}">
                <a16:creationId xmlns="" xmlns:a16="http://schemas.microsoft.com/office/drawing/2014/main" id="{72124ACF-1310-4220-85E5-B5210D20E5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600" y="764704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26 MINISTERIO DEL DEPORTE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6" name="1 Gráfico">
            <a:extLst>
              <a:ext uri="{FF2B5EF4-FFF2-40B4-BE49-F238E27FC236}">
                <a16:creationId xmlns:xdr="http://schemas.openxmlformats.org/drawingml/2006/spreadsheetDrawing" xmlns:a16="http://schemas.microsoft.com/office/drawing/2014/main" xmlns="" xmlns:lc="http://schemas.openxmlformats.org/drawingml/2006/lockedCanvas" id="{5DEE9E19-4B2C-479D-89DB-FF54FBE7F2B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03482975"/>
              </p:ext>
            </p:extLst>
          </p:nvPr>
        </p:nvGraphicFramePr>
        <p:xfrm>
          <a:off x="466600" y="1866900"/>
          <a:ext cx="8210798" cy="40823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092134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1560" y="764774"/>
            <a:ext cx="734481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26 MINISTERIO DEL DEPORTE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06313" y="5805194"/>
            <a:ext cx="7320679" cy="288032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611560" y="1636136"/>
            <a:ext cx="7344816" cy="27335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8357148"/>
              </p:ext>
            </p:extLst>
          </p:nvPr>
        </p:nvGraphicFramePr>
        <p:xfrm>
          <a:off x="624363" y="2025535"/>
          <a:ext cx="7318488" cy="3168354"/>
        </p:xfrm>
        <a:graphic>
          <a:graphicData uri="http://schemas.openxmlformats.org/drawingml/2006/table">
            <a:tbl>
              <a:tblPr/>
              <a:tblGrid>
                <a:gridCol w="763219"/>
                <a:gridCol w="2823261"/>
                <a:gridCol w="756750"/>
                <a:gridCol w="711474"/>
                <a:gridCol w="763219"/>
                <a:gridCol w="763219"/>
                <a:gridCol w="737346"/>
              </a:tblGrid>
              <a:tr h="234693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74997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464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141.702.992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132.672.923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-9.030.069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59.634.022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46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27.431.055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26.897.278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-533.777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18.550.586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46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4.916.252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4.472.523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-443.729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2.370.947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46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43.246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43.246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43.246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46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77.102.795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63.301.685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-13.801.110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31.410.781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46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566.873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463.214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-103.659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18.043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46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759.853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554.640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-205.213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140.019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46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20.488.146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20.741.412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253.266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2.507.220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46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10.393.772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16.086.966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5.693.194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4.481.221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46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111.959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110.959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111.959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85599" y="795481"/>
            <a:ext cx="7514794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26 MINISTERIO DEL DEPORTE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RESUMEN POR CAPÍTULOS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 dirty="0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585598" y="4464098"/>
            <a:ext cx="7480784" cy="288032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85599" y="1981520"/>
            <a:ext cx="7509520" cy="36736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5626109"/>
              </p:ext>
            </p:extLst>
          </p:nvPr>
        </p:nvGraphicFramePr>
        <p:xfrm>
          <a:off x="585594" y="2460427"/>
          <a:ext cx="7509524" cy="1688653"/>
        </p:xfrm>
        <a:graphic>
          <a:graphicData uri="http://schemas.openxmlformats.org/drawingml/2006/table">
            <a:tbl>
              <a:tblPr/>
              <a:tblGrid>
                <a:gridCol w="721017"/>
                <a:gridCol w="318665"/>
                <a:gridCol w="2587936"/>
                <a:gridCol w="714580"/>
                <a:gridCol w="798269"/>
                <a:gridCol w="798269"/>
                <a:gridCol w="785394"/>
                <a:gridCol w="785394"/>
              </a:tblGrid>
              <a:tr h="186334">
                <a:tc rowSpan="2"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70648">
                <a:tc gridSpan="3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445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del Deporte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7.797.640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7.240.658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-556.982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4.357.817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911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Nacional de Deportes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133.905.352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125.432.265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-8.473.087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55.276.205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96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Nacional de Deportes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129.464.162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123.869.924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-5.594.238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54.015.699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63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Nacional para el Fomento del Deporte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4.441.190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1.562.341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-2.878.849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1.260.506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80299" y="5889051"/>
            <a:ext cx="7977800" cy="365126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580299" y="786386"/>
            <a:ext cx="786024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26.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CAPÍTULO 01. PROGRAMA 01: SUBSECRETARÍA DEL DEPORTE 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67544" y="1694321"/>
            <a:ext cx="7860248" cy="33635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1347713"/>
              </p:ext>
            </p:extLst>
          </p:nvPr>
        </p:nvGraphicFramePr>
        <p:xfrm>
          <a:off x="580299" y="2347522"/>
          <a:ext cx="7860248" cy="3187297"/>
        </p:xfrm>
        <a:graphic>
          <a:graphicData uri="http://schemas.openxmlformats.org/drawingml/2006/table">
            <a:tbl>
              <a:tblPr/>
              <a:tblGrid>
                <a:gridCol w="796487"/>
                <a:gridCol w="334120"/>
                <a:gridCol w="334120"/>
                <a:gridCol w="2460335"/>
                <a:gridCol w="789737"/>
                <a:gridCol w="715489"/>
                <a:gridCol w="782988"/>
                <a:gridCol w="823486"/>
                <a:gridCol w="823486"/>
              </a:tblGrid>
              <a:tr h="158375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8502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68273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7.797.640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7.240.658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-556.982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4.357.817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375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4.891.343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4.784.970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-106.373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3.208.029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375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1.459.536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1.323.874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-135.662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627.638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375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1.315.567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988.464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-327.103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442.588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375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123.120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-123.120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375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Postulación Conjunta Mundial de Fútbol 2030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123.120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-123.120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375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1.192.447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988.464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-203.983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442.588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375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Comisión Nacional de Dopaje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602.667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602.667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185.612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375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Planes Deportivos Comunales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395.320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285.320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-110.000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170.845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375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Promoción de la Actividad Física y Deporte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194.460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100.477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-93.983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86.131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375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131.194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92.194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-39.000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28.406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375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5.951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5.951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375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39.608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29.608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26.258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375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85.635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56.635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-29.000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375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51.156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51.156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51.156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8375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51.156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51.156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51.156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60547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05024" y="6237349"/>
            <a:ext cx="7905792" cy="23800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05024" y="673741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26.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CAPÍTULO 02. PROGRAMA 01:  INSTITUTO NACIONAL DE DEPORTES 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80299" y="1302278"/>
            <a:ext cx="7860248" cy="202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2020                                                                                                                                                 …1 de 2</a:t>
            </a:r>
          </a:p>
          <a:p>
            <a:pPr lvl="0">
              <a:spcBef>
                <a:spcPts val="0"/>
              </a:spcBef>
            </a:pP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4811486"/>
              </p:ext>
            </p:extLst>
          </p:nvPr>
        </p:nvGraphicFramePr>
        <p:xfrm>
          <a:off x="405024" y="1700807"/>
          <a:ext cx="8210801" cy="4415690"/>
        </p:xfrm>
        <a:graphic>
          <a:graphicData uri="http://schemas.openxmlformats.org/drawingml/2006/table">
            <a:tbl>
              <a:tblPr/>
              <a:tblGrid>
                <a:gridCol w="768061"/>
                <a:gridCol w="283724"/>
                <a:gridCol w="283724"/>
                <a:gridCol w="3232733"/>
                <a:gridCol w="765196"/>
                <a:gridCol w="641962"/>
                <a:gridCol w="768061"/>
                <a:gridCol w="768061"/>
                <a:gridCol w="699279"/>
              </a:tblGrid>
              <a:tr h="168297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8949" marR="8949" marT="89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949" marR="8949" marT="89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15408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20890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129.464.162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123.869.924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-5.594.238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54.015.699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43,6%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2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22.539.712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22.112.308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-427.404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15.342.557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69,4%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2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3.243.649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3.043.649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-200.000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1.679.307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55,2%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2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43.246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43.246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43.246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2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43.246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43.246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43.246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2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71.559.105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60.855.880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-10.703.225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29.771.689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48,9%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2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54.829.230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49.913.333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-4.915.897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25.433.068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51,0%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134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337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Fortalecimiento del Deporte de Rendimiento Convencional y Paralímpico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20.484.096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20.484.096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9.580.400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46,8%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2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338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Art.5° Letra e) D.L. 1.298 y Ley 19.135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6.443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6.443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2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340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Art.1° Ley 19.135 C.O.CH.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283.932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283.932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283.932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2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341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Art. 1° Ley 19.135 Fed. D. Nacional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1.845.561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1.845.561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1.663.542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90,1%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2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345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Art. Único Ley N° 19.909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181.371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181.371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2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354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ADO - Chile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545.247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545.247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544.928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2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359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Sistema Nacional de Competencias Deportivas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10.616.529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6.876.103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-3.740.426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940.049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13,7%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2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361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Normalización de Infraestructura Deportiva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673.061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673.061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219.358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32,6%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2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362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Crecer en Movimiento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124.153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-124.153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2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365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Sistema Nacional de Capacitación y Acreditación Deportiva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347.728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41.153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-306.575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22.080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53,7%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2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368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Gestión de Recintos Deportivos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8.613.191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8.532.448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-80.743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4.497.337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52,7%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2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381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Asistencia a la Carrera Deportiva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4.134.640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4.134.640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2.448.288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59,2%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2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382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Juegos Paramericanos y Parapanamericanos 2023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6.812.196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6.148.196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-664.000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5.072.072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82,5%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82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383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COPACHI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161.082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161.082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161.082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0329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74239" y="6033814"/>
            <a:ext cx="7905792" cy="23800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05023" y="645375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26.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CAPÍTULO 02. PROGRAMA 01:  INSTITUTO NACIONAL DE DEPORTES 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80299" y="1269854"/>
            <a:ext cx="7860248" cy="202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2020                                                                                                                                        …2 de 2</a:t>
            </a:r>
          </a:p>
          <a:p>
            <a:pPr lvl="0">
              <a:spcBef>
                <a:spcPts val="0"/>
              </a:spcBef>
            </a:pP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8103724"/>
              </p:ext>
            </p:extLst>
          </p:nvPr>
        </p:nvGraphicFramePr>
        <p:xfrm>
          <a:off x="474239" y="1916834"/>
          <a:ext cx="8141582" cy="3881185"/>
        </p:xfrm>
        <a:graphic>
          <a:graphicData uri="http://schemas.openxmlformats.org/drawingml/2006/table">
            <a:tbl>
              <a:tblPr/>
              <a:tblGrid>
                <a:gridCol w="761585"/>
                <a:gridCol w="281333"/>
                <a:gridCol w="281333"/>
                <a:gridCol w="3205482"/>
                <a:gridCol w="758744"/>
                <a:gridCol w="636550"/>
                <a:gridCol w="761585"/>
                <a:gridCol w="761585"/>
                <a:gridCol w="693385"/>
              </a:tblGrid>
              <a:tr h="21940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8949" marR="8949" marT="89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949" marR="8949" marT="89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26905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755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Saneamiento de Títulos de Propiedad Deportiva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219.180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219.180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219.180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55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Crecer en Movimiento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7.994.275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5.275.582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-2.718.693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1.920.499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36,4%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55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566.873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463.214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-103.659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18.043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3,9%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55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566.873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463.214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-103.659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18.043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3,9%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55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628.659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462.446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-166.213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111.613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24,1%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55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59.431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-57.431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1.734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86,7%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55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24.019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24.019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9.001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37,5%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55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14.819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14.819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6.692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45,2%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55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217.563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108.781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-108.782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6.078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5,6%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55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312.827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312.827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88.108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28,2%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55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20.488.146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20.741.412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253.266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2.507.220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12,1%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55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20.488.146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20.741.412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253.266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2.507.220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12,1%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55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10.393.772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16.086.966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5.693.194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4.481.221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27,9%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55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697.890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1.069.430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371.540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55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Aportes al Sector Privado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697.890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1.069.430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371.540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55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9.695.882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15.017.536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5.321.654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4.481.221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29,8%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55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Aportes para Inversiones en Infraestructura Deportiva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9.695.882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15.017.536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5.321.654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4.481.221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29,8%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55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60.803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59.803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60.803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55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60.803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59.803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60.803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2288575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3761</TotalTime>
  <Words>1464</Words>
  <Application>Microsoft Office PowerPoint</Application>
  <PresentationFormat>Presentación en pantalla (4:3)</PresentationFormat>
  <Paragraphs>827</Paragraphs>
  <Slides>10</Slides>
  <Notes>5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10</vt:i4>
      </vt:variant>
    </vt:vector>
  </HeadingPairs>
  <TitlesOfParts>
    <vt:vector size="16" baseType="lpstr">
      <vt:lpstr>Arial</vt:lpstr>
      <vt:lpstr>Arial Black</vt:lpstr>
      <vt:lpstr>Calibri</vt:lpstr>
      <vt:lpstr>Verdana</vt:lpstr>
      <vt:lpstr>1_Tema de Office</vt:lpstr>
      <vt:lpstr>Tema de Office</vt:lpstr>
      <vt:lpstr>EJECUCIÓN PRESUPUESTARIA DE GASTOS ACUMULADA AL MES DE AGOSTO DE 2020 PARTIDA 26: MINISTERIO DEL DEPORTE</vt:lpstr>
      <vt:lpstr>EJECUCIÓN ACUMULADA DE GASTOS A AGOSTO DE 2020  PARTIDA 26 MINISTERIO DEL DEPORTE</vt:lpstr>
      <vt:lpstr>EJECUCIÓN ACUMULADA DE GASTOS A AGOSTO DE 2020  PARTIDA 26 MINISTERIO DEL DEPORTE</vt:lpstr>
      <vt:lpstr>EJECUCIÓN ACUMULADA DE GASTOS A AGOSTO DE 2020  PARTIDA 26 MINISTERIO DEL DEPORTE</vt:lpstr>
      <vt:lpstr>EJECUCIÓN ACUMULADA DE GASTOS A AGOSTO DE 2019  PARTIDA 26 MINISTERIO DEL DEPORTE</vt:lpstr>
      <vt:lpstr>EJECUCIÓN ACUMULADA DE GASTOS A AGOSTO DE 2020  PARTIDA 26 MINISTERIO DEL DEPORTE RESUMEN POR CAPÍTULOS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claudia mora</cp:lastModifiedBy>
  <cp:revision>299</cp:revision>
  <cp:lastPrinted>2019-06-03T14:10:49Z</cp:lastPrinted>
  <dcterms:created xsi:type="dcterms:W3CDTF">2016-06-23T13:38:47Z</dcterms:created>
  <dcterms:modified xsi:type="dcterms:W3CDTF">2020-10-01T03:20:10Z</dcterms:modified>
</cp:coreProperties>
</file>