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9" r:id="rId10"/>
    <p:sldId id="303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DB8-4022-8056-C870536F585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DB8-4022-8056-C870536F585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DB8-4022-8056-C870536F585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DB8-4022-8056-C870536F58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'[25.xlsx]Partida 25'!$C$61:$C$64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'[25.xlsx]Partida 25'!$D$61:$D$64</c:f>
              <c:numCache>
                <c:formatCode>#,##0</c:formatCode>
                <c:ptCount val="4"/>
                <c:pt idx="0">
                  <c:v>34243167</c:v>
                </c:pt>
                <c:pt idx="1">
                  <c:v>11479319</c:v>
                </c:pt>
                <c:pt idx="2">
                  <c:v>10170630</c:v>
                </c:pt>
                <c:pt idx="3">
                  <c:v>1600787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C3-4058-B7B9-62AF69E38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 de Presupuesto Inicial por Programas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503105861767279"/>
          <c:y val="0.14087962962962963"/>
          <c:w val="0.82441338582677171"/>
          <c:h val="0.7012186497521143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333333333333332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09-41F4-AB5C-411EDF4654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09-41F4-AB5C-411EDF4654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666666666666666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09-41F4-AB5C-411EDF4654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'[25.xlsx]Resumen Capítulos '!$AI$6:$AI$8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'[25.xlsx]Resumen Capítulos '!$AJ$6:$AJ$8</c:f>
              <c:numCache>
                <c:formatCode>#,##0_ ;[Red]\-#,##0\ </c:formatCode>
                <c:ptCount val="3"/>
                <c:pt idx="0">
                  <c:v>33386262</c:v>
                </c:pt>
                <c:pt idx="1">
                  <c:v>14911922</c:v>
                </c:pt>
                <c:pt idx="2">
                  <c:v>12426611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09-41F4-AB5C-411EDF465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4458128"/>
        <c:axId val="264459304"/>
        <c:axId val="0"/>
      </c:bar3DChart>
      <c:catAx>
        <c:axId val="26445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4459304"/>
        <c:crosses val="autoZero"/>
        <c:auto val="1"/>
        <c:lblAlgn val="ctr"/>
        <c:lblOffset val="100"/>
        <c:noMultiLvlLbl val="0"/>
      </c:catAx>
      <c:valAx>
        <c:axId val="264459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4458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'[25.xlsx]Partida 25'!$C$35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25'!$D$35:$O$35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5.1999999999999998E-2</c:v>
                </c:pt>
                <c:pt idx="2">
                  <c:v>8.7999999999999995E-2</c:v>
                </c:pt>
                <c:pt idx="3">
                  <c:v>7.1999999999999995E-2</c:v>
                </c:pt>
                <c:pt idx="4">
                  <c:v>6.6000000000000003E-2</c:v>
                </c:pt>
                <c:pt idx="5">
                  <c:v>0.08</c:v>
                </c:pt>
                <c:pt idx="6">
                  <c:v>6.4000000000000001E-2</c:v>
                </c:pt>
                <c:pt idx="7">
                  <c:v>7.4999999999999997E-2</c:v>
                </c:pt>
                <c:pt idx="8">
                  <c:v>9.2999999999999999E-2</c:v>
                </c:pt>
                <c:pt idx="9">
                  <c:v>8.1000000000000003E-2</c:v>
                </c:pt>
                <c:pt idx="10">
                  <c:v>8.5000000000000006E-2</c:v>
                </c:pt>
                <c:pt idx="11">
                  <c:v>0.187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D0-4A12-BA41-2E7FCA0FAA5B}"/>
            </c:ext>
          </c:extLst>
        </c:ser>
        <c:ser>
          <c:idx val="1"/>
          <c:order val="1"/>
          <c:tx>
            <c:strRef>
              <c:f>'[25.xlsx]Partida 25'!$C$36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25'!$D$36:$O$36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D0-4A12-BA41-2E7FCA0FAA5B}"/>
            </c:ext>
          </c:extLst>
        </c:ser>
        <c:ser>
          <c:idx val="2"/>
          <c:order val="2"/>
          <c:tx>
            <c:strRef>
              <c:f>'[25.xlsx]Partida 25'!$C$37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25'!$D$37:$K$37</c:f>
              <c:numCache>
                <c:formatCode>0.0%</c:formatCode>
                <c:ptCount val="8"/>
                <c:pt idx="0">
                  <c:v>4.9990601038669626E-2</c:v>
                </c:pt>
                <c:pt idx="1">
                  <c:v>7.0657576245443193E-2</c:v>
                </c:pt>
                <c:pt idx="2">
                  <c:v>0.11940194396616169</c:v>
                </c:pt>
                <c:pt idx="3">
                  <c:v>6.3688735684575434E-2</c:v>
                </c:pt>
                <c:pt idx="4">
                  <c:v>6.744858436359831E-2</c:v>
                </c:pt>
                <c:pt idx="5">
                  <c:v>8.8290127505086205E-2</c:v>
                </c:pt>
                <c:pt idx="6">
                  <c:v>6.4869298467868181E-2</c:v>
                </c:pt>
                <c:pt idx="7">
                  <c:v>7.0624217260584682E-2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0-4A12-BA41-2E7FCA0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53085384"/>
        <c:axId val="294292744"/>
      </c:barChart>
      <c:catAx>
        <c:axId val="453085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4292744"/>
        <c:crosses val="autoZero"/>
        <c:auto val="0"/>
        <c:lblAlgn val="ctr"/>
        <c:lblOffset val="100"/>
        <c:noMultiLvlLbl val="0"/>
      </c:catAx>
      <c:valAx>
        <c:axId val="29429274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30853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'[25.xlsx]Partida 25'!$C$31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25'!$D$31:$O$31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0.106</c:v>
                </c:pt>
                <c:pt idx="2">
                  <c:v>0.193</c:v>
                </c:pt>
                <c:pt idx="3">
                  <c:v>0.26500000000000001</c:v>
                </c:pt>
                <c:pt idx="4">
                  <c:v>0.33100000000000002</c:v>
                </c:pt>
                <c:pt idx="5">
                  <c:v>0.41099999999999998</c:v>
                </c:pt>
                <c:pt idx="6">
                  <c:v>0.48799999999999999</c:v>
                </c:pt>
                <c:pt idx="7">
                  <c:v>0.56499999999999995</c:v>
                </c:pt>
                <c:pt idx="8">
                  <c:v>0.65800000000000003</c:v>
                </c:pt>
                <c:pt idx="9">
                  <c:v>0.73799999999999999</c:v>
                </c:pt>
                <c:pt idx="10">
                  <c:v>0.82199999999999995</c:v>
                </c:pt>
                <c:pt idx="11">
                  <c:v>0.98199999999999998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DB1-4049-8D79-96A1FF94CCC4}"/>
            </c:ext>
          </c:extLst>
        </c:ser>
        <c:ser>
          <c:idx val="1"/>
          <c:order val="1"/>
          <c:tx>
            <c:strRef>
              <c:f>'[25.xlsx]Partida 25'!$C$32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25'!$D$32:$O$32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DB1-4049-8D79-96A1FF94CCC4}"/>
            </c:ext>
          </c:extLst>
        </c:ser>
        <c:ser>
          <c:idx val="2"/>
          <c:order val="2"/>
          <c:tx>
            <c:strRef>
              <c:f>'[25.xlsx]Partida 25'!$C$33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450450450450449E-2"/>
                  <c:y val="-2.026342451874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C9-4FE1-8CC1-219B06FF6C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3633633633633725E-2"/>
                  <c:y val="-5.2684903748733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6036036036036036E-2"/>
                  <c:y val="-4.0526849037487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25'!$D$33:$K$33</c:f>
              <c:numCache>
                <c:formatCode>0.0%</c:formatCode>
                <c:ptCount val="8"/>
                <c:pt idx="0">
                  <c:v>4.9990601038669626E-2</c:v>
                </c:pt>
                <c:pt idx="1">
                  <c:v>0.11999447678509106</c:v>
                </c:pt>
                <c:pt idx="2">
                  <c:v>0.23931084473083411</c:v>
                </c:pt>
                <c:pt idx="3">
                  <c:v>0.30784959606016887</c:v>
                </c:pt>
                <c:pt idx="4">
                  <c:v>0.3861702990709272</c:v>
                </c:pt>
                <c:pt idx="5">
                  <c:v>0.47446042657601339</c:v>
                </c:pt>
                <c:pt idx="6">
                  <c:v>0.53889052102278823</c:v>
                </c:pt>
                <c:pt idx="7">
                  <c:v>0.60951473828337288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DB1-4049-8D79-96A1FF94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8433560"/>
        <c:axId val="498431600"/>
      </c:lineChart>
      <c:catAx>
        <c:axId val="498433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8431600"/>
        <c:crosses val="autoZero"/>
        <c:auto val="1"/>
        <c:lblAlgn val="ctr"/>
        <c:lblOffset val="100"/>
        <c:tickLblSkip val="1"/>
        <c:noMultiLvlLbl val="0"/>
      </c:catAx>
      <c:valAx>
        <c:axId val="49843160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84335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4EA42A0F-73C0-44E1-A9A0-753DE102D01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D2134A48-332F-4EEB-B18D-34B72C3DC7B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35" y="6209629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6EAA69E6-39B1-4994-9994-450BF76FB4A2}"/>
              </a:ext>
            </a:extLst>
          </p:cNvPr>
          <p:cNvSpPr txBox="1">
            <a:spLocks/>
          </p:cNvSpPr>
          <p:nvPr/>
        </p:nvSpPr>
        <p:spPr>
          <a:xfrm>
            <a:off x="665539" y="5877714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277794"/>
              </p:ext>
            </p:extLst>
          </p:nvPr>
        </p:nvGraphicFramePr>
        <p:xfrm>
          <a:off x="618235" y="1917339"/>
          <a:ext cx="7842196" cy="3858540"/>
        </p:xfrm>
        <a:graphic>
          <a:graphicData uri="http://schemas.openxmlformats.org/drawingml/2006/table">
            <a:tbl>
              <a:tblPr/>
              <a:tblGrid>
                <a:gridCol w="368178"/>
                <a:gridCol w="368178"/>
                <a:gridCol w="368178"/>
                <a:gridCol w="2533067"/>
                <a:gridCol w="854173"/>
                <a:gridCol w="784220"/>
                <a:gridCol w="828401"/>
                <a:gridCol w="839446"/>
                <a:gridCol w="898355"/>
              </a:tblGrid>
              <a:tr h="1566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98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6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12.389.139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8.884.626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8.947.280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8.554.252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6.135.244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1.915.308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192.814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=""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13510"/>
              </p:ext>
            </p:extLst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="" xmlns:a16="http://schemas.microsoft.com/office/drawing/2014/main" id="{961B4730-86F4-40DF-BCD9-BAB48C1FB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3227106"/>
              </p:ext>
            </p:extLst>
          </p:nvPr>
        </p:nvGraphicFramePr>
        <p:xfrm>
          <a:off x="4499992" y="1600200"/>
          <a:ext cx="4091463" cy="4416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7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889258"/>
              </p:ext>
            </p:extLst>
          </p:nvPr>
        </p:nvGraphicFramePr>
        <p:xfrm>
          <a:off x="414337" y="1862137"/>
          <a:ext cx="8210798" cy="3727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79715" y="768659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02836"/>
              </p:ext>
            </p:extLst>
          </p:nvPr>
        </p:nvGraphicFramePr>
        <p:xfrm>
          <a:off x="479716" y="1700809"/>
          <a:ext cx="820708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282" y="676330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2832" y="5603638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84784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742211" y="5326009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065756"/>
              </p:ext>
            </p:extLst>
          </p:nvPr>
        </p:nvGraphicFramePr>
        <p:xfrm>
          <a:off x="742212" y="2035697"/>
          <a:ext cx="7250870" cy="3121495"/>
        </p:xfrm>
        <a:graphic>
          <a:graphicData uri="http://schemas.openxmlformats.org/drawingml/2006/table">
            <a:tbl>
              <a:tblPr/>
              <a:tblGrid>
                <a:gridCol w="379031"/>
                <a:gridCol w="2819993"/>
                <a:gridCol w="833869"/>
                <a:gridCol w="852821"/>
                <a:gridCol w="712579"/>
                <a:gridCol w="864192"/>
                <a:gridCol w="788385"/>
              </a:tblGrid>
              <a:tr h="232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86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60.724.795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58.345.567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-2.379.228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35.562.483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35.982.681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35.400.773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-581.908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24.391.926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-785.629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15.708.062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14.150.992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-1.557.070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3.945.965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73828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14338" y="1578670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14337" y="4267874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282767"/>
              </p:ext>
            </p:extLst>
          </p:nvPr>
        </p:nvGraphicFramePr>
        <p:xfrm>
          <a:off x="414337" y="2193720"/>
          <a:ext cx="8210799" cy="1667327"/>
        </p:xfrm>
        <a:graphic>
          <a:graphicData uri="http://schemas.openxmlformats.org/drawingml/2006/table">
            <a:tbl>
              <a:tblPr/>
              <a:tblGrid>
                <a:gridCol w="418918"/>
                <a:gridCol w="418918"/>
                <a:gridCol w="2664321"/>
                <a:gridCol w="921620"/>
                <a:gridCol w="904864"/>
                <a:gridCol w="871350"/>
                <a:gridCol w="988647"/>
                <a:gridCol w="1022161"/>
              </a:tblGrid>
              <a:tr h="2299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4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4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31.172.257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-2.214.005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16.985.317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14.784.171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9.692.540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7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12.389.139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8.884.626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835" y="1230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2F1D480C-4E1A-4104-B7A1-AB92466C81DA}"/>
              </a:ext>
            </a:extLst>
          </p:cNvPr>
          <p:cNvSpPr txBox="1"/>
          <p:nvPr/>
        </p:nvSpPr>
        <p:spPr>
          <a:xfrm>
            <a:off x="6228184" y="125385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581686"/>
              </p:ext>
            </p:extLst>
          </p:nvPr>
        </p:nvGraphicFramePr>
        <p:xfrm>
          <a:off x="432365" y="1577870"/>
          <a:ext cx="8210799" cy="4680205"/>
        </p:xfrm>
        <a:graphic>
          <a:graphicData uri="http://schemas.openxmlformats.org/drawingml/2006/table">
            <a:tbl>
              <a:tblPr/>
              <a:tblGrid>
                <a:gridCol w="299228"/>
                <a:gridCol w="299228"/>
                <a:gridCol w="299228"/>
                <a:gridCol w="3375284"/>
                <a:gridCol w="801929"/>
                <a:gridCol w="801929"/>
                <a:gridCol w="801929"/>
                <a:gridCol w="801929"/>
                <a:gridCol w="730115"/>
              </a:tblGrid>
              <a:tr h="1445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00" marR="8400" marT="8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00" marR="8400" marT="8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27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7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31.172.257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-2.214.005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16.985.317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16.453.147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16.247.180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-205.967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10.895.441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3.302.926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2.875.267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-427.659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1.764.065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12.528.913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11.001.491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-1.527.422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2.426.474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12.134.671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10.795.853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-1.338.818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2.330.610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761.423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726.923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-34.500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404.340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181.519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3.842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88.675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6.536.581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5.709.406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-827.175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745.378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289.185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623.138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333.953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913.000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52.911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1.295.496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1.256.137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-39.359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495.177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761.989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-570.089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129.601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993.557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907.909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-85.648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365.002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31.573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225.441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96.738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-128.703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95.864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-31.309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8.456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-8.208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5.237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3321E63-CB79-42D7-9C32-4A55698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3E0DB092-FE24-472B-987E-5DC1D73CC7BD}"/>
              </a:ext>
            </a:extLst>
          </p:cNvPr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2588BB26-BBAD-4212-B749-11DBCAC1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B112B0A7-6238-4CA4-AB72-711825C8F687}"/>
              </a:ext>
            </a:extLst>
          </p:cNvPr>
          <p:cNvSpPr txBox="1">
            <a:spLocks/>
          </p:cNvSpPr>
          <p:nvPr/>
        </p:nvSpPr>
        <p:spPr>
          <a:xfrm>
            <a:off x="500835" y="1230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E39F8613-7524-4FCA-861D-7FBE0C683BA5}"/>
              </a:ext>
            </a:extLst>
          </p:cNvPr>
          <p:cNvSpPr txBox="1"/>
          <p:nvPr/>
        </p:nvSpPr>
        <p:spPr>
          <a:xfrm>
            <a:off x="6228184" y="125385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2 de 2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4BFB5BF9-6CFD-4CA1-A341-78CB277A4DB7}"/>
              </a:ext>
            </a:extLst>
          </p:cNvPr>
          <p:cNvSpPr txBox="1">
            <a:spLocks/>
          </p:cNvSpPr>
          <p:nvPr/>
        </p:nvSpPr>
        <p:spPr>
          <a:xfrm>
            <a:off x="336491" y="5893402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014455"/>
              </p:ext>
            </p:extLst>
          </p:nvPr>
        </p:nvGraphicFramePr>
        <p:xfrm>
          <a:off x="474249" y="1577876"/>
          <a:ext cx="8168917" cy="4229376"/>
        </p:xfrm>
        <a:graphic>
          <a:graphicData uri="http://schemas.openxmlformats.org/drawingml/2006/table">
            <a:tbl>
              <a:tblPr/>
              <a:tblGrid>
                <a:gridCol w="297701"/>
                <a:gridCol w="297701"/>
                <a:gridCol w="297701"/>
                <a:gridCol w="3358068"/>
                <a:gridCol w="797839"/>
                <a:gridCol w="797839"/>
                <a:gridCol w="797839"/>
                <a:gridCol w="797839"/>
                <a:gridCol w="726390"/>
              </a:tblGrid>
              <a:tr h="1452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05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-13.338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8.367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-3.367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-5.335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-2.890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18.161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-10.618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0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77.244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70.244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70.216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1.714.408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1.714.408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791.174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-129.079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93.731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-19.200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386.413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382.998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-113.444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319.917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326.897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89.370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0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1F3D696B-A209-4664-B84C-8BEC51EF2C2C}"/>
              </a:ext>
            </a:extLst>
          </p:cNvPr>
          <p:cNvSpPr txBox="1">
            <a:spLocks/>
          </p:cNvSpPr>
          <p:nvPr/>
        </p:nvSpPr>
        <p:spPr>
          <a:xfrm>
            <a:off x="548874" y="570627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245349"/>
              </p:ext>
            </p:extLst>
          </p:nvPr>
        </p:nvGraphicFramePr>
        <p:xfrm>
          <a:off x="580298" y="2008412"/>
          <a:ext cx="7878619" cy="3580827"/>
        </p:xfrm>
        <a:graphic>
          <a:graphicData uri="http://schemas.openxmlformats.org/drawingml/2006/table">
            <a:tbl>
              <a:tblPr/>
              <a:tblGrid>
                <a:gridCol w="357957"/>
                <a:gridCol w="357957"/>
                <a:gridCol w="357957"/>
                <a:gridCol w="3035469"/>
                <a:gridCol w="801822"/>
                <a:gridCol w="773185"/>
                <a:gridCol w="590628"/>
                <a:gridCol w="730231"/>
                <a:gridCol w="873413"/>
              </a:tblGrid>
              <a:tr h="1600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01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0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14.784.171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9.692.540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10.582.254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10.599.341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7.361.241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0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1.321.823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635.233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289.235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368.466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2614</TotalTime>
  <Words>1890</Words>
  <Application>Microsoft Office PowerPoint</Application>
  <PresentationFormat>Presentación en pantalla (4:3)</PresentationFormat>
  <Paragraphs>989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Verdana</vt:lpstr>
      <vt:lpstr>1_Tema de Office</vt:lpstr>
      <vt:lpstr>Tema de Office</vt:lpstr>
      <vt:lpstr>EJECUCIÓN ACUMULADA DE GASTOS PRESUPUESTARIOS AGOSTO DE 2020 PARTIDA 25: MINISTERIO DE MEDIO AMBIENTE</vt:lpstr>
      <vt:lpstr>EJECUCIÓN PRESUPUESTARIA DE GASTOS ACUMULADA A AGOSTO DE 2020 PARTIDA 25 MINISTERIO DEL MEDIO AMBIENTE</vt:lpstr>
      <vt:lpstr>EJECUCIÓN PRESUPUESTARIA DE GASTOS ACUMULADA A AGOSTO DE 2020 PARTIDA 25 MINISTERIO DEL MEDIO AMBIENTE</vt:lpstr>
      <vt:lpstr>COMPORTAMIENTO DE LA EJECUCIÓN ACUMULADA DE GASTOS A AGOSTO DE 2020 PARTIDA 25 MINISTERIO DE MEDIO AMBIENTE</vt:lpstr>
      <vt:lpstr>EJECUCIÓN ACUMULADA DE GASTOS A AGOSTO DE 2020 PARTIDA 25 MINISTERIO DEL MEDIO AMBIENTE</vt:lpstr>
      <vt:lpstr>EJECUCIÓN PRESUPUESTARIA DE GASTOS ACUMULADA A AGOSTO DE 2020 PARTIDA 25 MINISTERIO DEL MEDIO AMBIENTE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264</cp:revision>
  <cp:lastPrinted>2019-06-06T21:54:24Z</cp:lastPrinted>
  <dcterms:created xsi:type="dcterms:W3CDTF">2016-06-23T13:38:47Z</dcterms:created>
  <dcterms:modified xsi:type="dcterms:W3CDTF">2020-10-01T03:11:16Z</dcterms:modified>
</cp:coreProperties>
</file>