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2"/>
  </p:notesMasterIdLst>
  <p:handoutMasterIdLst>
    <p:handoutMasterId r:id="rId23"/>
  </p:handoutMasterIdLst>
  <p:sldIdLst>
    <p:sldId id="256" r:id="rId2"/>
    <p:sldId id="309" r:id="rId3"/>
    <p:sldId id="307" r:id="rId4"/>
    <p:sldId id="301" r:id="rId5"/>
    <p:sldId id="264" r:id="rId6"/>
    <p:sldId id="263" r:id="rId7"/>
    <p:sldId id="265" r:id="rId8"/>
    <p:sldId id="310" r:id="rId9"/>
    <p:sldId id="267" r:id="rId10"/>
    <p:sldId id="311" r:id="rId11"/>
    <p:sldId id="269" r:id="rId12"/>
    <p:sldId id="275" r:id="rId13"/>
    <p:sldId id="276" r:id="rId14"/>
    <p:sldId id="300" r:id="rId15"/>
    <p:sldId id="277" r:id="rId16"/>
    <p:sldId id="278" r:id="rId17"/>
    <p:sldId id="306" r:id="rId18"/>
    <p:sldId id="272" r:id="rId19"/>
    <p:sldId id="305" r:id="rId20"/>
    <p:sldId id="308" r:id="rId21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2" autoAdjust="0"/>
    <p:restoredTop sz="94033" autoAdjust="0"/>
  </p:normalViewPr>
  <p:slideViewPr>
    <p:cSldViewPr>
      <p:cViewPr varScale="1">
        <p:scale>
          <a:sx n="104" d="100"/>
          <a:sy n="104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00" b="0" i="0" baseline="0">
                <a:effectLst/>
              </a:rPr>
              <a:t>Distribución Presupuesto Inicial por Subtítulos de Gasto</a:t>
            </a:r>
            <a:endParaRPr lang="es-CL" sz="10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7980258712230909E-2"/>
          <c:y val="0.26726770630279401"/>
          <c:w val="0.94669490298291337"/>
          <c:h val="0.34874065951916827"/>
        </c:manualLayout>
      </c:layout>
      <c:pie3DChart>
        <c:varyColors val="1"/>
        <c:ser>
          <c:idx val="0"/>
          <c:order val="0"/>
          <c:tx>
            <c:strRef>
              <c:f>'Partida 21'!$D$67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738-4BB4-9F00-01969137088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738-4BB4-9F00-01969137088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738-4BB4-9F00-01969137088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B738-4BB4-9F00-01969137088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B738-4BB4-9F00-019691370886}"/>
              </c:ext>
            </c:extLst>
          </c:dPt>
          <c:dLbls>
            <c:dLbl>
              <c:idx val="0"/>
              <c:layout>
                <c:manualLayout>
                  <c:x val="-3.0649676609711362E-2"/>
                  <c:y val="-2.363858874003712E-17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738-4BB4-9F00-019691370886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738-4BB4-9F00-019691370886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21'!$C$68:$C$72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SALDO FINAL DE CAJA      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'Partida 21'!$D$68:$D$72</c:f>
              <c:numCache>
                <c:formatCode>#,##0</c:formatCode>
                <c:ptCount val="5"/>
                <c:pt idx="0">
                  <c:v>75847919</c:v>
                </c:pt>
                <c:pt idx="1">
                  <c:v>16013670</c:v>
                </c:pt>
                <c:pt idx="2">
                  <c:v>435921639</c:v>
                </c:pt>
                <c:pt idx="3">
                  <c:v>0</c:v>
                </c:pt>
                <c:pt idx="4">
                  <c:v>141858440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738-4BB4-9F00-01969137088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6657663272173102E-2"/>
          <c:y val="0.83411010169468092"/>
          <c:w val="0.96122163145174166"/>
          <c:h val="0.14420960734913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900" b="0" i="0" baseline="0">
                <a:effectLst/>
              </a:rPr>
              <a:t>Distribución Presupuesto Inicial por Capítulo</a:t>
            </a:r>
          </a:p>
          <a:p>
            <a:pPr>
              <a:defRPr sz="9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900" b="0" i="0" baseline="0">
                <a:effectLst/>
              </a:rPr>
              <a:t>(en Millones de $)</a:t>
            </a:r>
            <a:endParaRPr lang="es-CL" sz="9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'Partida 21'!$M$66</c:f>
              <c:strCache>
                <c:ptCount val="1"/>
                <c:pt idx="0">
                  <c:v>Presupuesto Inicial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21'!$L$67:$L$75</c:f>
              <c:strCache>
                <c:ptCount val="9"/>
                <c:pt idx="0">
                  <c:v>Sub.de Ser.Sociales</c:v>
                </c:pt>
                <c:pt idx="1">
                  <c:v>FOSIS</c:v>
                </c:pt>
                <c:pt idx="2">
                  <c:v>INJUV</c:v>
                </c:pt>
                <c:pt idx="3">
                  <c:v>CONADI</c:v>
                </c:pt>
                <c:pt idx="4">
                  <c:v>SENADIS</c:v>
                </c:pt>
                <c:pt idx="5">
                  <c:v>SENAMA</c:v>
                </c:pt>
                <c:pt idx="6">
                  <c:v>Sub. de Eva. Social</c:v>
                </c:pt>
                <c:pt idx="7">
                  <c:v>Sub.de la Niñez</c:v>
                </c:pt>
                <c:pt idx="8">
                  <c:v>Sis.Prot.Integral a la Infancia</c:v>
                </c:pt>
              </c:strCache>
            </c:strRef>
          </c:cat>
          <c:val>
            <c:numRef>
              <c:f>'Partida 21'!$M$67:$M$75</c:f>
              <c:numCache>
                <c:formatCode>#,##0</c:formatCode>
                <c:ptCount val="9"/>
                <c:pt idx="0">
                  <c:v>314378385000</c:v>
                </c:pt>
                <c:pt idx="1">
                  <c:v>90505436000</c:v>
                </c:pt>
                <c:pt idx="2">
                  <c:v>8468001000</c:v>
                </c:pt>
                <c:pt idx="3">
                  <c:v>128541457000</c:v>
                </c:pt>
                <c:pt idx="4">
                  <c:v>28800995000</c:v>
                </c:pt>
                <c:pt idx="5">
                  <c:v>42187938000</c:v>
                </c:pt>
                <c:pt idx="6">
                  <c:v>21667001000</c:v>
                </c:pt>
                <c:pt idx="7">
                  <c:v>4654753000</c:v>
                </c:pt>
                <c:pt idx="8">
                  <c:v>58374917000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651-421A-B1DE-633343BD8E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219708416"/>
        <c:axId val="219718400"/>
      </c:barChart>
      <c:catAx>
        <c:axId val="2197084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718400"/>
        <c:crosses val="autoZero"/>
        <c:auto val="1"/>
        <c:lblAlgn val="ctr"/>
        <c:lblOffset val="100"/>
        <c:noMultiLvlLbl val="0"/>
      </c:catAx>
      <c:valAx>
        <c:axId val="219718400"/>
        <c:scaling>
          <c:orientation val="minMax"/>
          <c:max val="30000000000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708416"/>
        <c:crosses val="autoZero"/>
        <c:crossBetween val="between"/>
        <c:dispUnits>
          <c:builtInUnit val="millions"/>
        </c:dispUnits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>
          <a:lumMod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Mensual 2018- 2019 - 2020</a:t>
            </a:r>
            <a:endParaRPr lang="es-CL" sz="400">
              <a:effectLst/>
            </a:endParaRPr>
          </a:p>
        </c:rich>
      </c:tx>
      <c:layout>
        <c:manualLayout>
          <c:xMode val="edge"/>
          <c:yMode val="edge"/>
          <c:x val="0.34818027029226561"/>
          <c:y val="3.952632923591743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7.5113204596087529E-2"/>
          <c:y val="0.12512129654885573"/>
          <c:w val="0.90268140074872072"/>
          <c:h val="0.63007209673884024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'Partida 21'!$C$30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21'!$D$29:$O$29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21'!$D$30:$O$30</c:f>
              <c:numCache>
                <c:formatCode>0.0%</c:formatCode>
                <c:ptCount val="12"/>
                <c:pt idx="0">
                  <c:v>0.12070260611355964</c:v>
                </c:pt>
                <c:pt idx="1">
                  <c:v>4.0254742212498716E-2</c:v>
                </c:pt>
                <c:pt idx="2">
                  <c:v>7.6982571027503957E-2</c:v>
                </c:pt>
                <c:pt idx="3">
                  <c:v>0.24742944323993527</c:v>
                </c:pt>
                <c:pt idx="4">
                  <c:v>3.0572781661889155E-2</c:v>
                </c:pt>
                <c:pt idx="5">
                  <c:v>4.4445722261740157E-2</c:v>
                </c:pt>
                <c:pt idx="6">
                  <c:v>5.4060575064785052E-2</c:v>
                </c:pt>
                <c:pt idx="7">
                  <c:v>4.9052542394656354E-2</c:v>
                </c:pt>
                <c:pt idx="8">
                  <c:v>6.0985854754737605E-2</c:v>
                </c:pt>
                <c:pt idx="9">
                  <c:v>4.8882003639969675E-2</c:v>
                </c:pt>
                <c:pt idx="10">
                  <c:v>6.1896289127028596E-2</c:v>
                </c:pt>
                <c:pt idx="11">
                  <c:v>0.19055119375702775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BCF-4C3B-B3AE-E1203C67510B}"/>
            </c:ext>
          </c:extLst>
        </c:ser>
        <c:ser>
          <c:idx val="0"/>
          <c:order val="1"/>
          <c:tx>
            <c:strRef>
              <c:f>'Partida 21'!$C$31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21'!$D$29:$O$29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21'!$D$31:$O$31</c:f>
              <c:numCache>
                <c:formatCode>0.0%</c:formatCode>
                <c:ptCount val="12"/>
                <c:pt idx="0">
                  <c:v>0.14173455713243191</c:v>
                </c:pt>
                <c:pt idx="1">
                  <c:v>2.6790190808916901E-2</c:v>
                </c:pt>
                <c:pt idx="2">
                  <c:v>0.1088173099335632</c:v>
                </c:pt>
                <c:pt idx="3">
                  <c:v>0.12295192533533698</c:v>
                </c:pt>
                <c:pt idx="4">
                  <c:v>5.1229723898354604E-2</c:v>
                </c:pt>
                <c:pt idx="5">
                  <c:v>5.7806136080718773E-2</c:v>
                </c:pt>
                <c:pt idx="6">
                  <c:v>6.4378703033053875E-2</c:v>
                </c:pt>
                <c:pt idx="7">
                  <c:v>9.0163887995490771E-2</c:v>
                </c:pt>
                <c:pt idx="8">
                  <c:v>5.4288838558250188E-2</c:v>
                </c:pt>
                <c:pt idx="9">
                  <c:v>5.0409095929547953E-2</c:v>
                </c:pt>
                <c:pt idx="10">
                  <c:v>0.12840258790968745</c:v>
                </c:pt>
                <c:pt idx="11">
                  <c:v>0.11082638126043161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BCF-4C3B-B3AE-E1203C67510B}"/>
            </c:ext>
          </c:extLst>
        </c:ser>
        <c:ser>
          <c:idx val="1"/>
          <c:order val="2"/>
          <c:tx>
            <c:strRef>
              <c:f>'Partida 21'!$C$32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0093361206905321E-2"/>
                  <c:y val="-3.6579784398175367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BCF-4C3B-B3AE-E1203C67510B}"/>
                </c:ext>
              </c:extLst>
            </c:dLbl>
            <c:dLbl>
              <c:idx val="1"/>
              <c:layout>
                <c:manualLayout>
                  <c:x val="8.074688965524257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BCF-4C3B-B3AE-E1203C67510B}"/>
                </c:ext>
              </c:extLst>
            </c:dLbl>
            <c:dLbl>
              <c:idx val="3"/>
              <c:layout>
                <c:manualLayout>
                  <c:x val="1.2112033448286385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BCF-4C3B-B3AE-E1203C67510B}"/>
                </c:ext>
              </c:extLst>
            </c:dLbl>
            <c:dLbl>
              <c:idx val="4"/>
              <c:layout>
                <c:manualLayout>
                  <c:x val="8.0746889655242578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BCF-4C3B-B3AE-E1203C67510B}"/>
                </c:ext>
              </c:extLst>
            </c:dLbl>
            <c:dLbl>
              <c:idx val="5"/>
              <c:layout>
                <c:manualLayout>
                  <c:x val="4.0373444827621289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BCF-4C3B-B3AE-E1203C67510B}"/>
                </c:ext>
              </c:extLst>
            </c:dLbl>
            <c:dLbl>
              <c:idx val="6"/>
              <c:layout>
                <c:manualLayout>
                  <c:x val="6.056016724143192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BCF-4C3B-B3AE-E1203C67510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21'!$D$29:$O$29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21'!$D$32:$K$32</c:f>
              <c:numCache>
                <c:formatCode>0.0%</c:formatCode>
                <c:ptCount val="8"/>
                <c:pt idx="0">
                  <c:v>5.1202352557555356E-2</c:v>
                </c:pt>
                <c:pt idx="1">
                  <c:v>9.8407249973095551E-2</c:v>
                </c:pt>
                <c:pt idx="2">
                  <c:v>0.10623642392751623</c:v>
                </c:pt>
                <c:pt idx="3">
                  <c:v>0.12139726043365417</c:v>
                </c:pt>
                <c:pt idx="4">
                  <c:v>3.1267957022966655E-2</c:v>
                </c:pt>
                <c:pt idx="5">
                  <c:v>7.3227634467798591E-2</c:v>
                </c:pt>
                <c:pt idx="6">
                  <c:v>2.9048515434754077E-2</c:v>
                </c:pt>
                <c:pt idx="7">
                  <c:v>4.4743820421543429E-2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BCF-4C3B-B3AE-E1203C67510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47912960"/>
        <c:axId val="219484160"/>
      </c:barChart>
      <c:catAx>
        <c:axId val="147912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484160"/>
        <c:crosses val="autoZero"/>
        <c:auto val="1"/>
        <c:lblAlgn val="ctr"/>
        <c:lblOffset val="100"/>
        <c:noMultiLvlLbl val="0"/>
      </c:catAx>
      <c:valAx>
        <c:axId val="219484160"/>
        <c:scaling>
          <c:orientation val="minMax"/>
          <c:max val="0.2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47912960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 i="0" baseline="0">
                <a:effectLst/>
              </a:rPr>
              <a:t>% Ejecución Acumulada  2018 - 2019 - 2020</a:t>
            </a:r>
            <a:endParaRPr lang="es-CL" sz="1000">
              <a:effectLst/>
            </a:endParaRPr>
          </a:p>
        </c:rich>
      </c:tx>
      <c:layout>
        <c:manualLayout>
          <c:xMode val="edge"/>
          <c:yMode val="edge"/>
          <c:x val="0.30808112324492981"/>
          <c:y val="4.4880778805199459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21'!$C$23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21'!$D$22:$O$22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21'!$D$23:$O$23</c:f>
              <c:numCache>
                <c:formatCode>0.0%</c:formatCode>
                <c:ptCount val="12"/>
                <c:pt idx="0">
                  <c:v>0.12070260611355964</c:v>
                </c:pt>
                <c:pt idx="1">
                  <c:v>0.15408469702593311</c:v>
                </c:pt>
                <c:pt idx="2">
                  <c:v>0.22808914483445022</c:v>
                </c:pt>
                <c:pt idx="3">
                  <c:v>0.47502046929264619</c:v>
                </c:pt>
                <c:pt idx="4">
                  <c:v>0.50448964506300542</c:v>
                </c:pt>
                <c:pt idx="5">
                  <c:v>0.54841781577387827</c:v>
                </c:pt>
                <c:pt idx="6">
                  <c:v>0.60434365796248835</c:v>
                </c:pt>
                <c:pt idx="7">
                  <c:v>0.65337803445177101</c:v>
                </c:pt>
                <c:pt idx="8">
                  <c:v>0.71436260365073667</c:v>
                </c:pt>
                <c:pt idx="9">
                  <c:v>0.76324460729070631</c:v>
                </c:pt>
                <c:pt idx="10">
                  <c:v>0.82514089641773491</c:v>
                </c:pt>
                <c:pt idx="11">
                  <c:v>0.988893125120203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FC3-40D0-8A3E-518BF09CE4CA}"/>
            </c:ext>
          </c:extLst>
        </c:ser>
        <c:ser>
          <c:idx val="0"/>
          <c:order val="1"/>
          <c:tx>
            <c:strRef>
              <c:f>'Partida 21'!$C$24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21'!$D$22:$O$22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21'!$D$24:$O$24</c:f>
              <c:numCache>
                <c:formatCode>0.0%</c:formatCode>
                <c:ptCount val="12"/>
                <c:pt idx="0">
                  <c:v>0.14173455713243191</c:v>
                </c:pt>
                <c:pt idx="1">
                  <c:v>0.16809918043233985</c:v>
                </c:pt>
                <c:pt idx="2">
                  <c:v>0.26653305862701659</c:v>
                </c:pt>
                <c:pt idx="3">
                  <c:v>0.37754740694656347</c:v>
                </c:pt>
                <c:pt idx="4">
                  <c:v>0.42877713084491809</c:v>
                </c:pt>
                <c:pt idx="5">
                  <c:v>0.48655661597238709</c:v>
                </c:pt>
                <c:pt idx="6">
                  <c:v>0.55035810061647039</c:v>
                </c:pt>
                <c:pt idx="7">
                  <c:v>0.63897870235337106</c:v>
                </c:pt>
                <c:pt idx="8">
                  <c:v>0.69173509617061735</c:v>
                </c:pt>
                <c:pt idx="9">
                  <c:v>0.74214419210016525</c:v>
                </c:pt>
                <c:pt idx="10">
                  <c:v>0.87022861357971271</c:v>
                </c:pt>
                <c:pt idx="11">
                  <c:v>0.97861926818656408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FC3-40D0-8A3E-518BF09CE4CA}"/>
            </c:ext>
          </c:extLst>
        </c:ser>
        <c:ser>
          <c:idx val="1"/>
          <c:order val="2"/>
          <c:tx>
            <c:strRef>
              <c:f>'Partida 21'!$C$25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2-0FC3-40D0-8A3E-518BF09CE4CA}"/>
              </c:ext>
            </c:extLst>
          </c:dPt>
          <c:dLbls>
            <c:dLbl>
              <c:idx val="0"/>
              <c:layout>
                <c:manualLayout>
                  <c:x val="-2.1667779049071956E-2"/>
                  <c:y val="3.27841182719137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FC3-40D0-8A3E-518BF09CE4CA}"/>
                </c:ext>
              </c:extLst>
            </c:dLbl>
            <c:dLbl>
              <c:idx val="1"/>
              <c:layout>
                <c:manualLayout>
                  <c:x val="-3.1944126620900112E-2"/>
                  <c:y val="3.97452204349018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FC3-40D0-8A3E-518BF09CE4CA}"/>
                </c:ext>
              </c:extLst>
            </c:dLbl>
            <c:dLbl>
              <c:idx val="2"/>
              <c:layout>
                <c:manualLayout>
                  <c:x val="-4.2035024154589373E-2"/>
                  <c:y val="4.38957286345317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FC3-40D0-8A3E-518BF09CE4CA}"/>
                </c:ext>
              </c:extLst>
            </c:dLbl>
            <c:dLbl>
              <c:idx val="3"/>
              <c:layout>
                <c:manualLayout>
                  <c:x val="-3.3058415967454867E-2"/>
                  <c:y val="4.38957286345317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FC3-40D0-8A3E-518BF09CE4CA}"/>
                </c:ext>
              </c:extLst>
            </c:dLbl>
            <c:dLbl>
              <c:idx val="4"/>
              <c:layout>
                <c:manualLayout>
                  <c:x val="-3.4309051614543604E-2"/>
                  <c:y val="2.5605841703476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FC3-40D0-8A3E-518BF09CE4CA}"/>
                </c:ext>
              </c:extLst>
            </c:dLbl>
            <c:dLbl>
              <c:idx val="5"/>
              <c:layout>
                <c:manualLayout>
                  <c:x val="-4.1354087210780571E-2"/>
                  <c:y val="4.023775124832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FC3-40D0-8A3E-518BF09CE4CA}"/>
                </c:ext>
              </c:extLst>
            </c:dLbl>
            <c:dLbl>
              <c:idx val="6"/>
              <c:layout>
                <c:manualLayout>
                  <c:x val="-2.9121164846593939E-2"/>
                  <c:y val="4.023775124832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FC3-40D0-8A3E-518BF09CE4CA}"/>
                </c:ext>
              </c:extLst>
            </c:dLbl>
            <c:dLbl>
              <c:idx val="7"/>
              <c:layout>
                <c:manualLayout>
                  <c:x val="-3.7441497659906474E-2"/>
                  <c:y val="4.0237751248320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FC3-40D0-8A3E-518BF09CE4CA}"/>
                </c:ext>
              </c:extLst>
            </c:dLbl>
            <c:dLbl>
              <c:idx val="8"/>
              <c:layout>
                <c:manualLayout>
                  <c:x val="-3.1185031185031187E-2"/>
                  <c:y val="4.06654107060935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FC3-40D0-8A3E-518BF09CE4CA}"/>
                </c:ext>
              </c:extLst>
            </c:dLbl>
            <c:dLbl>
              <c:idx val="9"/>
              <c:layout>
                <c:manualLayout>
                  <c:x val="-3.1185031185031187E-2"/>
                  <c:y val="5.17559772623009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FC3-40D0-8A3E-518BF09CE4CA}"/>
                </c:ext>
              </c:extLst>
            </c:dLbl>
            <c:dLbl>
              <c:idx val="10"/>
              <c:layout>
                <c:manualLayout>
                  <c:x val="-2.7041081643265883E-2"/>
                  <c:y val="6.58435929517976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FC3-40D0-8A3E-518BF09CE4CA}"/>
                </c:ext>
              </c:extLst>
            </c:dLbl>
            <c:dLbl>
              <c:idx val="11"/>
              <c:layout>
                <c:manualLayout>
                  <c:x val="-1.6640665626625067E-2"/>
                  <c:y val="4.38957286345317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FC3-40D0-8A3E-518BF09CE4C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'Partida 21'!$D$22:$O$22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21'!$D$25:$K$25</c:f>
              <c:numCache>
                <c:formatCode>0.0%</c:formatCode>
                <c:ptCount val="8"/>
                <c:pt idx="0">
                  <c:v>5.1202352557555356E-2</c:v>
                </c:pt>
                <c:pt idx="1">
                  <c:v>0.14956426516803251</c:v>
                </c:pt>
                <c:pt idx="2">
                  <c:v>0.25351168392428625</c:v>
                </c:pt>
                <c:pt idx="3">
                  <c:v>0.3686002240432758</c:v>
                </c:pt>
                <c:pt idx="4">
                  <c:v>0.4081326282775149</c:v>
                </c:pt>
                <c:pt idx="5">
                  <c:v>0.4808975900235119</c:v>
                </c:pt>
                <c:pt idx="6">
                  <c:v>0.39544549731199929</c:v>
                </c:pt>
                <c:pt idx="7">
                  <c:v>0.43836495415073456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E-0FC3-40D0-8A3E-518BF09CE4C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9611904"/>
        <c:axId val="219613440"/>
      </c:lineChart>
      <c:catAx>
        <c:axId val="219611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613440"/>
        <c:crosses val="autoZero"/>
        <c:auto val="1"/>
        <c:lblAlgn val="ctr"/>
        <c:lblOffset val="100"/>
        <c:noMultiLvlLbl val="0"/>
      </c:catAx>
      <c:valAx>
        <c:axId val="21961344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961190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19-10-2020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19-10-2020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189239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19-10-2020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27874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19-10-2020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50873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19-10-2020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086879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19-10-2020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659F7929-BB19-4B7A-93AD-59617BD832C1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1849122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19-10-2020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7" name="Rectángulo 6">
            <a:extLst>
              <a:ext uri="{FF2B5EF4-FFF2-40B4-BE49-F238E27FC236}">
                <a16:creationId xmlns:a16="http://schemas.microsoft.com/office/drawing/2014/main" id="{745D05C1-9B5A-41AE-9625-6C99FDFEE4DC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3177903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19-10-2020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2493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19-10-2020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2979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19-10-2020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1791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19-10-2020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21873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19-10-2020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6446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19-10-2020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8089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754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97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  <p:sldLayoutId id="2147483683" r:id="rId12"/>
    <p:sldLayoutId id="2147483649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5556" y="1988840"/>
            <a:ext cx="7992888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AGOSTO DE 2020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21: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DESARROLLO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septiembre 2020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23878" y="670614"/>
            <a:ext cx="8114131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05:  INGRESO ÉTICO FAMILIAR Y SISTEMA CHILE SOLIDARIO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501024" y="1687614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0C4031D-696E-4095-B3B6-24F0F74209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3143871"/>
              </p:ext>
            </p:extLst>
          </p:nvPr>
        </p:nvGraphicFramePr>
        <p:xfrm>
          <a:off x="528178" y="1864008"/>
          <a:ext cx="8062448" cy="2378629"/>
        </p:xfrm>
        <a:graphic>
          <a:graphicData uri="http://schemas.openxmlformats.org/drawingml/2006/table">
            <a:tbl>
              <a:tblPr/>
              <a:tblGrid>
                <a:gridCol w="270190">
                  <a:extLst>
                    <a:ext uri="{9D8B030D-6E8A-4147-A177-3AD203B41FA5}">
                      <a16:colId xmlns:a16="http://schemas.microsoft.com/office/drawing/2014/main" val="3939555665"/>
                    </a:ext>
                  </a:extLst>
                </a:gridCol>
                <a:gridCol w="270190">
                  <a:extLst>
                    <a:ext uri="{9D8B030D-6E8A-4147-A177-3AD203B41FA5}">
                      <a16:colId xmlns:a16="http://schemas.microsoft.com/office/drawing/2014/main" val="425957579"/>
                    </a:ext>
                  </a:extLst>
                </a:gridCol>
                <a:gridCol w="270190">
                  <a:extLst>
                    <a:ext uri="{9D8B030D-6E8A-4147-A177-3AD203B41FA5}">
                      <a16:colId xmlns:a16="http://schemas.microsoft.com/office/drawing/2014/main" val="3247902060"/>
                    </a:ext>
                  </a:extLst>
                </a:gridCol>
                <a:gridCol w="3047734">
                  <a:extLst>
                    <a:ext uri="{9D8B030D-6E8A-4147-A177-3AD203B41FA5}">
                      <a16:colId xmlns:a16="http://schemas.microsoft.com/office/drawing/2014/main" val="1300020640"/>
                    </a:ext>
                  </a:extLst>
                </a:gridCol>
                <a:gridCol w="724107">
                  <a:extLst>
                    <a:ext uri="{9D8B030D-6E8A-4147-A177-3AD203B41FA5}">
                      <a16:colId xmlns:a16="http://schemas.microsoft.com/office/drawing/2014/main" val="3040534334"/>
                    </a:ext>
                  </a:extLst>
                </a:gridCol>
                <a:gridCol w="724107">
                  <a:extLst>
                    <a:ext uri="{9D8B030D-6E8A-4147-A177-3AD203B41FA5}">
                      <a16:colId xmlns:a16="http://schemas.microsoft.com/office/drawing/2014/main" val="317194189"/>
                    </a:ext>
                  </a:extLst>
                </a:gridCol>
                <a:gridCol w="724107">
                  <a:extLst>
                    <a:ext uri="{9D8B030D-6E8A-4147-A177-3AD203B41FA5}">
                      <a16:colId xmlns:a16="http://schemas.microsoft.com/office/drawing/2014/main" val="4243285579"/>
                    </a:ext>
                  </a:extLst>
                </a:gridCol>
                <a:gridCol w="724107">
                  <a:extLst>
                    <a:ext uri="{9D8B030D-6E8A-4147-A177-3AD203B41FA5}">
                      <a16:colId xmlns:a16="http://schemas.microsoft.com/office/drawing/2014/main" val="474962298"/>
                    </a:ext>
                  </a:extLst>
                </a:gridCol>
                <a:gridCol w="659262">
                  <a:extLst>
                    <a:ext uri="{9D8B030D-6E8A-4147-A177-3AD203B41FA5}">
                      <a16:colId xmlns:a16="http://schemas.microsoft.com/office/drawing/2014/main" val="1934442100"/>
                    </a:ext>
                  </a:extLst>
                </a:gridCol>
                <a:gridCol w="648454">
                  <a:extLst>
                    <a:ext uri="{9D8B030D-6E8A-4147-A177-3AD203B41FA5}">
                      <a16:colId xmlns:a16="http://schemas.microsoft.com/office/drawing/2014/main" val="1426895650"/>
                    </a:ext>
                  </a:extLst>
                </a:gridCol>
              </a:tblGrid>
              <a:tr h="1313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2103067"/>
                  </a:ext>
                </a:extLst>
              </a:tr>
              <a:tr h="38489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0959740"/>
                  </a:ext>
                </a:extLst>
              </a:tr>
              <a:tr h="131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Integral al Adulto Mayor Chile Solidario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8.070.189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8.070.189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4292245"/>
                  </a:ext>
                </a:extLst>
              </a:tr>
              <a:tr h="131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Personas en Situación de Calle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4.930.262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2.831.828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-2.098.434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213.671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3355219"/>
                  </a:ext>
                </a:extLst>
              </a:tr>
              <a:tr h="131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Familias para el Autoconsumo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3.514.791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3.514.791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905.420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1780607"/>
                  </a:ext>
                </a:extLst>
              </a:tr>
              <a:tr h="131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Eje (Ley N° 20.595)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1.991.033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1.796.885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-194.148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627.520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0590506"/>
                  </a:ext>
                </a:extLst>
              </a:tr>
              <a:tr h="256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Niños(as) y Adolescentes con un Adulto Significativo Privado de Libertad (Ley N° 20.595)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5.713.744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5.699.054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-14.690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778349"/>
                  </a:ext>
                </a:extLst>
              </a:tr>
              <a:tr h="200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para Niños(as) con Cuidadores Principales Temporeras(os)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451.660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451.660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973566"/>
                  </a:ext>
                </a:extLst>
              </a:tr>
              <a:tr h="2565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Generación de Microemprendimiento Indígena Urbano Chile Solidario - CONADI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522.404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522.404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261.202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6585451"/>
                  </a:ext>
                </a:extLst>
              </a:tr>
              <a:tr h="131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12.041.994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1337226"/>
                  </a:ext>
                </a:extLst>
              </a:tr>
              <a:tr h="1313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12.041.994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7215236"/>
                  </a:ext>
                </a:extLst>
              </a:tr>
              <a:tr h="1924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4.556.168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4.555.168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4.555.489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455548,9%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6789821"/>
                  </a:ext>
                </a:extLst>
              </a:tr>
              <a:tr h="1683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4.556.168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4.555.168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4.555.489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455548,9%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9581169"/>
                  </a:ext>
                </a:extLst>
              </a:tr>
            </a:tbl>
          </a:graphicData>
        </a:graphic>
      </p:graphicFrame>
      <p:sp>
        <p:nvSpPr>
          <p:cNvPr id="8" name="1 Título">
            <a:extLst>
              <a:ext uri="{FF2B5EF4-FFF2-40B4-BE49-F238E27FC236}">
                <a16:creationId xmlns:a16="http://schemas.microsoft.com/office/drawing/2014/main" id="{E00666DB-95DF-41BB-8914-FE8A7392E315}"/>
              </a:ext>
            </a:extLst>
          </p:cNvPr>
          <p:cNvSpPr txBox="1">
            <a:spLocks/>
          </p:cNvSpPr>
          <p:nvPr/>
        </p:nvSpPr>
        <p:spPr>
          <a:xfrm>
            <a:off x="527186" y="1556897"/>
            <a:ext cx="8017443" cy="2781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2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6030111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1716" y="677666"/>
            <a:ext cx="807465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02. PROGRAMA 01:  FONDO DE SOLIDARIDAD E INVERSIÓN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id="{8B584F60-3A47-4FEF-9E9F-524A91DCB05C}"/>
              </a:ext>
            </a:extLst>
          </p:cNvPr>
          <p:cNvSpPr txBox="1">
            <a:spLocks/>
          </p:cNvSpPr>
          <p:nvPr/>
        </p:nvSpPr>
        <p:spPr>
          <a:xfrm>
            <a:off x="501717" y="1399918"/>
            <a:ext cx="8118403" cy="31394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6092B06-4969-4783-83A0-CA5276BC5E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055753"/>
              </p:ext>
            </p:extLst>
          </p:nvPr>
        </p:nvGraphicFramePr>
        <p:xfrm>
          <a:off x="501715" y="1708260"/>
          <a:ext cx="8074652" cy="4202985"/>
        </p:xfrm>
        <a:graphic>
          <a:graphicData uri="http://schemas.openxmlformats.org/drawingml/2006/table">
            <a:tbl>
              <a:tblPr/>
              <a:tblGrid>
                <a:gridCol w="270599">
                  <a:extLst>
                    <a:ext uri="{9D8B030D-6E8A-4147-A177-3AD203B41FA5}">
                      <a16:colId xmlns:a16="http://schemas.microsoft.com/office/drawing/2014/main" val="547626725"/>
                    </a:ext>
                  </a:extLst>
                </a:gridCol>
                <a:gridCol w="270599">
                  <a:extLst>
                    <a:ext uri="{9D8B030D-6E8A-4147-A177-3AD203B41FA5}">
                      <a16:colId xmlns:a16="http://schemas.microsoft.com/office/drawing/2014/main" val="1309783520"/>
                    </a:ext>
                  </a:extLst>
                </a:gridCol>
                <a:gridCol w="270599">
                  <a:extLst>
                    <a:ext uri="{9D8B030D-6E8A-4147-A177-3AD203B41FA5}">
                      <a16:colId xmlns:a16="http://schemas.microsoft.com/office/drawing/2014/main" val="2927842348"/>
                    </a:ext>
                  </a:extLst>
                </a:gridCol>
                <a:gridCol w="3052347">
                  <a:extLst>
                    <a:ext uri="{9D8B030D-6E8A-4147-A177-3AD203B41FA5}">
                      <a16:colId xmlns:a16="http://schemas.microsoft.com/office/drawing/2014/main" val="739418705"/>
                    </a:ext>
                  </a:extLst>
                </a:gridCol>
                <a:gridCol w="725203">
                  <a:extLst>
                    <a:ext uri="{9D8B030D-6E8A-4147-A177-3AD203B41FA5}">
                      <a16:colId xmlns:a16="http://schemas.microsoft.com/office/drawing/2014/main" val="1836339740"/>
                    </a:ext>
                  </a:extLst>
                </a:gridCol>
                <a:gridCol w="725203">
                  <a:extLst>
                    <a:ext uri="{9D8B030D-6E8A-4147-A177-3AD203B41FA5}">
                      <a16:colId xmlns:a16="http://schemas.microsoft.com/office/drawing/2014/main" val="14807136"/>
                    </a:ext>
                  </a:extLst>
                </a:gridCol>
                <a:gridCol w="725203">
                  <a:extLst>
                    <a:ext uri="{9D8B030D-6E8A-4147-A177-3AD203B41FA5}">
                      <a16:colId xmlns:a16="http://schemas.microsoft.com/office/drawing/2014/main" val="438211753"/>
                    </a:ext>
                  </a:extLst>
                </a:gridCol>
                <a:gridCol w="725203">
                  <a:extLst>
                    <a:ext uri="{9D8B030D-6E8A-4147-A177-3AD203B41FA5}">
                      <a16:colId xmlns:a16="http://schemas.microsoft.com/office/drawing/2014/main" val="1875653104"/>
                    </a:ext>
                  </a:extLst>
                </a:gridCol>
                <a:gridCol w="660260">
                  <a:extLst>
                    <a:ext uri="{9D8B030D-6E8A-4147-A177-3AD203B41FA5}">
                      <a16:colId xmlns:a16="http://schemas.microsoft.com/office/drawing/2014/main" val="192739912"/>
                    </a:ext>
                  </a:extLst>
                </a:gridCol>
                <a:gridCol w="649436">
                  <a:extLst>
                    <a:ext uri="{9D8B030D-6E8A-4147-A177-3AD203B41FA5}">
                      <a16:colId xmlns:a16="http://schemas.microsoft.com/office/drawing/2014/main" val="2794382543"/>
                    </a:ext>
                  </a:extLst>
                </a:gridCol>
              </a:tblGrid>
              <a:tr h="1296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1688127"/>
                  </a:ext>
                </a:extLst>
              </a:tr>
              <a:tr h="397049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3036648"/>
                  </a:ext>
                </a:extLst>
              </a:tr>
              <a:tr h="1701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90.505.436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90.435.011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-70.425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51.284.793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2721525"/>
                  </a:ext>
                </a:extLst>
              </a:tr>
              <a:tr h="129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17.214.599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18.403.218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1.188.619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11.589.510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3897115"/>
                  </a:ext>
                </a:extLst>
              </a:tr>
              <a:tr h="129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2.557.917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2.502.163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-55.754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1.529.048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6144247"/>
                  </a:ext>
                </a:extLst>
              </a:tr>
              <a:tr h="129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25.734.478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24.940.974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-793.504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20.508.897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0498622"/>
                  </a:ext>
                </a:extLst>
              </a:tr>
              <a:tr h="129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829.101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829.101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245.625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0196534"/>
                  </a:ext>
                </a:extLst>
              </a:tr>
              <a:tr h="129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Innova FOSIS - Compromiso País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829.101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829.101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245.625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1303044"/>
                  </a:ext>
                </a:extLst>
              </a:tr>
              <a:tr h="129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24.905.377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24.111.873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-793.504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20.263.272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1472588"/>
                  </a:ext>
                </a:extLst>
              </a:tr>
              <a:tr h="129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Acompañamiento Familiar Integral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23.120.280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22.738.245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-382.035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19.453.578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1248870"/>
                  </a:ext>
                </a:extLst>
              </a:tr>
              <a:tr h="129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Eje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1.785.097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1.373.628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-411.469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809.694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22978"/>
                  </a:ext>
                </a:extLst>
              </a:tr>
              <a:tr h="129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2.861.600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722808"/>
                  </a:ext>
                </a:extLst>
              </a:tr>
              <a:tr h="129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2.861.600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3848365"/>
                  </a:ext>
                </a:extLst>
              </a:tr>
              <a:tr h="129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1.190.288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727.059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-463.229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94.509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9479366"/>
                  </a:ext>
                </a:extLst>
              </a:tr>
              <a:tr h="129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126.815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-89.315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4159745"/>
                  </a:ext>
                </a:extLst>
              </a:tr>
              <a:tr h="129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26.808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-19.808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217269"/>
                  </a:ext>
                </a:extLst>
              </a:tr>
              <a:tr h="129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35.155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-30.155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497291"/>
                  </a:ext>
                </a:extLst>
              </a:tr>
              <a:tr h="129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269.274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115.174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-154.100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1506567"/>
                  </a:ext>
                </a:extLst>
              </a:tr>
              <a:tr h="129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732.236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562.385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-169.851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103975"/>
                  </a:ext>
                </a:extLst>
              </a:tr>
              <a:tr h="129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43.807.154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43.192.099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-615.055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16.922.224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7145810"/>
                  </a:ext>
                </a:extLst>
              </a:tr>
              <a:tr h="129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42.813.208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42.288.153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-525.055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16.554.992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3510668"/>
                  </a:ext>
                </a:extLst>
              </a:tr>
              <a:tr h="129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Emprendimiento y Microfinanzas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30.333.368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30.333.368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11.361.275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0168053"/>
                  </a:ext>
                </a:extLst>
              </a:tr>
              <a:tr h="129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Social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5.798.316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5.798.316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3.513.566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9202384"/>
                  </a:ext>
                </a:extLst>
              </a:tr>
              <a:tr h="129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Empleabilidad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5.706.856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5.706.856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1.517.651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8307312"/>
                  </a:ext>
                </a:extLst>
              </a:tr>
              <a:tr h="129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Educación Financiera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774.668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249.613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-525.055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91.300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1595035"/>
                  </a:ext>
                </a:extLst>
              </a:tr>
              <a:tr h="129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tu Hogar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71.200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2191963"/>
                  </a:ext>
                </a:extLst>
              </a:tr>
              <a:tr h="129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993.946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903.946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367.232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9707237"/>
                  </a:ext>
                </a:extLst>
              </a:tr>
              <a:tr h="129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Acción Local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993.946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903.946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367.232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053846"/>
                  </a:ext>
                </a:extLst>
              </a:tr>
              <a:tr h="129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669.498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668.498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640.605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64060,5%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3303818"/>
                  </a:ext>
                </a:extLst>
              </a:tr>
              <a:tr h="12964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669.498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668.498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640.605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64060,5%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693258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7888" y="743196"/>
            <a:ext cx="812440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05. PROGRAMA 01:  INSTITUTO NACIONAL DE LA JUVENTUD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64C02CEF-6D0C-46E5-A8A2-8BD23EE56E20}"/>
              </a:ext>
            </a:extLst>
          </p:cNvPr>
          <p:cNvSpPr txBox="1">
            <a:spLocks/>
          </p:cNvSpPr>
          <p:nvPr/>
        </p:nvSpPr>
        <p:spPr>
          <a:xfrm>
            <a:off x="537887" y="1432584"/>
            <a:ext cx="8124409" cy="24193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95883D0-BD45-4BAF-A8A7-5EB744A0AA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350310"/>
              </p:ext>
            </p:extLst>
          </p:nvPr>
        </p:nvGraphicFramePr>
        <p:xfrm>
          <a:off x="537887" y="1785375"/>
          <a:ext cx="8124404" cy="3287250"/>
        </p:xfrm>
        <a:graphic>
          <a:graphicData uri="http://schemas.openxmlformats.org/drawingml/2006/table">
            <a:tbl>
              <a:tblPr/>
              <a:tblGrid>
                <a:gridCol w="270362">
                  <a:extLst>
                    <a:ext uri="{9D8B030D-6E8A-4147-A177-3AD203B41FA5}">
                      <a16:colId xmlns:a16="http://schemas.microsoft.com/office/drawing/2014/main" val="1720726456"/>
                    </a:ext>
                  </a:extLst>
                </a:gridCol>
                <a:gridCol w="270362">
                  <a:extLst>
                    <a:ext uri="{9D8B030D-6E8A-4147-A177-3AD203B41FA5}">
                      <a16:colId xmlns:a16="http://schemas.microsoft.com/office/drawing/2014/main" val="3636966452"/>
                    </a:ext>
                  </a:extLst>
                </a:gridCol>
                <a:gridCol w="270362">
                  <a:extLst>
                    <a:ext uri="{9D8B030D-6E8A-4147-A177-3AD203B41FA5}">
                      <a16:colId xmlns:a16="http://schemas.microsoft.com/office/drawing/2014/main" val="995164768"/>
                    </a:ext>
                  </a:extLst>
                </a:gridCol>
                <a:gridCol w="3106470">
                  <a:extLst>
                    <a:ext uri="{9D8B030D-6E8A-4147-A177-3AD203B41FA5}">
                      <a16:colId xmlns:a16="http://schemas.microsoft.com/office/drawing/2014/main" val="3663092571"/>
                    </a:ext>
                  </a:extLst>
                </a:gridCol>
                <a:gridCol w="724573">
                  <a:extLst>
                    <a:ext uri="{9D8B030D-6E8A-4147-A177-3AD203B41FA5}">
                      <a16:colId xmlns:a16="http://schemas.microsoft.com/office/drawing/2014/main" val="3193957188"/>
                    </a:ext>
                  </a:extLst>
                </a:gridCol>
                <a:gridCol w="724573">
                  <a:extLst>
                    <a:ext uri="{9D8B030D-6E8A-4147-A177-3AD203B41FA5}">
                      <a16:colId xmlns:a16="http://schemas.microsoft.com/office/drawing/2014/main" val="359661488"/>
                    </a:ext>
                  </a:extLst>
                </a:gridCol>
                <a:gridCol w="724573">
                  <a:extLst>
                    <a:ext uri="{9D8B030D-6E8A-4147-A177-3AD203B41FA5}">
                      <a16:colId xmlns:a16="http://schemas.microsoft.com/office/drawing/2014/main" val="424568233"/>
                    </a:ext>
                  </a:extLst>
                </a:gridCol>
                <a:gridCol w="724573">
                  <a:extLst>
                    <a:ext uri="{9D8B030D-6E8A-4147-A177-3AD203B41FA5}">
                      <a16:colId xmlns:a16="http://schemas.microsoft.com/office/drawing/2014/main" val="792409074"/>
                    </a:ext>
                  </a:extLst>
                </a:gridCol>
                <a:gridCol w="659685">
                  <a:extLst>
                    <a:ext uri="{9D8B030D-6E8A-4147-A177-3AD203B41FA5}">
                      <a16:colId xmlns:a16="http://schemas.microsoft.com/office/drawing/2014/main" val="665543085"/>
                    </a:ext>
                  </a:extLst>
                </a:gridCol>
                <a:gridCol w="648871">
                  <a:extLst>
                    <a:ext uri="{9D8B030D-6E8A-4147-A177-3AD203B41FA5}">
                      <a16:colId xmlns:a16="http://schemas.microsoft.com/office/drawing/2014/main" val="3867687889"/>
                    </a:ext>
                  </a:extLst>
                </a:gridCol>
              </a:tblGrid>
              <a:tr h="13020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876" marR="7876" marT="787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1421957"/>
                  </a:ext>
                </a:extLst>
              </a:tr>
              <a:tr h="3871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9843188"/>
                  </a:ext>
                </a:extLst>
              </a:tr>
              <a:tr h="1659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8.468.001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8.385.489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-82.512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5.787.947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984495"/>
                  </a:ext>
                </a:extLst>
              </a:tr>
              <a:tr h="130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3.991.443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4.205.561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214.118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2.695.493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5507246"/>
                  </a:ext>
                </a:extLst>
              </a:tr>
              <a:tr h="130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803.104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750.595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-52.509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452.235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60,3%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9335028"/>
                  </a:ext>
                </a:extLst>
              </a:tr>
              <a:tr h="130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3.489.012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3.150.885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-338.127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2.417.515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76,7%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4754659"/>
                  </a:ext>
                </a:extLst>
              </a:tr>
              <a:tr h="130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3.460.255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3.137.128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-323.127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2.403.758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76,6%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6157749"/>
                  </a:ext>
                </a:extLst>
              </a:tr>
              <a:tr h="130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Desarrollo Juvenil Físico y Mental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911.088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869.569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-41.519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700.270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80,5%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4544687"/>
                  </a:ext>
                </a:extLst>
              </a:tr>
              <a:tr h="130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Desarrollo Juvenil Vocacional y Laboral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642.925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580.012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-62.913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469.172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7207087"/>
                  </a:ext>
                </a:extLst>
              </a:tr>
              <a:tr h="130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Desarrollo Juvenil Cívico y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1.707.504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1.503.396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-204.108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1.083.339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018392"/>
                  </a:ext>
                </a:extLst>
              </a:tr>
              <a:tr h="130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614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Juventud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198.738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184.151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-14.587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150.977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8111247"/>
                  </a:ext>
                </a:extLst>
              </a:tr>
              <a:tr h="130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28.757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13.757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-15.000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13.757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2843942"/>
                  </a:ext>
                </a:extLst>
              </a:tr>
              <a:tr h="130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Iberoamericana de la Juventud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28.757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13.757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-15.000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13.757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3185323"/>
                  </a:ext>
                </a:extLst>
              </a:tr>
              <a:tr h="130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351.647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9320346"/>
                  </a:ext>
                </a:extLst>
              </a:tr>
              <a:tr h="130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351.647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661048"/>
                  </a:ext>
                </a:extLst>
              </a:tr>
              <a:tr h="130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182.442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81.984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-100.458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26.114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0654443"/>
                  </a:ext>
                </a:extLst>
              </a:tr>
              <a:tr h="130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15.458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-15.458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08165365"/>
                  </a:ext>
                </a:extLst>
              </a:tr>
              <a:tr h="130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80.376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10.376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-70.000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7.248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69,9%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2676747"/>
                  </a:ext>
                </a:extLst>
              </a:tr>
              <a:tr h="130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5.810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5.810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8971925"/>
                  </a:ext>
                </a:extLst>
              </a:tr>
              <a:tr h="130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33.091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33.091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2791027"/>
                  </a:ext>
                </a:extLst>
              </a:tr>
              <a:tr h="130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47.707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32.707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-15.000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18.632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7752257"/>
                  </a:ext>
                </a:extLst>
              </a:tr>
              <a:tr h="130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196.464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194.464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196.590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9829,5%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5006802"/>
                  </a:ext>
                </a:extLst>
              </a:tr>
              <a:tr h="13020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196.464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194.464 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196.590</a:t>
                      </a:r>
                    </a:p>
                  </a:txBody>
                  <a:tcPr marL="7876" marR="7876" marT="787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9829,5%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100,1%</a:t>
                      </a:r>
                    </a:p>
                  </a:txBody>
                  <a:tcPr marL="7876" marR="7876" marT="787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09799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9453" y="663636"/>
            <a:ext cx="809499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06. PROGRAMA 01:  CORPORACIÓN NACIONAL DE DESARROLLO INDÍGENA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09452" y="1564875"/>
            <a:ext cx="8094996" cy="25622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D0FF739-2429-49A9-BC67-C1ACC2E7E1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5739736"/>
              </p:ext>
            </p:extLst>
          </p:nvPr>
        </p:nvGraphicFramePr>
        <p:xfrm>
          <a:off x="509452" y="1885020"/>
          <a:ext cx="8094996" cy="4151191"/>
        </p:xfrm>
        <a:graphic>
          <a:graphicData uri="http://schemas.openxmlformats.org/drawingml/2006/table">
            <a:tbl>
              <a:tblPr/>
              <a:tblGrid>
                <a:gridCol w="266634">
                  <a:extLst>
                    <a:ext uri="{9D8B030D-6E8A-4147-A177-3AD203B41FA5}">
                      <a16:colId xmlns:a16="http://schemas.microsoft.com/office/drawing/2014/main" val="692368842"/>
                    </a:ext>
                  </a:extLst>
                </a:gridCol>
                <a:gridCol w="266634">
                  <a:extLst>
                    <a:ext uri="{9D8B030D-6E8A-4147-A177-3AD203B41FA5}">
                      <a16:colId xmlns:a16="http://schemas.microsoft.com/office/drawing/2014/main" val="2726912956"/>
                    </a:ext>
                  </a:extLst>
                </a:gridCol>
                <a:gridCol w="266634">
                  <a:extLst>
                    <a:ext uri="{9D8B030D-6E8A-4147-A177-3AD203B41FA5}">
                      <a16:colId xmlns:a16="http://schemas.microsoft.com/office/drawing/2014/main" val="3878792251"/>
                    </a:ext>
                  </a:extLst>
                </a:gridCol>
                <a:gridCol w="3146276">
                  <a:extLst>
                    <a:ext uri="{9D8B030D-6E8A-4147-A177-3AD203B41FA5}">
                      <a16:colId xmlns:a16="http://schemas.microsoft.com/office/drawing/2014/main" val="1075387012"/>
                    </a:ext>
                  </a:extLst>
                </a:gridCol>
                <a:gridCol w="714578">
                  <a:extLst>
                    <a:ext uri="{9D8B030D-6E8A-4147-A177-3AD203B41FA5}">
                      <a16:colId xmlns:a16="http://schemas.microsoft.com/office/drawing/2014/main" val="3181133901"/>
                    </a:ext>
                  </a:extLst>
                </a:gridCol>
                <a:gridCol w="714578">
                  <a:extLst>
                    <a:ext uri="{9D8B030D-6E8A-4147-A177-3AD203B41FA5}">
                      <a16:colId xmlns:a16="http://schemas.microsoft.com/office/drawing/2014/main" val="2098866137"/>
                    </a:ext>
                  </a:extLst>
                </a:gridCol>
                <a:gridCol w="714578">
                  <a:extLst>
                    <a:ext uri="{9D8B030D-6E8A-4147-A177-3AD203B41FA5}">
                      <a16:colId xmlns:a16="http://schemas.microsoft.com/office/drawing/2014/main" val="3922910732"/>
                    </a:ext>
                  </a:extLst>
                </a:gridCol>
                <a:gridCol w="714578">
                  <a:extLst>
                    <a:ext uri="{9D8B030D-6E8A-4147-A177-3AD203B41FA5}">
                      <a16:colId xmlns:a16="http://schemas.microsoft.com/office/drawing/2014/main" val="3924429182"/>
                    </a:ext>
                  </a:extLst>
                </a:gridCol>
                <a:gridCol w="650585">
                  <a:extLst>
                    <a:ext uri="{9D8B030D-6E8A-4147-A177-3AD203B41FA5}">
                      <a16:colId xmlns:a16="http://schemas.microsoft.com/office/drawing/2014/main" val="1672460745"/>
                    </a:ext>
                  </a:extLst>
                </a:gridCol>
                <a:gridCol w="639921">
                  <a:extLst>
                    <a:ext uri="{9D8B030D-6E8A-4147-A177-3AD203B41FA5}">
                      <a16:colId xmlns:a16="http://schemas.microsoft.com/office/drawing/2014/main" val="3484237069"/>
                    </a:ext>
                  </a:extLst>
                </a:gridCol>
              </a:tblGrid>
              <a:tr h="1317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23921"/>
                  </a:ext>
                </a:extLst>
              </a:tr>
              <a:tr h="38783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5891841"/>
                  </a:ext>
                </a:extLst>
              </a:tr>
              <a:tr h="16621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128.541.457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119.953.135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-8.588.322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42.173.694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970072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10.628.696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11.079.653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450.957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7.327.163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3010103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1.520.610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1.487.467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-33.143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848.264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6452325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19.613.791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19.313.791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-300.000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11.216.037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9538407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11.986.893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11.686.893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-300.000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4.350.541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4595584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Indígena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8.156.382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8.156.382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3.194.862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3329093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Cultura y Educación Indígena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2.248.596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2.248.596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817.030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5761581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Protección del Medio Ambiente y Recursos Naturales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66.518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66.518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14.500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7929709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Consulta a los Pueblos Indígenas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1.075.633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775.633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-300.000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274.871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974172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Turismo y Pueblos Indígenas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439.764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439.764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49.278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9422856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5.250.290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5.250.290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5.250.290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5698434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4.206.402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4.206.402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4.206.402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8643172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Bienes Nacionales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599.351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599.351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599.351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3056104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Fomento de la Producción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444.537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444.537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444.537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528820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2.376.608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2.376.608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1.615.206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202855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887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Turismo y Pueblos Indígenas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865.437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865.437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325.907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1399260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888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Protección Ambiental Indígena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219.813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219.813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219.813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9896574"/>
                  </a:ext>
                </a:extLst>
              </a:tr>
              <a:tr h="253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Instrumentos Cofinanciados de Apoyo al Fondo de Desarrollo Indígena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584.292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584.292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469.000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4190922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Fondo de Cultura y Educación  Indígena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707.066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707.066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600.486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762944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1.449.755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1151581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1.449.755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196977"/>
                  </a:ext>
                </a:extLst>
              </a:tr>
              <a:tr h="18204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191.797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134.435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-57.362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39.077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290836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72.333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36.167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-36.166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4419599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15.080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10.080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-5.000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2.382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15,8%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2328298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54.122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37.926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-16.196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9.594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25,3%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2294848"/>
                  </a:ext>
                </a:extLst>
              </a:tr>
              <a:tr h="1317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50.262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50.262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27.101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49241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3880" y="728011"/>
            <a:ext cx="811123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06. PROGRAMA 01:  CORPORACIÓN NACIONAL DE DESARROLLO INDÍGENA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3880" y="1650741"/>
            <a:ext cx="8111239" cy="28911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07B4B701-3A07-407E-B1F3-F47D44CA49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8195528"/>
              </p:ext>
            </p:extLst>
          </p:nvPr>
        </p:nvGraphicFramePr>
        <p:xfrm>
          <a:off x="523879" y="1957641"/>
          <a:ext cx="8111240" cy="2275469"/>
        </p:xfrm>
        <a:graphic>
          <a:graphicData uri="http://schemas.openxmlformats.org/drawingml/2006/table">
            <a:tbl>
              <a:tblPr/>
              <a:tblGrid>
                <a:gridCol w="267169">
                  <a:extLst>
                    <a:ext uri="{9D8B030D-6E8A-4147-A177-3AD203B41FA5}">
                      <a16:colId xmlns:a16="http://schemas.microsoft.com/office/drawing/2014/main" val="692073375"/>
                    </a:ext>
                  </a:extLst>
                </a:gridCol>
                <a:gridCol w="267169">
                  <a:extLst>
                    <a:ext uri="{9D8B030D-6E8A-4147-A177-3AD203B41FA5}">
                      <a16:colId xmlns:a16="http://schemas.microsoft.com/office/drawing/2014/main" val="745010974"/>
                    </a:ext>
                  </a:extLst>
                </a:gridCol>
                <a:gridCol w="267169">
                  <a:extLst>
                    <a:ext uri="{9D8B030D-6E8A-4147-A177-3AD203B41FA5}">
                      <a16:colId xmlns:a16="http://schemas.microsoft.com/office/drawing/2014/main" val="235582517"/>
                    </a:ext>
                  </a:extLst>
                </a:gridCol>
                <a:gridCol w="3152589">
                  <a:extLst>
                    <a:ext uri="{9D8B030D-6E8A-4147-A177-3AD203B41FA5}">
                      <a16:colId xmlns:a16="http://schemas.microsoft.com/office/drawing/2014/main" val="1341410135"/>
                    </a:ext>
                  </a:extLst>
                </a:gridCol>
                <a:gridCol w="716012">
                  <a:extLst>
                    <a:ext uri="{9D8B030D-6E8A-4147-A177-3AD203B41FA5}">
                      <a16:colId xmlns:a16="http://schemas.microsoft.com/office/drawing/2014/main" val="565760981"/>
                    </a:ext>
                  </a:extLst>
                </a:gridCol>
                <a:gridCol w="716012">
                  <a:extLst>
                    <a:ext uri="{9D8B030D-6E8A-4147-A177-3AD203B41FA5}">
                      <a16:colId xmlns:a16="http://schemas.microsoft.com/office/drawing/2014/main" val="893624285"/>
                    </a:ext>
                  </a:extLst>
                </a:gridCol>
                <a:gridCol w="716012">
                  <a:extLst>
                    <a:ext uri="{9D8B030D-6E8A-4147-A177-3AD203B41FA5}">
                      <a16:colId xmlns:a16="http://schemas.microsoft.com/office/drawing/2014/main" val="657019174"/>
                    </a:ext>
                  </a:extLst>
                </a:gridCol>
                <a:gridCol w="716012">
                  <a:extLst>
                    <a:ext uri="{9D8B030D-6E8A-4147-A177-3AD203B41FA5}">
                      <a16:colId xmlns:a16="http://schemas.microsoft.com/office/drawing/2014/main" val="1876074377"/>
                    </a:ext>
                  </a:extLst>
                </a:gridCol>
                <a:gridCol w="651891">
                  <a:extLst>
                    <a:ext uri="{9D8B030D-6E8A-4147-A177-3AD203B41FA5}">
                      <a16:colId xmlns:a16="http://schemas.microsoft.com/office/drawing/2014/main" val="3120610416"/>
                    </a:ext>
                  </a:extLst>
                </a:gridCol>
                <a:gridCol w="641205">
                  <a:extLst>
                    <a:ext uri="{9D8B030D-6E8A-4147-A177-3AD203B41FA5}">
                      <a16:colId xmlns:a16="http://schemas.microsoft.com/office/drawing/2014/main" val="2857489896"/>
                    </a:ext>
                  </a:extLst>
                </a:gridCol>
              </a:tblGrid>
              <a:tr h="1347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93" marR="7793" marT="77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376523"/>
                  </a:ext>
                </a:extLst>
              </a:tr>
              <a:tr h="3886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5735945"/>
                  </a:ext>
                </a:extLst>
              </a:tr>
              <a:tr h="134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92.406.955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77.627.643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-14.779.312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12.473.582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3300173"/>
                  </a:ext>
                </a:extLst>
              </a:tr>
              <a:tr h="134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82.407.492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67.628.180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-14.779.312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4.465.073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5,4%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0893975"/>
                  </a:ext>
                </a:extLst>
              </a:tr>
              <a:tr h="134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Tierras y Aguas Indígenas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76.243.034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61.463.722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-14.779.312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2.761.238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8971482"/>
                  </a:ext>
                </a:extLst>
              </a:tr>
              <a:tr h="134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Asociados de Administración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1.144.113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1.144.113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740.533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4661365"/>
                  </a:ext>
                </a:extLst>
              </a:tr>
              <a:tr h="134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Chile Indígena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5.020.345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5.020.345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963.302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19,2%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9246811"/>
                  </a:ext>
                </a:extLst>
              </a:tr>
              <a:tr h="134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3.799.419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3.799.419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3.799.419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424351"/>
                  </a:ext>
                </a:extLst>
              </a:tr>
              <a:tr h="134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de Desarrollo Agropecuario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3.799.419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3.799.419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3.799.419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2706590"/>
                  </a:ext>
                </a:extLst>
              </a:tr>
              <a:tr h="134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6.200.044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6.200.044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4.209.090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3450128"/>
                  </a:ext>
                </a:extLst>
              </a:tr>
              <a:tr h="134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999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Fondo de Tierras y Aguas Indígenas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6.200.044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6.200.044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4.209.090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699873"/>
                  </a:ext>
                </a:extLst>
              </a:tr>
              <a:tr h="134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4.179.608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10.310.146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6.130.538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10.269.571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245,7%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1002348"/>
                  </a:ext>
                </a:extLst>
              </a:tr>
              <a:tr h="134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3.693.901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3.693.901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3.693.902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9359086"/>
                  </a:ext>
                </a:extLst>
              </a:tr>
              <a:tr h="134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483.707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483.707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443.131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91,6%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0872405"/>
                  </a:ext>
                </a:extLst>
              </a:tr>
              <a:tr h="1347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2.000 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6.132.538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6.130.538 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6.132.538</a:t>
                      </a:r>
                    </a:p>
                  </a:txBody>
                  <a:tcPr marL="7793" marR="7793" marT="77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306626,9%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93" marR="7793" marT="779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61183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60268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681097"/>
            <a:ext cx="80648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07. PROGRAMA 01:  SERVICIO NACIONAL DE LA DISCAPACIDAD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83A875F0-0FC5-438B-A42A-35C1BDA76397}"/>
              </a:ext>
            </a:extLst>
          </p:cNvPr>
          <p:cNvSpPr txBox="1">
            <a:spLocks/>
          </p:cNvSpPr>
          <p:nvPr/>
        </p:nvSpPr>
        <p:spPr>
          <a:xfrm>
            <a:off x="523880" y="1341230"/>
            <a:ext cx="8080569" cy="31394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D0D844F6-0C7C-4B8C-B6E5-7853EDBA8F8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9571127"/>
              </p:ext>
            </p:extLst>
          </p:nvPr>
        </p:nvGraphicFramePr>
        <p:xfrm>
          <a:off x="535715" y="1655175"/>
          <a:ext cx="8096237" cy="4458738"/>
        </p:xfrm>
        <a:graphic>
          <a:graphicData uri="http://schemas.openxmlformats.org/drawingml/2006/table">
            <a:tbl>
              <a:tblPr/>
              <a:tblGrid>
                <a:gridCol w="271321">
                  <a:extLst>
                    <a:ext uri="{9D8B030D-6E8A-4147-A177-3AD203B41FA5}">
                      <a16:colId xmlns:a16="http://schemas.microsoft.com/office/drawing/2014/main" val="522667919"/>
                    </a:ext>
                  </a:extLst>
                </a:gridCol>
                <a:gridCol w="271321">
                  <a:extLst>
                    <a:ext uri="{9D8B030D-6E8A-4147-A177-3AD203B41FA5}">
                      <a16:colId xmlns:a16="http://schemas.microsoft.com/office/drawing/2014/main" val="822688867"/>
                    </a:ext>
                  </a:extLst>
                </a:gridCol>
                <a:gridCol w="271321">
                  <a:extLst>
                    <a:ext uri="{9D8B030D-6E8A-4147-A177-3AD203B41FA5}">
                      <a16:colId xmlns:a16="http://schemas.microsoft.com/office/drawing/2014/main" val="223946873"/>
                    </a:ext>
                  </a:extLst>
                </a:gridCol>
                <a:gridCol w="3060509">
                  <a:extLst>
                    <a:ext uri="{9D8B030D-6E8A-4147-A177-3AD203B41FA5}">
                      <a16:colId xmlns:a16="http://schemas.microsoft.com/office/drawing/2014/main" val="986923963"/>
                    </a:ext>
                  </a:extLst>
                </a:gridCol>
                <a:gridCol w="727142">
                  <a:extLst>
                    <a:ext uri="{9D8B030D-6E8A-4147-A177-3AD203B41FA5}">
                      <a16:colId xmlns:a16="http://schemas.microsoft.com/office/drawing/2014/main" val="2892079464"/>
                    </a:ext>
                  </a:extLst>
                </a:gridCol>
                <a:gridCol w="727142">
                  <a:extLst>
                    <a:ext uri="{9D8B030D-6E8A-4147-A177-3AD203B41FA5}">
                      <a16:colId xmlns:a16="http://schemas.microsoft.com/office/drawing/2014/main" val="1685848020"/>
                    </a:ext>
                  </a:extLst>
                </a:gridCol>
                <a:gridCol w="727142">
                  <a:extLst>
                    <a:ext uri="{9D8B030D-6E8A-4147-A177-3AD203B41FA5}">
                      <a16:colId xmlns:a16="http://schemas.microsoft.com/office/drawing/2014/main" val="406897440"/>
                    </a:ext>
                  </a:extLst>
                </a:gridCol>
                <a:gridCol w="727142">
                  <a:extLst>
                    <a:ext uri="{9D8B030D-6E8A-4147-A177-3AD203B41FA5}">
                      <a16:colId xmlns:a16="http://schemas.microsoft.com/office/drawing/2014/main" val="928162659"/>
                    </a:ext>
                  </a:extLst>
                </a:gridCol>
                <a:gridCol w="662025">
                  <a:extLst>
                    <a:ext uri="{9D8B030D-6E8A-4147-A177-3AD203B41FA5}">
                      <a16:colId xmlns:a16="http://schemas.microsoft.com/office/drawing/2014/main" val="1779719661"/>
                    </a:ext>
                  </a:extLst>
                </a:gridCol>
                <a:gridCol w="651172">
                  <a:extLst>
                    <a:ext uri="{9D8B030D-6E8A-4147-A177-3AD203B41FA5}">
                      <a16:colId xmlns:a16="http://schemas.microsoft.com/office/drawing/2014/main" val="1535442543"/>
                    </a:ext>
                  </a:extLst>
                </a:gridCol>
              </a:tblGrid>
              <a:tr h="1291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12" marR="7912" marT="791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5867298"/>
                  </a:ext>
                </a:extLst>
              </a:tr>
              <a:tr h="3955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6546317"/>
                  </a:ext>
                </a:extLst>
              </a:tr>
              <a:tr h="1695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28.800.995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32.207.222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3.406.227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16.373.165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2904308"/>
                  </a:ext>
                </a:extLst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5.305.824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5.606.614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300.790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3.688.989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19849374"/>
                  </a:ext>
                </a:extLst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1.262.642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1.135.639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-127.003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553.277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061844"/>
                  </a:ext>
                </a:extLst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17.780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17.780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16.474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1527263"/>
                  </a:ext>
                </a:extLst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17.769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17.769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16.474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628143"/>
                  </a:ext>
                </a:extLst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6764817"/>
                  </a:ext>
                </a:extLst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22.105.650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22.942.155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836.505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9.655.167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0484992"/>
                  </a:ext>
                </a:extLst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22.096.514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22.933.019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836.505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9.646.031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302555"/>
                  </a:ext>
                </a:extLst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20.422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9.042.547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9.879.052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836.505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856.955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3238799"/>
                  </a:ext>
                </a:extLst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de Ayuda al Niño Limitado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959.774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959.774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959.774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844960"/>
                  </a:ext>
                </a:extLst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Atención Temprana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884.546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884.546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51.522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83139569"/>
                  </a:ext>
                </a:extLst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Acceso a la Justicia de las Personas con Discapacidad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355.207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355.207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345.207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792443"/>
                  </a:ext>
                </a:extLst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588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Participación Inclusiva Territorial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461.608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-461.608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344887"/>
                  </a:ext>
                </a:extLst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590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de Organizaciones Inclusivas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57.789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57.789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41119"/>
                  </a:ext>
                </a:extLst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Tránsito a la Vida Independiente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2.029.711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2.029.711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1.287.766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63,4%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5307526"/>
                  </a:ext>
                </a:extLst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Adultos con Discapacidad en Residencias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8.208.108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8.669.716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461.608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6.144.807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5224953"/>
                  </a:ext>
                </a:extLst>
              </a:tr>
              <a:tr h="2583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Cumplimiento a la Ley de Inserción Laboral de Personas en situación de discapacidad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97.224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97.224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2879129"/>
                  </a:ext>
                </a:extLst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9.136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9.136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9.136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937956"/>
                  </a:ext>
                </a:extLst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CEDDIS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9.136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9.136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9.136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661529"/>
                  </a:ext>
                </a:extLst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46.034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46.034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46.034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0544293"/>
                  </a:ext>
                </a:extLst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46.034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46.034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46.034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8165394"/>
                  </a:ext>
                </a:extLst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108.099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45.484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-62.615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4.471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4,1%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7098253"/>
                  </a:ext>
                </a:extLst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36.197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-36.000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979812"/>
                  </a:ext>
                </a:extLst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2.529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2.529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32454792"/>
                  </a:ext>
                </a:extLst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528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528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2606540"/>
                  </a:ext>
                </a:extLst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1.539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270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17,5%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247774"/>
                  </a:ext>
                </a:extLst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67.306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40.691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-26.615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4.201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6,2%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5413128"/>
                  </a:ext>
                </a:extLst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2.413.516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2.412.516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2.408.753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240875,3%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084142"/>
                  </a:ext>
                </a:extLst>
              </a:tr>
              <a:tr h="12916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2.413.516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2.412.516 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2.408.753</a:t>
                      </a:r>
                    </a:p>
                  </a:txBody>
                  <a:tcPr marL="7912" marR="7912" marT="791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240875,3%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12" marR="7912" marT="791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47765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66623" y="749675"/>
            <a:ext cx="799288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08. PROGRAMA 01:  SERVICIO NACIONAL DEL ADULTO AGOSTOR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6623" y="1412776"/>
            <a:ext cx="7965817" cy="224981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82B47959-BFEF-455D-98A6-B25BD64DA3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542421"/>
              </p:ext>
            </p:extLst>
          </p:nvPr>
        </p:nvGraphicFramePr>
        <p:xfrm>
          <a:off x="566623" y="1709765"/>
          <a:ext cx="7965817" cy="3441543"/>
        </p:xfrm>
        <a:graphic>
          <a:graphicData uri="http://schemas.openxmlformats.org/drawingml/2006/table">
            <a:tbl>
              <a:tblPr/>
              <a:tblGrid>
                <a:gridCol w="266951">
                  <a:extLst>
                    <a:ext uri="{9D8B030D-6E8A-4147-A177-3AD203B41FA5}">
                      <a16:colId xmlns:a16="http://schemas.microsoft.com/office/drawing/2014/main" val="2845055894"/>
                    </a:ext>
                  </a:extLst>
                </a:gridCol>
                <a:gridCol w="266951">
                  <a:extLst>
                    <a:ext uri="{9D8B030D-6E8A-4147-A177-3AD203B41FA5}">
                      <a16:colId xmlns:a16="http://schemas.microsoft.com/office/drawing/2014/main" val="4148319427"/>
                    </a:ext>
                  </a:extLst>
                </a:gridCol>
                <a:gridCol w="266951">
                  <a:extLst>
                    <a:ext uri="{9D8B030D-6E8A-4147-A177-3AD203B41FA5}">
                      <a16:colId xmlns:a16="http://schemas.microsoft.com/office/drawing/2014/main" val="4135629216"/>
                    </a:ext>
                  </a:extLst>
                </a:gridCol>
                <a:gridCol w="3011206">
                  <a:extLst>
                    <a:ext uri="{9D8B030D-6E8A-4147-A177-3AD203B41FA5}">
                      <a16:colId xmlns:a16="http://schemas.microsoft.com/office/drawing/2014/main" val="1213536190"/>
                    </a:ext>
                  </a:extLst>
                </a:gridCol>
                <a:gridCol w="715429">
                  <a:extLst>
                    <a:ext uri="{9D8B030D-6E8A-4147-A177-3AD203B41FA5}">
                      <a16:colId xmlns:a16="http://schemas.microsoft.com/office/drawing/2014/main" val="953968434"/>
                    </a:ext>
                  </a:extLst>
                </a:gridCol>
                <a:gridCol w="715429">
                  <a:extLst>
                    <a:ext uri="{9D8B030D-6E8A-4147-A177-3AD203B41FA5}">
                      <a16:colId xmlns:a16="http://schemas.microsoft.com/office/drawing/2014/main" val="1917805056"/>
                    </a:ext>
                  </a:extLst>
                </a:gridCol>
                <a:gridCol w="715429">
                  <a:extLst>
                    <a:ext uri="{9D8B030D-6E8A-4147-A177-3AD203B41FA5}">
                      <a16:colId xmlns:a16="http://schemas.microsoft.com/office/drawing/2014/main" val="3216227168"/>
                    </a:ext>
                  </a:extLst>
                </a:gridCol>
                <a:gridCol w="715429">
                  <a:extLst>
                    <a:ext uri="{9D8B030D-6E8A-4147-A177-3AD203B41FA5}">
                      <a16:colId xmlns:a16="http://schemas.microsoft.com/office/drawing/2014/main" val="3971821018"/>
                    </a:ext>
                  </a:extLst>
                </a:gridCol>
                <a:gridCol w="651360">
                  <a:extLst>
                    <a:ext uri="{9D8B030D-6E8A-4147-A177-3AD203B41FA5}">
                      <a16:colId xmlns:a16="http://schemas.microsoft.com/office/drawing/2014/main" val="2343816235"/>
                    </a:ext>
                  </a:extLst>
                </a:gridCol>
                <a:gridCol w="640682">
                  <a:extLst>
                    <a:ext uri="{9D8B030D-6E8A-4147-A177-3AD203B41FA5}">
                      <a16:colId xmlns:a16="http://schemas.microsoft.com/office/drawing/2014/main" val="3145031439"/>
                    </a:ext>
                  </a:extLst>
                </a:gridCol>
              </a:tblGrid>
              <a:tr h="1307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079687"/>
                  </a:ext>
                </a:extLst>
              </a:tr>
              <a:tr h="3913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042829"/>
                  </a:ext>
                </a:extLst>
              </a:tr>
              <a:tr h="1677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42.187.938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53.161.146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10.973.208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27.490.790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3941617"/>
                  </a:ext>
                </a:extLst>
              </a:tr>
              <a:tr h="13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5.513.331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5.891.355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378.024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3.969.080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48573227"/>
                  </a:ext>
                </a:extLst>
              </a:tr>
              <a:tr h="13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1.202.322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1.202.322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661.987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5835811"/>
                  </a:ext>
                </a:extLst>
              </a:tr>
              <a:tr h="13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32.909.317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41.131.955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8.222.638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19.460.935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6433207"/>
                  </a:ext>
                </a:extLst>
              </a:tr>
              <a:tr h="13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1.644.521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1.644.521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1.233.390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7794302"/>
                  </a:ext>
                </a:extLst>
              </a:tr>
              <a:tr h="13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Nacional de Protección a la Ancianidad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1.644.521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1.644.521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1.233.390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8436396"/>
                  </a:ext>
                </a:extLst>
              </a:tr>
              <a:tr h="13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31.255.696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39.484.154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8.228.458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18.224.265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7898087"/>
                  </a:ext>
                </a:extLst>
              </a:tr>
              <a:tr h="13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del Adulto Mayor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4.996.573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1.988.455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-3.008.118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825.424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4944017"/>
                  </a:ext>
                </a:extLst>
              </a:tr>
              <a:tr h="13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Escuelas de Formación para Dirigentes Mayores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171.549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171.549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14.016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3608587"/>
                  </a:ext>
                </a:extLst>
              </a:tr>
              <a:tr h="13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Escuela para Funcionarios Públicos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61.467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61.467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5586941"/>
                  </a:ext>
                </a:extLst>
              </a:tr>
              <a:tr h="13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Turismo Social para el Adulto Mayor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355.939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355.939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232.722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709041"/>
                  </a:ext>
                </a:extLst>
              </a:tr>
              <a:tr h="13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Establecimientos de Larga Estadía para Adultos Mayores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9.500.758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8.685.002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-815.756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6.099.036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5072922"/>
                  </a:ext>
                </a:extLst>
              </a:tr>
              <a:tr h="13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Buen Trato al Adulto Mayor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155.997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155.997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65.601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2376082"/>
                  </a:ext>
                </a:extLst>
              </a:tr>
              <a:tr h="13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Condominios de Viviendas Tuteladas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970.490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970.490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712.661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3971580"/>
                  </a:ext>
                </a:extLst>
              </a:tr>
              <a:tr h="13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Envejecimiento Activo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469.473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12.521.805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12.052.332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1.583.557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13866585"/>
                  </a:ext>
                </a:extLst>
              </a:tr>
              <a:tr h="13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Fondo Subsidio ELEAM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7.956.714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7.956.714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4.994.456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4133387"/>
                  </a:ext>
                </a:extLst>
              </a:tr>
              <a:tr h="13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Cuidados Domiciliarios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1.250.874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1.250.874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1.168.368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382659"/>
                  </a:ext>
                </a:extLst>
              </a:tr>
              <a:tr h="13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Centros Diurnos del Adulto Mayor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4.183.077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4.183.077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2.496.292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6993530"/>
                  </a:ext>
                </a:extLst>
              </a:tr>
              <a:tr h="13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Voluntariado País de Mayores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156.785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156.785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8.594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757411"/>
                  </a:ext>
                </a:extLst>
              </a:tr>
              <a:tr h="13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Comunas Amigables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8880899"/>
                  </a:ext>
                </a:extLst>
              </a:tr>
              <a:tr h="1357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-5.820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603359"/>
                  </a:ext>
                </a:extLst>
              </a:tr>
              <a:tr h="130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Iberoamericana de Seguridad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-5.820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7344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779733"/>
            <a:ext cx="806489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08. PROGRAMA 01:  SERVICIO NACIONAL DEL ADULTO AGOSTOR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3803" y="1499638"/>
            <a:ext cx="8090646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17FE512-74E3-4DD6-8970-50A75989C3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0860533"/>
              </p:ext>
            </p:extLst>
          </p:nvPr>
        </p:nvGraphicFramePr>
        <p:xfrm>
          <a:off x="542047" y="1832116"/>
          <a:ext cx="8064897" cy="1808930"/>
        </p:xfrm>
        <a:graphic>
          <a:graphicData uri="http://schemas.openxmlformats.org/drawingml/2006/table">
            <a:tbl>
              <a:tblPr/>
              <a:tblGrid>
                <a:gridCol w="270272">
                  <a:extLst>
                    <a:ext uri="{9D8B030D-6E8A-4147-A177-3AD203B41FA5}">
                      <a16:colId xmlns:a16="http://schemas.microsoft.com/office/drawing/2014/main" val="2999628008"/>
                    </a:ext>
                  </a:extLst>
                </a:gridCol>
                <a:gridCol w="270272">
                  <a:extLst>
                    <a:ext uri="{9D8B030D-6E8A-4147-A177-3AD203B41FA5}">
                      <a16:colId xmlns:a16="http://schemas.microsoft.com/office/drawing/2014/main" val="1819502107"/>
                    </a:ext>
                  </a:extLst>
                </a:gridCol>
                <a:gridCol w="270272">
                  <a:extLst>
                    <a:ext uri="{9D8B030D-6E8A-4147-A177-3AD203B41FA5}">
                      <a16:colId xmlns:a16="http://schemas.microsoft.com/office/drawing/2014/main" val="4166604708"/>
                    </a:ext>
                  </a:extLst>
                </a:gridCol>
                <a:gridCol w="3048660">
                  <a:extLst>
                    <a:ext uri="{9D8B030D-6E8A-4147-A177-3AD203B41FA5}">
                      <a16:colId xmlns:a16="http://schemas.microsoft.com/office/drawing/2014/main" val="307729160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2369064424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1057465700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3061882268"/>
                    </a:ext>
                  </a:extLst>
                </a:gridCol>
                <a:gridCol w="724327">
                  <a:extLst>
                    <a:ext uri="{9D8B030D-6E8A-4147-A177-3AD203B41FA5}">
                      <a16:colId xmlns:a16="http://schemas.microsoft.com/office/drawing/2014/main" val="3515754495"/>
                    </a:ext>
                  </a:extLst>
                </a:gridCol>
                <a:gridCol w="659462">
                  <a:extLst>
                    <a:ext uri="{9D8B030D-6E8A-4147-A177-3AD203B41FA5}">
                      <a16:colId xmlns:a16="http://schemas.microsoft.com/office/drawing/2014/main" val="1047800135"/>
                    </a:ext>
                  </a:extLst>
                </a:gridCol>
                <a:gridCol w="648651">
                  <a:extLst>
                    <a:ext uri="{9D8B030D-6E8A-4147-A177-3AD203B41FA5}">
                      <a16:colId xmlns:a16="http://schemas.microsoft.com/office/drawing/2014/main" val="3094293995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2598927"/>
                  </a:ext>
                </a:extLst>
              </a:tr>
              <a:tr h="380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394182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149.307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149.307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138.811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920462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15.387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56653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821367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6.566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6761683"/>
                  </a:ext>
                </a:extLst>
              </a:tr>
              <a:tr h="1221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44.221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44.181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034459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79.282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79.282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75.642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931830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2.412.661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1.970.340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-442.321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450.022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353776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2.412.661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1.970.340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-442.321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450.022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571846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2.815.867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2.814.867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2.809.955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280995,5%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782891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2.815.867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2.814.867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2.809.955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280995,5%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35580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70664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609" y="753937"/>
            <a:ext cx="801383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09. PROGRAMA 01:  SUBSECRETARÍA DE EVALUACIÓN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8924D701-30F3-4216-8613-28C1B7C50C72}"/>
              </a:ext>
            </a:extLst>
          </p:cNvPr>
          <p:cNvSpPr txBox="1">
            <a:spLocks/>
          </p:cNvSpPr>
          <p:nvPr/>
        </p:nvSpPr>
        <p:spPr>
          <a:xfrm>
            <a:off x="518508" y="1469493"/>
            <a:ext cx="8010526" cy="23845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9A14322-69A2-42A4-8F53-722D60D643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354644"/>
              </p:ext>
            </p:extLst>
          </p:nvPr>
        </p:nvGraphicFramePr>
        <p:xfrm>
          <a:off x="518508" y="1807991"/>
          <a:ext cx="8010527" cy="3556420"/>
        </p:xfrm>
        <a:graphic>
          <a:graphicData uri="http://schemas.openxmlformats.org/drawingml/2006/table">
            <a:tbl>
              <a:tblPr/>
              <a:tblGrid>
                <a:gridCol w="268450">
                  <a:extLst>
                    <a:ext uri="{9D8B030D-6E8A-4147-A177-3AD203B41FA5}">
                      <a16:colId xmlns:a16="http://schemas.microsoft.com/office/drawing/2014/main" val="1821640536"/>
                    </a:ext>
                  </a:extLst>
                </a:gridCol>
                <a:gridCol w="268450">
                  <a:extLst>
                    <a:ext uri="{9D8B030D-6E8A-4147-A177-3AD203B41FA5}">
                      <a16:colId xmlns:a16="http://schemas.microsoft.com/office/drawing/2014/main" val="3561440945"/>
                    </a:ext>
                  </a:extLst>
                </a:gridCol>
                <a:gridCol w="268450">
                  <a:extLst>
                    <a:ext uri="{9D8B030D-6E8A-4147-A177-3AD203B41FA5}">
                      <a16:colId xmlns:a16="http://schemas.microsoft.com/office/drawing/2014/main" val="216036714"/>
                    </a:ext>
                  </a:extLst>
                </a:gridCol>
                <a:gridCol w="3028107">
                  <a:extLst>
                    <a:ext uri="{9D8B030D-6E8A-4147-A177-3AD203B41FA5}">
                      <a16:colId xmlns:a16="http://schemas.microsoft.com/office/drawing/2014/main" val="708284920"/>
                    </a:ext>
                  </a:extLst>
                </a:gridCol>
                <a:gridCol w="719444">
                  <a:extLst>
                    <a:ext uri="{9D8B030D-6E8A-4147-A177-3AD203B41FA5}">
                      <a16:colId xmlns:a16="http://schemas.microsoft.com/office/drawing/2014/main" val="53073070"/>
                    </a:ext>
                  </a:extLst>
                </a:gridCol>
                <a:gridCol w="719444">
                  <a:extLst>
                    <a:ext uri="{9D8B030D-6E8A-4147-A177-3AD203B41FA5}">
                      <a16:colId xmlns:a16="http://schemas.microsoft.com/office/drawing/2014/main" val="852075190"/>
                    </a:ext>
                  </a:extLst>
                </a:gridCol>
                <a:gridCol w="719444">
                  <a:extLst>
                    <a:ext uri="{9D8B030D-6E8A-4147-A177-3AD203B41FA5}">
                      <a16:colId xmlns:a16="http://schemas.microsoft.com/office/drawing/2014/main" val="724939120"/>
                    </a:ext>
                  </a:extLst>
                </a:gridCol>
                <a:gridCol w="719444">
                  <a:extLst>
                    <a:ext uri="{9D8B030D-6E8A-4147-A177-3AD203B41FA5}">
                      <a16:colId xmlns:a16="http://schemas.microsoft.com/office/drawing/2014/main" val="1198364729"/>
                    </a:ext>
                  </a:extLst>
                </a:gridCol>
                <a:gridCol w="655016">
                  <a:extLst>
                    <a:ext uri="{9D8B030D-6E8A-4147-A177-3AD203B41FA5}">
                      <a16:colId xmlns:a16="http://schemas.microsoft.com/office/drawing/2014/main" val="1905389597"/>
                    </a:ext>
                  </a:extLst>
                </a:gridCol>
                <a:gridCol w="644278">
                  <a:extLst>
                    <a:ext uri="{9D8B030D-6E8A-4147-A177-3AD203B41FA5}">
                      <a16:colId xmlns:a16="http://schemas.microsoft.com/office/drawing/2014/main" val="1314890185"/>
                    </a:ext>
                  </a:extLst>
                </a:gridCol>
              </a:tblGrid>
              <a:tr h="13039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022691"/>
                  </a:ext>
                </a:extLst>
              </a:tr>
              <a:tr h="39015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8224894"/>
                  </a:ext>
                </a:extLst>
              </a:tr>
              <a:tr h="16720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21.667.001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20.821.510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-845.491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10.782.004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5489173"/>
                  </a:ext>
                </a:extLst>
              </a:tr>
              <a:tr h="130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9.171.451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9.163.700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-7.751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5.857.079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3556869"/>
                  </a:ext>
                </a:extLst>
              </a:tr>
              <a:tr h="130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4.615.453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3.677.519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-937.934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1.058.230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02760336"/>
                  </a:ext>
                </a:extLst>
              </a:tr>
              <a:tr h="130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200.893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200.893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200.127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9145782"/>
                  </a:ext>
                </a:extLst>
              </a:tr>
              <a:tr h="130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200.893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200.893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200.127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3052156"/>
                  </a:ext>
                </a:extLst>
              </a:tr>
              <a:tr h="130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7.057.252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6.560.895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-496.357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2.782.634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0550068"/>
                  </a:ext>
                </a:extLst>
              </a:tr>
              <a:tr h="130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5.164.379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5.164.379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2.722.885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5420649"/>
                  </a:ext>
                </a:extLst>
              </a:tr>
              <a:tr h="130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Iniciativas para la Superación de la Pobreza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5.155.914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5.155.914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2.722.885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5753493"/>
                  </a:ext>
                </a:extLst>
              </a:tr>
              <a:tr h="130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19.885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1989021"/>
                  </a:ext>
                </a:extLst>
              </a:tr>
              <a:tr h="130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Concurso Políticas Públicas PUC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8.454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8.454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8095030"/>
                  </a:ext>
                </a:extLst>
              </a:tr>
              <a:tr h="130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1.844.123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1.396.516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-447.607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59.749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5834370"/>
                  </a:ext>
                </a:extLst>
              </a:tr>
              <a:tr h="130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Encuesta Casen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1.844.123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1.396.516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-447.607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59.749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124968"/>
                  </a:ext>
                </a:extLst>
              </a:tr>
              <a:tr h="130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48.750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-48.750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2234999"/>
                  </a:ext>
                </a:extLst>
              </a:tr>
              <a:tr h="130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Latinoamericano de Planificación Económica y Social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48.750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-48.750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5941458"/>
                  </a:ext>
                </a:extLst>
              </a:tr>
              <a:tr h="130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280072"/>
                  </a:ext>
                </a:extLst>
              </a:tr>
              <a:tr h="130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0408150"/>
                  </a:ext>
                </a:extLst>
              </a:tr>
              <a:tr h="130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821.845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619.129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-202.716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284.571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0623406"/>
                  </a:ext>
                </a:extLst>
              </a:tr>
              <a:tr h="130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5.130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3.591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509178"/>
                  </a:ext>
                </a:extLst>
              </a:tr>
              <a:tr h="130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120.590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-36.177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15767037"/>
                  </a:ext>
                </a:extLst>
              </a:tr>
              <a:tr h="130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696.125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531.125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-165.000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284.571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714171"/>
                  </a:ext>
                </a:extLst>
              </a:tr>
              <a:tr h="130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599.373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598.373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599.363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59936,3%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176497"/>
                  </a:ext>
                </a:extLst>
              </a:tr>
              <a:tr h="130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599.373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598.373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599.363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59936,3%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728206"/>
                  </a:ext>
                </a:extLst>
              </a:tr>
              <a:tr h="1303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24720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55086" y="811484"/>
            <a:ext cx="801342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10. PROGRAMA 01:  SUBSECRETARÍA DE LA NIÑEZ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 dirty="0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D1133A9D-1876-4296-BCD6-7BCA609129F5}"/>
              </a:ext>
            </a:extLst>
          </p:cNvPr>
          <p:cNvSpPr txBox="1">
            <a:spLocks/>
          </p:cNvSpPr>
          <p:nvPr/>
        </p:nvSpPr>
        <p:spPr>
          <a:xfrm>
            <a:off x="563417" y="1516113"/>
            <a:ext cx="7984695" cy="25670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3EF2DD4B-643A-4B75-B7C5-767E664EA8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9113787"/>
              </p:ext>
            </p:extLst>
          </p:nvPr>
        </p:nvGraphicFramePr>
        <p:xfrm>
          <a:off x="556041" y="1816038"/>
          <a:ext cx="7970444" cy="2496794"/>
        </p:xfrm>
        <a:graphic>
          <a:graphicData uri="http://schemas.openxmlformats.org/drawingml/2006/table">
            <a:tbl>
              <a:tblPr/>
              <a:tblGrid>
                <a:gridCol w="267106">
                  <a:extLst>
                    <a:ext uri="{9D8B030D-6E8A-4147-A177-3AD203B41FA5}">
                      <a16:colId xmlns:a16="http://schemas.microsoft.com/office/drawing/2014/main" val="697670801"/>
                    </a:ext>
                  </a:extLst>
                </a:gridCol>
                <a:gridCol w="267106">
                  <a:extLst>
                    <a:ext uri="{9D8B030D-6E8A-4147-A177-3AD203B41FA5}">
                      <a16:colId xmlns:a16="http://schemas.microsoft.com/office/drawing/2014/main" val="3744134990"/>
                    </a:ext>
                  </a:extLst>
                </a:gridCol>
                <a:gridCol w="267106">
                  <a:extLst>
                    <a:ext uri="{9D8B030D-6E8A-4147-A177-3AD203B41FA5}">
                      <a16:colId xmlns:a16="http://schemas.microsoft.com/office/drawing/2014/main" val="2622501689"/>
                    </a:ext>
                  </a:extLst>
                </a:gridCol>
                <a:gridCol w="3012956">
                  <a:extLst>
                    <a:ext uri="{9D8B030D-6E8A-4147-A177-3AD203B41FA5}">
                      <a16:colId xmlns:a16="http://schemas.microsoft.com/office/drawing/2014/main" val="3636397872"/>
                    </a:ext>
                  </a:extLst>
                </a:gridCol>
                <a:gridCol w="715844">
                  <a:extLst>
                    <a:ext uri="{9D8B030D-6E8A-4147-A177-3AD203B41FA5}">
                      <a16:colId xmlns:a16="http://schemas.microsoft.com/office/drawing/2014/main" val="916392592"/>
                    </a:ext>
                  </a:extLst>
                </a:gridCol>
                <a:gridCol w="715844">
                  <a:extLst>
                    <a:ext uri="{9D8B030D-6E8A-4147-A177-3AD203B41FA5}">
                      <a16:colId xmlns:a16="http://schemas.microsoft.com/office/drawing/2014/main" val="1384399840"/>
                    </a:ext>
                  </a:extLst>
                </a:gridCol>
                <a:gridCol w="715844">
                  <a:extLst>
                    <a:ext uri="{9D8B030D-6E8A-4147-A177-3AD203B41FA5}">
                      <a16:colId xmlns:a16="http://schemas.microsoft.com/office/drawing/2014/main" val="2947012249"/>
                    </a:ext>
                  </a:extLst>
                </a:gridCol>
                <a:gridCol w="715844">
                  <a:extLst>
                    <a:ext uri="{9D8B030D-6E8A-4147-A177-3AD203B41FA5}">
                      <a16:colId xmlns:a16="http://schemas.microsoft.com/office/drawing/2014/main" val="388433512"/>
                    </a:ext>
                  </a:extLst>
                </a:gridCol>
                <a:gridCol w="651739">
                  <a:extLst>
                    <a:ext uri="{9D8B030D-6E8A-4147-A177-3AD203B41FA5}">
                      <a16:colId xmlns:a16="http://schemas.microsoft.com/office/drawing/2014/main" val="105250809"/>
                    </a:ext>
                  </a:extLst>
                </a:gridCol>
                <a:gridCol w="641055">
                  <a:extLst>
                    <a:ext uri="{9D8B030D-6E8A-4147-A177-3AD203B41FA5}">
                      <a16:colId xmlns:a16="http://schemas.microsoft.com/office/drawing/2014/main" val="361591775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5787529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353636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4.654.753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4.794.556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139.803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2.164.482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51308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1.264.538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1.295.995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31.457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864.588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0170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1.141.842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956.775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-185.067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73.893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70272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2.190.202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2.190.202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930.704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89131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2.190.202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2.190.202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930.704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965706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Piloto Oficina Local de la Niñez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1.784.546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1.784.546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897.904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5722277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de Acompañamiento Proyecto de Ley Servicio de Protección de la Niñez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405.656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405.656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32.800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13815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58.171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58.171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683948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2.668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2.668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3241238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635919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4.897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4.897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34648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46.521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46.521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1.884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43145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293.413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293.413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293.413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29696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293.413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293.413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293.413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11297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10792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28175" y="968128"/>
            <a:ext cx="814922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endParaRPr lang="es-CL" sz="1600" dirty="0"/>
          </a:p>
        </p:txBody>
      </p:sp>
      <p:graphicFrame>
        <p:nvGraphicFramePr>
          <p:cNvPr id="9" name="Gráfico 8">
            <a:extLst>
              <a:ext uri="{FF2B5EF4-FFF2-40B4-BE49-F238E27FC236}">
                <a16:creationId xmlns:a16="http://schemas.microsoft.com/office/drawing/2014/main" id="{110001EA-2C44-4899-8247-871C66D3042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1983924"/>
              </p:ext>
            </p:extLst>
          </p:nvPr>
        </p:nvGraphicFramePr>
        <p:xfrm>
          <a:off x="500409" y="1974711"/>
          <a:ext cx="3971815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13594317-D3C6-40BE-B9FC-A00888CBC9A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0125248"/>
              </p:ext>
            </p:extLst>
          </p:nvPr>
        </p:nvGraphicFramePr>
        <p:xfrm>
          <a:off x="4657818" y="1974711"/>
          <a:ext cx="4019581" cy="2462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130915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9550" y="738413"/>
            <a:ext cx="80648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10. PROGRAMA 02:  SISTEMA DE PROTECCIÓN INTEGRAL A LA INFANCIA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9550" y="1667773"/>
            <a:ext cx="7992889" cy="29253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F56E390-E643-4075-AA1E-D8AE9EF597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4248122"/>
              </p:ext>
            </p:extLst>
          </p:nvPr>
        </p:nvGraphicFramePr>
        <p:xfrm>
          <a:off x="539550" y="1960312"/>
          <a:ext cx="8064898" cy="3007749"/>
        </p:xfrm>
        <a:graphic>
          <a:graphicData uri="http://schemas.openxmlformats.org/drawingml/2006/table">
            <a:tbl>
              <a:tblPr/>
              <a:tblGrid>
                <a:gridCol w="264944">
                  <a:extLst>
                    <a:ext uri="{9D8B030D-6E8A-4147-A177-3AD203B41FA5}">
                      <a16:colId xmlns:a16="http://schemas.microsoft.com/office/drawing/2014/main" val="3125725438"/>
                    </a:ext>
                  </a:extLst>
                </a:gridCol>
                <a:gridCol w="264944">
                  <a:extLst>
                    <a:ext uri="{9D8B030D-6E8A-4147-A177-3AD203B41FA5}">
                      <a16:colId xmlns:a16="http://schemas.microsoft.com/office/drawing/2014/main" val="4125022316"/>
                    </a:ext>
                  </a:extLst>
                </a:gridCol>
                <a:gridCol w="264944">
                  <a:extLst>
                    <a:ext uri="{9D8B030D-6E8A-4147-A177-3AD203B41FA5}">
                      <a16:colId xmlns:a16="http://schemas.microsoft.com/office/drawing/2014/main" val="2785207868"/>
                    </a:ext>
                  </a:extLst>
                </a:gridCol>
                <a:gridCol w="3147536">
                  <a:extLst>
                    <a:ext uri="{9D8B030D-6E8A-4147-A177-3AD203B41FA5}">
                      <a16:colId xmlns:a16="http://schemas.microsoft.com/office/drawing/2014/main" val="601439817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3517410883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3934636066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3212264267"/>
                    </a:ext>
                  </a:extLst>
                </a:gridCol>
                <a:gridCol w="710050">
                  <a:extLst>
                    <a:ext uri="{9D8B030D-6E8A-4147-A177-3AD203B41FA5}">
                      <a16:colId xmlns:a16="http://schemas.microsoft.com/office/drawing/2014/main" val="179096957"/>
                    </a:ext>
                  </a:extLst>
                </a:gridCol>
                <a:gridCol w="646464">
                  <a:extLst>
                    <a:ext uri="{9D8B030D-6E8A-4147-A177-3AD203B41FA5}">
                      <a16:colId xmlns:a16="http://schemas.microsoft.com/office/drawing/2014/main" val="2452727160"/>
                    </a:ext>
                  </a:extLst>
                </a:gridCol>
                <a:gridCol w="635866">
                  <a:extLst>
                    <a:ext uri="{9D8B030D-6E8A-4147-A177-3AD203B41FA5}">
                      <a16:colId xmlns:a16="http://schemas.microsoft.com/office/drawing/2014/main" val="2342088482"/>
                    </a:ext>
                  </a:extLst>
                </a:gridCol>
              </a:tblGrid>
              <a:tr h="12957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773" marR="7773" marT="7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773" marR="7773" marT="77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1449484"/>
                  </a:ext>
                </a:extLst>
              </a:tr>
              <a:tr h="380507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1076941"/>
                  </a:ext>
                </a:extLst>
              </a:tr>
              <a:tr h="16307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58.374.917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60.432.540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2.057.623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38.764.706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959963"/>
                  </a:ext>
                </a:extLst>
              </a:tr>
              <a:tr h="129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58.374.417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58.064.026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-310.391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36.396.193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5519907"/>
                  </a:ext>
                </a:extLst>
              </a:tr>
              <a:tr h="129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196.748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196.748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196.748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528017"/>
                  </a:ext>
                </a:extLst>
              </a:tr>
              <a:tr h="129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Fono Infancia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196.748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196.748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196.748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9131278"/>
                  </a:ext>
                </a:extLst>
              </a:tr>
              <a:tr h="129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40.630.723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40.630.723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30.831.794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75,9%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500359"/>
                  </a:ext>
                </a:extLst>
              </a:tr>
              <a:tr h="129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Desarrollo Biopsicosocial - Ministerio de Salud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19.998.773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19.998.773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19.998.773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1245972"/>
                  </a:ext>
                </a:extLst>
              </a:tr>
              <a:tr h="129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Recién Nacido - Ministerio de Salud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15.461.491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7.730.746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8859959"/>
                  </a:ext>
                </a:extLst>
              </a:tr>
              <a:tr h="129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Educación Prebásica - JUNJI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5.170.459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5.170.459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3.102.275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395162"/>
                  </a:ext>
                </a:extLst>
              </a:tr>
              <a:tr h="129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17.546.946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17.236.555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-310.391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5.367.651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31,1%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120509"/>
                  </a:ext>
                </a:extLst>
              </a:tr>
              <a:tr h="129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Intervenciones de Apoyo al Desarrollo Infantil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4.086.321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4.086.321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109.986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2,7%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1517689"/>
                  </a:ext>
                </a:extLst>
              </a:tr>
              <a:tr h="129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Concursable de Iniciativas para la Infancia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472.713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472.713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763726"/>
                  </a:ext>
                </a:extLst>
              </a:tr>
              <a:tr h="129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Fortalecimiento Municipal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3.436.972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3.436.972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1.617.240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47,1%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696752"/>
                  </a:ext>
                </a:extLst>
              </a:tr>
              <a:tr h="129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Diagnóstico de Vulnerabilidad en Pre-escolares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100.121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100.121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100.121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0931897"/>
                  </a:ext>
                </a:extLst>
              </a:tr>
              <a:tr h="129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Educativo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2.807.188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2.746.797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-60.391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226.747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8,3%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7252297"/>
                  </a:ext>
                </a:extLst>
              </a:tr>
              <a:tr h="129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 la Salud Mental Infantil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3.262.198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3.262.198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3.262.198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8230423"/>
                  </a:ext>
                </a:extLst>
              </a:tr>
              <a:tr h="129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Apoyo al Aprendizaje Integral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2.920.004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2.670.004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-250.000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51.359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1,9%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4569431"/>
                  </a:ext>
                </a:extLst>
              </a:tr>
              <a:tr h="129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Ayudas Técnicas Chile Crece Contigo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461.429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461.429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4772332"/>
                  </a:ext>
                </a:extLst>
              </a:tr>
              <a:tr h="129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2.368.514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2.368.014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2.368.513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473702,6%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818084"/>
                  </a:ext>
                </a:extLst>
              </a:tr>
              <a:tr h="12957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500 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2.368.514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2.368.014 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2.368.513</a:t>
                      </a:r>
                    </a:p>
                  </a:txBody>
                  <a:tcPr marL="7773" marR="7773" marT="77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473702,6%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773" marR="7773" marT="77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38612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2584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59" y="920405"/>
            <a:ext cx="7848873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0F7BEAB2-3A71-4F7A-93E8-36F59B195B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9005864"/>
              </p:ext>
            </p:extLst>
          </p:nvPr>
        </p:nvGraphicFramePr>
        <p:xfrm>
          <a:off x="1426368" y="2174477"/>
          <a:ext cx="6291264" cy="3471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86358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611560" y="844677"/>
            <a:ext cx="757185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graphicFrame>
        <p:nvGraphicFramePr>
          <p:cNvPr id="6" name="Gráfico 5">
            <a:extLst>
              <a:ext uri="{FF2B5EF4-FFF2-40B4-BE49-F238E27FC236}">
                <a16:creationId xmlns:a16="http://schemas.microsoft.com/office/drawing/2014/main" id="{3A4A131C-E679-4744-A6BB-8C12A5C745D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7752103"/>
              </p:ext>
            </p:extLst>
          </p:nvPr>
        </p:nvGraphicFramePr>
        <p:xfrm>
          <a:off x="1425600" y="2136613"/>
          <a:ext cx="6292800" cy="34718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2147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39552" y="849118"/>
            <a:ext cx="8041075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64794" y="1544409"/>
            <a:ext cx="8115835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2B13CF6-CFBD-4D27-889D-7937906F9E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2013505"/>
              </p:ext>
            </p:extLst>
          </p:nvPr>
        </p:nvGraphicFramePr>
        <p:xfrm>
          <a:off x="539552" y="1909534"/>
          <a:ext cx="8041071" cy="2095087"/>
        </p:xfrm>
        <a:graphic>
          <a:graphicData uri="http://schemas.openxmlformats.org/drawingml/2006/table">
            <a:tbl>
              <a:tblPr/>
              <a:tblGrid>
                <a:gridCol w="288417">
                  <a:extLst>
                    <a:ext uri="{9D8B030D-6E8A-4147-A177-3AD203B41FA5}">
                      <a16:colId xmlns:a16="http://schemas.microsoft.com/office/drawing/2014/main" val="875529592"/>
                    </a:ext>
                  </a:extLst>
                </a:gridCol>
                <a:gridCol w="3253346">
                  <a:extLst>
                    <a:ext uri="{9D8B030D-6E8A-4147-A177-3AD203B41FA5}">
                      <a16:colId xmlns:a16="http://schemas.microsoft.com/office/drawing/2014/main" val="1476614862"/>
                    </a:ext>
                  </a:extLst>
                </a:gridCol>
                <a:gridCol w="772958">
                  <a:extLst>
                    <a:ext uri="{9D8B030D-6E8A-4147-A177-3AD203B41FA5}">
                      <a16:colId xmlns:a16="http://schemas.microsoft.com/office/drawing/2014/main" val="1919496327"/>
                    </a:ext>
                  </a:extLst>
                </a:gridCol>
                <a:gridCol w="772958">
                  <a:extLst>
                    <a:ext uri="{9D8B030D-6E8A-4147-A177-3AD203B41FA5}">
                      <a16:colId xmlns:a16="http://schemas.microsoft.com/office/drawing/2014/main" val="3021333600"/>
                    </a:ext>
                  </a:extLst>
                </a:gridCol>
                <a:gridCol w="772958">
                  <a:extLst>
                    <a:ext uri="{9D8B030D-6E8A-4147-A177-3AD203B41FA5}">
                      <a16:colId xmlns:a16="http://schemas.microsoft.com/office/drawing/2014/main" val="1320213258"/>
                    </a:ext>
                  </a:extLst>
                </a:gridCol>
                <a:gridCol w="772958">
                  <a:extLst>
                    <a:ext uri="{9D8B030D-6E8A-4147-A177-3AD203B41FA5}">
                      <a16:colId xmlns:a16="http://schemas.microsoft.com/office/drawing/2014/main" val="3262414080"/>
                    </a:ext>
                  </a:extLst>
                </a:gridCol>
                <a:gridCol w="703738">
                  <a:extLst>
                    <a:ext uri="{9D8B030D-6E8A-4147-A177-3AD203B41FA5}">
                      <a16:colId xmlns:a16="http://schemas.microsoft.com/office/drawing/2014/main" val="1781784523"/>
                    </a:ext>
                  </a:extLst>
                </a:gridCol>
                <a:gridCol w="703738">
                  <a:extLst>
                    <a:ext uri="{9D8B030D-6E8A-4147-A177-3AD203B41FA5}">
                      <a16:colId xmlns:a16="http://schemas.microsoft.com/office/drawing/2014/main" val="2562897816"/>
                    </a:ext>
                  </a:extLst>
                </a:gridCol>
              </a:tblGrid>
              <a:tr h="13851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86" marR="8486" marT="84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0437510"/>
                  </a:ext>
                </a:extLst>
              </a:tr>
              <a:tr h="4242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86" marR="8486" marT="84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4529345"/>
                  </a:ext>
                </a:extLst>
              </a:tr>
              <a:tr h="14717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675.182.121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908.698.310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233.516.189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398.341.493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235637"/>
                  </a:ext>
                </a:extLst>
              </a:tr>
              <a:tr h="13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75.847.919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80.389.325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4.541.406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51.105.940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02203725"/>
                  </a:ext>
                </a:extLst>
              </a:tr>
              <a:tr h="13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16.013.670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14.717.712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-1.295.958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6.638.214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392049"/>
                  </a:ext>
                </a:extLst>
              </a:tr>
              <a:tr h="13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17.791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301.732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283.941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299.659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1684,3%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372901"/>
                  </a:ext>
                </a:extLst>
              </a:tr>
              <a:tr h="13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435.921.639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656.806.128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220.884.489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278.901.079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42,5%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3690604"/>
                  </a:ext>
                </a:extLst>
              </a:tr>
              <a:tr h="13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46.034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46.034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19.099.480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41489,9%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8606672"/>
                  </a:ext>
                </a:extLst>
              </a:tr>
              <a:tr h="13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3.127.792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2.036.849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-1.090.943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622.739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472952"/>
                  </a:ext>
                </a:extLst>
              </a:tr>
              <a:tr h="13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2.412.661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1.970.340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-442.321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450.022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22,8%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405365"/>
                  </a:ext>
                </a:extLst>
              </a:tr>
              <a:tr h="13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136.214.109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120.819.742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-15.394.367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29.395.806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21,6%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24,3%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0365543"/>
                  </a:ext>
                </a:extLst>
              </a:tr>
              <a:tr h="13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5.626.540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31.610.447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25.983.907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30.882.000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548,9%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97,7%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9858859"/>
                  </a:ext>
                </a:extLst>
              </a:tr>
              <a:tr h="1385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86" marR="8486" marT="8486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22863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75868" y="825540"/>
            <a:ext cx="799226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2I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24A9ADCD-2DBA-403E-9123-FADCB754C5D8}"/>
              </a:ext>
            </a:extLst>
          </p:cNvPr>
          <p:cNvSpPr txBox="1">
            <a:spLocks/>
          </p:cNvSpPr>
          <p:nvPr/>
        </p:nvSpPr>
        <p:spPr>
          <a:xfrm>
            <a:off x="575867" y="1484784"/>
            <a:ext cx="7992263" cy="28075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996063E-FC23-444C-896D-64B7F17AC4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6342152"/>
              </p:ext>
            </p:extLst>
          </p:nvPr>
        </p:nvGraphicFramePr>
        <p:xfrm>
          <a:off x="575868" y="1824963"/>
          <a:ext cx="7992263" cy="2370931"/>
        </p:xfrm>
        <a:graphic>
          <a:graphicData uri="http://schemas.openxmlformats.org/drawingml/2006/table">
            <a:tbl>
              <a:tblPr/>
              <a:tblGrid>
                <a:gridCol w="277124">
                  <a:extLst>
                    <a:ext uri="{9D8B030D-6E8A-4147-A177-3AD203B41FA5}">
                      <a16:colId xmlns:a16="http://schemas.microsoft.com/office/drawing/2014/main" val="645450045"/>
                    </a:ext>
                  </a:extLst>
                </a:gridCol>
                <a:gridCol w="277124">
                  <a:extLst>
                    <a:ext uri="{9D8B030D-6E8A-4147-A177-3AD203B41FA5}">
                      <a16:colId xmlns:a16="http://schemas.microsoft.com/office/drawing/2014/main" val="3665045270"/>
                    </a:ext>
                  </a:extLst>
                </a:gridCol>
                <a:gridCol w="3125962">
                  <a:extLst>
                    <a:ext uri="{9D8B030D-6E8A-4147-A177-3AD203B41FA5}">
                      <a16:colId xmlns:a16="http://schemas.microsoft.com/office/drawing/2014/main" val="3247020187"/>
                    </a:ext>
                  </a:extLst>
                </a:gridCol>
                <a:gridCol w="742693">
                  <a:extLst>
                    <a:ext uri="{9D8B030D-6E8A-4147-A177-3AD203B41FA5}">
                      <a16:colId xmlns:a16="http://schemas.microsoft.com/office/drawing/2014/main" val="3905272494"/>
                    </a:ext>
                  </a:extLst>
                </a:gridCol>
                <a:gridCol w="742693">
                  <a:extLst>
                    <a:ext uri="{9D8B030D-6E8A-4147-A177-3AD203B41FA5}">
                      <a16:colId xmlns:a16="http://schemas.microsoft.com/office/drawing/2014/main" val="2344728599"/>
                    </a:ext>
                  </a:extLst>
                </a:gridCol>
                <a:gridCol w="742693">
                  <a:extLst>
                    <a:ext uri="{9D8B030D-6E8A-4147-A177-3AD203B41FA5}">
                      <a16:colId xmlns:a16="http://schemas.microsoft.com/office/drawing/2014/main" val="532611695"/>
                    </a:ext>
                  </a:extLst>
                </a:gridCol>
                <a:gridCol w="742693">
                  <a:extLst>
                    <a:ext uri="{9D8B030D-6E8A-4147-A177-3AD203B41FA5}">
                      <a16:colId xmlns:a16="http://schemas.microsoft.com/office/drawing/2014/main" val="2165831249"/>
                    </a:ext>
                  </a:extLst>
                </a:gridCol>
                <a:gridCol w="676183">
                  <a:extLst>
                    <a:ext uri="{9D8B030D-6E8A-4147-A177-3AD203B41FA5}">
                      <a16:colId xmlns:a16="http://schemas.microsoft.com/office/drawing/2014/main" val="1276008579"/>
                    </a:ext>
                  </a:extLst>
                </a:gridCol>
                <a:gridCol w="665098">
                  <a:extLst>
                    <a:ext uri="{9D8B030D-6E8A-4147-A177-3AD203B41FA5}">
                      <a16:colId xmlns:a16="http://schemas.microsoft.com/office/drawing/2014/main" val="3727465930"/>
                    </a:ext>
                  </a:extLst>
                </a:gridCol>
              </a:tblGrid>
              <a:tr h="13126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4534082"/>
                  </a:ext>
                </a:extLst>
              </a:tr>
              <a:tr h="401992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6674101"/>
                  </a:ext>
                </a:extLst>
              </a:tr>
              <a:tr h="17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314.378.385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540.904.463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226.526.078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223.996.304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71,3%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5218294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Servicios Sociales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74.401.688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87.053.432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12.651.744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55.616.227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9655838"/>
                  </a:ext>
                </a:extLst>
              </a:tr>
              <a:tr h="1558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Ingreso Etico Familiar y Sistema Chile Solidario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239.976.697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453.797.031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213.820.334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168.380.077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947282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e Inversión Social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90.505.436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90.435.011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-70.425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51.284.793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1395272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la Juventud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8.468.001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8.385.489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-82.512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5.787.947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929732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Corporacion Nacional De Desarrollo Indigena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128.541.457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119.953.135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-8.588.322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42.173.694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7232211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 la Discapacidad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28.800.995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32.207.222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3.406.227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16.373.165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166843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Adulto Mayor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42.187.938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53.161.146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10.973.208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27.490.790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65,2%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315838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Subsecretaria de Evaluación Social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21.667.001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20.821.510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-845.491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10.782.004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6802188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Niñez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63.029.670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65.227.096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2.197.426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40.929.188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64,9%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62,7%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0356057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 Niñez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4.654.753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4.794.556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139.803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2.164.482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9040687"/>
                  </a:ext>
                </a:extLst>
              </a:tr>
              <a:tr h="1312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Protección Integral a la Infancia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58.374.917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60.432.540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2.057.623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38.764.706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71610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47184" y="744048"/>
            <a:ext cx="801744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01:  SUBSECRETARÍA DE SERVICIOS SOCIALES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id="{449DF461-F268-4197-8E33-32B510BAB298}"/>
              </a:ext>
            </a:extLst>
          </p:cNvPr>
          <p:cNvSpPr txBox="1">
            <a:spLocks/>
          </p:cNvSpPr>
          <p:nvPr/>
        </p:nvSpPr>
        <p:spPr>
          <a:xfrm>
            <a:off x="547184" y="1422634"/>
            <a:ext cx="8017443" cy="2781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1 de 2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DF8A51E-9B14-4601-A3BE-8CBD74736C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7248756"/>
              </p:ext>
            </p:extLst>
          </p:nvPr>
        </p:nvGraphicFramePr>
        <p:xfrm>
          <a:off x="547184" y="1788300"/>
          <a:ext cx="8017441" cy="3819430"/>
        </p:xfrm>
        <a:graphic>
          <a:graphicData uri="http://schemas.openxmlformats.org/drawingml/2006/table">
            <a:tbl>
              <a:tblPr/>
              <a:tblGrid>
                <a:gridCol w="268681">
                  <a:extLst>
                    <a:ext uri="{9D8B030D-6E8A-4147-A177-3AD203B41FA5}">
                      <a16:colId xmlns:a16="http://schemas.microsoft.com/office/drawing/2014/main" val="1029174229"/>
                    </a:ext>
                  </a:extLst>
                </a:gridCol>
                <a:gridCol w="268681">
                  <a:extLst>
                    <a:ext uri="{9D8B030D-6E8A-4147-A177-3AD203B41FA5}">
                      <a16:colId xmlns:a16="http://schemas.microsoft.com/office/drawing/2014/main" val="2877344499"/>
                    </a:ext>
                  </a:extLst>
                </a:gridCol>
                <a:gridCol w="268681">
                  <a:extLst>
                    <a:ext uri="{9D8B030D-6E8A-4147-A177-3AD203B41FA5}">
                      <a16:colId xmlns:a16="http://schemas.microsoft.com/office/drawing/2014/main" val="3642945263"/>
                    </a:ext>
                  </a:extLst>
                </a:gridCol>
                <a:gridCol w="3030721">
                  <a:extLst>
                    <a:ext uri="{9D8B030D-6E8A-4147-A177-3AD203B41FA5}">
                      <a16:colId xmlns:a16="http://schemas.microsoft.com/office/drawing/2014/main" val="1207366365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3384404779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2674155650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2458633476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877508987"/>
                    </a:ext>
                  </a:extLst>
                </a:gridCol>
                <a:gridCol w="655582">
                  <a:extLst>
                    <a:ext uri="{9D8B030D-6E8A-4147-A177-3AD203B41FA5}">
                      <a16:colId xmlns:a16="http://schemas.microsoft.com/office/drawing/2014/main" val="3221523598"/>
                    </a:ext>
                  </a:extLst>
                </a:gridCol>
                <a:gridCol w="644835">
                  <a:extLst>
                    <a:ext uri="{9D8B030D-6E8A-4147-A177-3AD203B41FA5}">
                      <a16:colId xmlns:a16="http://schemas.microsoft.com/office/drawing/2014/main" val="3147729842"/>
                    </a:ext>
                  </a:extLst>
                </a:gridCol>
              </a:tblGrid>
              <a:tr h="1292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7149"/>
                  </a:ext>
                </a:extLst>
              </a:tr>
              <a:tr h="3959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664311"/>
                  </a:ext>
                </a:extLst>
              </a:tr>
              <a:tr h="16970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74.401.688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87.053.432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12.651.744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55.616.227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9804219"/>
                  </a:ext>
                </a:extLst>
              </a:tr>
              <a:tr h="129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22.758.037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24.689.229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1.931.192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15.114.038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6520902"/>
                  </a:ext>
                </a:extLst>
              </a:tr>
              <a:tr h="129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2.909.780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3.005.232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95.452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1.461.280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1785613"/>
                  </a:ext>
                </a:extLst>
              </a:tr>
              <a:tr h="129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755072,7%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5622619"/>
                  </a:ext>
                </a:extLst>
              </a:tr>
              <a:tr h="129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83.058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755072,7%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4126372"/>
                  </a:ext>
                </a:extLst>
              </a:tr>
              <a:tr h="129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46.868.585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51.667.144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4.798.559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32.184.801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632918"/>
                  </a:ext>
                </a:extLst>
              </a:tr>
              <a:tr h="129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1.798.748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1.798.748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1.798.748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7139789"/>
                  </a:ext>
                </a:extLst>
              </a:tr>
              <a:tr h="129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de las Familias - Programa Red Telecentros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1.798.748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1.798.748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1.798.748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08548"/>
                  </a:ext>
                </a:extLst>
              </a:tr>
              <a:tr h="129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45.063.337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49.861.896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4.798.559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30.386.053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21541160"/>
                  </a:ext>
                </a:extLst>
              </a:tr>
              <a:tr h="129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Elige Vivir Sano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1.704.414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1.339.253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-365.161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373.469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8740947"/>
                  </a:ext>
                </a:extLst>
              </a:tr>
              <a:tr h="129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de Apoyo a la Selección de Beneficios Sociales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6.409.637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7.659.588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1.249.951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6.363.506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4100732"/>
                  </a:ext>
                </a:extLst>
              </a:tr>
              <a:tr h="129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Apoyo, Monitoreo y Supervisión a la Gestión Territorial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1.230.289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1.230.289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1.227.968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803706"/>
                  </a:ext>
                </a:extLst>
              </a:tr>
              <a:tr h="129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al Pago Electrónico de Prestaciones Monetarias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6.175.128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6.125.128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4.021.621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7671097"/>
                  </a:ext>
                </a:extLst>
              </a:tr>
              <a:tr h="129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Cuidado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6.386.405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5.704.445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-681.960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197.141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9289569"/>
                  </a:ext>
                </a:extLst>
              </a:tr>
              <a:tr h="129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Pago Cuidadores de Personas con Discapacidad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8.963.136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8.963.136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8.963.136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467134"/>
                  </a:ext>
                </a:extLst>
              </a:tr>
              <a:tr h="1373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Apoyo a la Atención de Salud Mental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520.316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520.316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322.604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0921695"/>
                  </a:ext>
                </a:extLst>
              </a:tr>
              <a:tr h="129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Asuntos Indígenas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1.139.456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1.063.485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-75.971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428.415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512487"/>
                  </a:ext>
                </a:extLst>
              </a:tr>
              <a:tr h="129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Niños, Niñas y Adolescentes en Situación de Calle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1.133.000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1.133.000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2014745"/>
                  </a:ext>
                </a:extLst>
              </a:tr>
              <a:tr h="129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Voluntariado País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95.580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46.580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-49.000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4251298"/>
                  </a:ext>
                </a:extLst>
              </a:tr>
              <a:tr h="129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Clase Media Protegida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482.737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451.737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172.614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7463883"/>
                  </a:ext>
                </a:extLst>
              </a:tr>
              <a:tr h="129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Noche Digna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10.823.239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15.624.939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4.801.700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8.309.579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1432587"/>
                  </a:ext>
                </a:extLst>
              </a:tr>
              <a:tr h="129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7736695"/>
                  </a:ext>
                </a:extLst>
              </a:tr>
              <a:tr h="129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Cuotas a Organismos Internacionales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1726434"/>
                  </a:ext>
                </a:extLst>
              </a:tr>
              <a:tr h="129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2.348.450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6114736"/>
                  </a:ext>
                </a:extLst>
              </a:tr>
              <a:tr h="12929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2.348.450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8742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47184" y="744048"/>
            <a:ext cx="8017443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01:  SUBSECRETARÍA DE SERVICIOS SOCIALES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12" name="1 Título">
            <a:extLst>
              <a:ext uri="{FF2B5EF4-FFF2-40B4-BE49-F238E27FC236}">
                <a16:creationId xmlns:a16="http://schemas.microsoft.com/office/drawing/2014/main" id="{449DF461-F268-4197-8E33-32B510BAB298}"/>
              </a:ext>
            </a:extLst>
          </p:cNvPr>
          <p:cNvSpPr txBox="1">
            <a:spLocks/>
          </p:cNvSpPr>
          <p:nvPr/>
        </p:nvSpPr>
        <p:spPr>
          <a:xfrm>
            <a:off x="547184" y="1422634"/>
            <a:ext cx="8017443" cy="2781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2 de 2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A5ADFCB-0C6F-4439-90C3-738B048E3F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0748582"/>
              </p:ext>
            </p:extLst>
          </p:nvPr>
        </p:nvGraphicFramePr>
        <p:xfrm>
          <a:off x="547181" y="1788300"/>
          <a:ext cx="8017440" cy="1808930"/>
        </p:xfrm>
        <a:graphic>
          <a:graphicData uri="http://schemas.openxmlformats.org/drawingml/2006/table">
            <a:tbl>
              <a:tblPr/>
              <a:tblGrid>
                <a:gridCol w="268681">
                  <a:extLst>
                    <a:ext uri="{9D8B030D-6E8A-4147-A177-3AD203B41FA5}">
                      <a16:colId xmlns:a16="http://schemas.microsoft.com/office/drawing/2014/main" val="1519541532"/>
                    </a:ext>
                  </a:extLst>
                </a:gridCol>
                <a:gridCol w="268681">
                  <a:extLst>
                    <a:ext uri="{9D8B030D-6E8A-4147-A177-3AD203B41FA5}">
                      <a16:colId xmlns:a16="http://schemas.microsoft.com/office/drawing/2014/main" val="1857708588"/>
                    </a:ext>
                  </a:extLst>
                </a:gridCol>
                <a:gridCol w="268681">
                  <a:extLst>
                    <a:ext uri="{9D8B030D-6E8A-4147-A177-3AD203B41FA5}">
                      <a16:colId xmlns:a16="http://schemas.microsoft.com/office/drawing/2014/main" val="3200927247"/>
                    </a:ext>
                  </a:extLst>
                </a:gridCol>
                <a:gridCol w="3030721">
                  <a:extLst>
                    <a:ext uri="{9D8B030D-6E8A-4147-A177-3AD203B41FA5}">
                      <a16:colId xmlns:a16="http://schemas.microsoft.com/office/drawing/2014/main" val="1231373981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1637296250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477824354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2790123749"/>
                    </a:ext>
                  </a:extLst>
                </a:gridCol>
                <a:gridCol w="720065">
                  <a:extLst>
                    <a:ext uri="{9D8B030D-6E8A-4147-A177-3AD203B41FA5}">
                      <a16:colId xmlns:a16="http://schemas.microsoft.com/office/drawing/2014/main" val="2617616219"/>
                    </a:ext>
                  </a:extLst>
                </a:gridCol>
                <a:gridCol w="655582">
                  <a:extLst>
                    <a:ext uri="{9D8B030D-6E8A-4147-A177-3AD203B41FA5}">
                      <a16:colId xmlns:a16="http://schemas.microsoft.com/office/drawing/2014/main" val="1584547931"/>
                    </a:ext>
                  </a:extLst>
                </a:gridCol>
                <a:gridCol w="644834">
                  <a:extLst>
                    <a:ext uri="{9D8B030D-6E8A-4147-A177-3AD203B41FA5}">
                      <a16:colId xmlns:a16="http://schemas.microsoft.com/office/drawing/2014/main" val="3111585595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9168205"/>
                  </a:ext>
                </a:extLst>
              </a:tr>
              <a:tr h="380591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903578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425.843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221.280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-204.563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33.302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08101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54.296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13.160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-41.136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13.159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542574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21.889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7.322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-14.567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0071473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7.798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-4.339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2.368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96906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108.652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81.093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-27.559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13.226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821465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233.208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116.246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-116.962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700190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1.439.432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7.387.488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5.948.056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6.739.748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468,2%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5057117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517.612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517.612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339.911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65,7%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803348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919.320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919.320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457.605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698918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5.950.556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5.948.056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5.942.232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237689,3%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32719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93466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23878" y="670614"/>
            <a:ext cx="8114131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2020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05:  INGRESO ÉTICO FAMILIAR Y SISTEMA CHILE SOLIDARIO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501024" y="1687614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A0DC80B-A8B7-42A6-8F17-A2EE541B4D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2061625"/>
              </p:ext>
            </p:extLst>
          </p:nvPr>
        </p:nvGraphicFramePr>
        <p:xfrm>
          <a:off x="523878" y="1844361"/>
          <a:ext cx="8096239" cy="3540530"/>
        </p:xfrm>
        <a:graphic>
          <a:graphicData uri="http://schemas.openxmlformats.org/drawingml/2006/table">
            <a:tbl>
              <a:tblPr/>
              <a:tblGrid>
                <a:gridCol w="271322">
                  <a:extLst>
                    <a:ext uri="{9D8B030D-6E8A-4147-A177-3AD203B41FA5}">
                      <a16:colId xmlns:a16="http://schemas.microsoft.com/office/drawing/2014/main" val="1531134179"/>
                    </a:ext>
                  </a:extLst>
                </a:gridCol>
                <a:gridCol w="271322">
                  <a:extLst>
                    <a:ext uri="{9D8B030D-6E8A-4147-A177-3AD203B41FA5}">
                      <a16:colId xmlns:a16="http://schemas.microsoft.com/office/drawing/2014/main" val="3579829139"/>
                    </a:ext>
                  </a:extLst>
                </a:gridCol>
                <a:gridCol w="271322">
                  <a:extLst>
                    <a:ext uri="{9D8B030D-6E8A-4147-A177-3AD203B41FA5}">
                      <a16:colId xmlns:a16="http://schemas.microsoft.com/office/drawing/2014/main" val="1322828193"/>
                    </a:ext>
                  </a:extLst>
                </a:gridCol>
                <a:gridCol w="3060508">
                  <a:extLst>
                    <a:ext uri="{9D8B030D-6E8A-4147-A177-3AD203B41FA5}">
                      <a16:colId xmlns:a16="http://schemas.microsoft.com/office/drawing/2014/main" val="2327453137"/>
                    </a:ext>
                  </a:extLst>
                </a:gridCol>
                <a:gridCol w="727142">
                  <a:extLst>
                    <a:ext uri="{9D8B030D-6E8A-4147-A177-3AD203B41FA5}">
                      <a16:colId xmlns:a16="http://schemas.microsoft.com/office/drawing/2014/main" val="1370174708"/>
                    </a:ext>
                  </a:extLst>
                </a:gridCol>
                <a:gridCol w="727142">
                  <a:extLst>
                    <a:ext uri="{9D8B030D-6E8A-4147-A177-3AD203B41FA5}">
                      <a16:colId xmlns:a16="http://schemas.microsoft.com/office/drawing/2014/main" val="1826033184"/>
                    </a:ext>
                  </a:extLst>
                </a:gridCol>
                <a:gridCol w="727142">
                  <a:extLst>
                    <a:ext uri="{9D8B030D-6E8A-4147-A177-3AD203B41FA5}">
                      <a16:colId xmlns:a16="http://schemas.microsoft.com/office/drawing/2014/main" val="3752380419"/>
                    </a:ext>
                  </a:extLst>
                </a:gridCol>
                <a:gridCol w="727142">
                  <a:extLst>
                    <a:ext uri="{9D8B030D-6E8A-4147-A177-3AD203B41FA5}">
                      <a16:colId xmlns:a16="http://schemas.microsoft.com/office/drawing/2014/main" val="3614692456"/>
                    </a:ext>
                  </a:extLst>
                </a:gridCol>
                <a:gridCol w="662025">
                  <a:extLst>
                    <a:ext uri="{9D8B030D-6E8A-4147-A177-3AD203B41FA5}">
                      <a16:colId xmlns:a16="http://schemas.microsoft.com/office/drawing/2014/main" val="1794142690"/>
                    </a:ext>
                  </a:extLst>
                </a:gridCol>
                <a:gridCol w="651172">
                  <a:extLst>
                    <a:ext uri="{9D8B030D-6E8A-4147-A177-3AD203B41FA5}">
                      <a16:colId xmlns:a16="http://schemas.microsoft.com/office/drawing/2014/main" val="2822598473"/>
                    </a:ext>
                  </a:extLst>
                </a:gridCol>
              </a:tblGrid>
              <a:tr h="12686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929" marR="7929" marT="792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4463197"/>
                  </a:ext>
                </a:extLst>
              </a:tr>
              <a:tr h="3885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Presupuestaría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0439974"/>
                  </a:ext>
                </a:extLst>
              </a:tr>
              <a:tr h="1665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239.976.697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453.797.031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213.820.334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168.380.077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70,2%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300994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239.975.697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449.240.863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209.265.166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163.824.588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348122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786.110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214.602.110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213.816.000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550.277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9839016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PRODEMU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786.110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786.110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550.277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79417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Ingreso Mínimo Garantizado Ley N° 21.218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213.816.000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213.816.000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4768920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139.544.161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139.214.161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117.607.370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84,3%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84,5%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685099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Habilidades para la Vida - JUNAEB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1.049.079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1.049.079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524.540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579505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Salud Chile Solidario - Fondo Nacional de Salud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4.357.980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4.357.980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922182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Ayudas Técnicas - SENADIS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1.920.372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1.920.372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70418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de Alimentación - JUNAEB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8.240.242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8.240.242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4.120.121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9833174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Solidaridad e Inversión Social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20.476.390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20.476.390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20.476.392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264680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INTEGRA - Subsecretaría de Educación Parvularia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2.499.165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2.499.165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1.249.582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75139761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Salud Oral - JUNAEB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405.383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405.383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202.692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773849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Proempleo - Subsecretaría del Trabajo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4.170.420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4.170.420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4.170.410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4326589"/>
                  </a:ext>
                </a:extLst>
              </a:tr>
              <a:tr h="25372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Subvención Educacional Pro-Retención, Ley N° 19.873 - M. de Educación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16.568.151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16.568.151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15.739.743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5309142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Educación Media - JUNAEB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1.125.979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1.125.979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562.990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6109319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Empleo a la Mujer, Ley N° 20.595 - SENCE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78.731.000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78.401.000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-330.000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70.560.900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5832584"/>
                  </a:ext>
                </a:extLst>
              </a:tr>
              <a:tr h="13479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99.645.426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95.424.592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-4.220.834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45.666.941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45,8%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5951305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Bonificación Ley N° 20.595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39.929.100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38.397.596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-1.531.504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27.318.312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68,4%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71,1%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513130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335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Habitabilidad Chile Solidario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14.253.727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14.253.727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1.802.508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12,6%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719147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336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Identificación Chile Solidario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261.516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130.758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-130.758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130.758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8102846"/>
                  </a:ext>
                </a:extLst>
              </a:tr>
              <a:tr h="12686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337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Bonos Art. 2° Transitorio, Ley N° 19.949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20.007.000 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19.755.700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-251.300 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14.004.900</a:t>
                      </a:r>
                    </a:p>
                  </a:txBody>
                  <a:tcPr marL="7929" marR="7929" marT="792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70,0%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70,9%</a:t>
                      </a:r>
                    </a:p>
                  </a:txBody>
                  <a:tcPr marL="7929" marR="7929" marT="792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9101473"/>
                  </a:ext>
                </a:extLst>
              </a:tr>
            </a:tbl>
          </a:graphicData>
        </a:graphic>
      </p:graphicFrame>
      <p:sp>
        <p:nvSpPr>
          <p:cNvPr id="8" name="1 Título">
            <a:extLst>
              <a:ext uri="{FF2B5EF4-FFF2-40B4-BE49-F238E27FC236}">
                <a16:creationId xmlns:a16="http://schemas.microsoft.com/office/drawing/2014/main" id="{C621F824-C89E-4122-AD39-1339A525B12B}"/>
              </a:ext>
            </a:extLst>
          </p:cNvPr>
          <p:cNvSpPr txBox="1">
            <a:spLocks/>
          </p:cNvSpPr>
          <p:nvPr/>
        </p:nvSpPr>
        <p:spPr>
          <a:xfrm>
            <a:off x="523878" y="1531023"/>
            <a:ext cx="8017443" cy="2781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                                                                                                                               </a:t>
            </a:r>
            <a:r>
              <a:rPr lang="es-CL" sz="1200" b="1" i="1" dirty="0">
                <a:ea typeface="Verdana" pitchFamily="34" charset="0"/>
                <a:cs typeface="Verdana" pitchFamily="34" charset="0"/>
              </a:rPr>
              <a:t>… 1 de 2</a:t>
            </a:r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                                                                        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theme/theme1.xml><?xml version="1.0" encoding="utf-8"?>
<a:theme xmlns:a="http://schemas.openxmlformats.org/drawingml/2006/main" name="2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5487</TotalTime>
  <Words>5680</Words>
  <Application>Microsoft Office PowerPoint</Application>
  <PresentationFormat>Presentación en pantalla (4:3)</PresentationFormat>
  <Paragraphs>3253</Paragraphs>
  <Slides>20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3" baseType="lpstr">
      <vt:lpstr>Arial</vt:lpstr>
      <vt:lpstr>Calibri</vt:lpstr>
      <vt:lpstr>2_Tema de Office</vt:lpstr>
      <vt:lpstr>EJECUCIÓN ACUMULADA DE GASTOS PRESUPUESTARIOS AL MES DE AGOSTO DE 2020 PARTIDA 21:  MINISTERIO DE DESARROLLO SOCIAL</vt:lpstr>
      <vt:lpstr>EJECUCIÓN ACUMULADA DE GASTOS A AGOSTO DE 2020  PARTIDA 21 MINISTERIO DE DESARROLLO SOCIAL</vt:lpstr>
      <vt:lpstr>Presentación de PowerPoint</vt:lpstr>
      <vt:lpstr>Presentación de PowerPoint</vt:lpstr>
      <vt:lpstr>EJECUCIÓN ACUMULADA DE GASTOS A AGOSTO DE 2020  PARTIDA 21 MINISTERIO DE DESARROLLO SOCIAL</vt:lpstr>
      <vt:lpstr>EJECUCIÓN ACUMULADA DE GASTOS A AGOSTO DE 2020  PARTIDA 2I RESUMEN POR CAPÍTULOS</vt:lpstr>
      <vt:lpstr>EJECUCIÓN ACUMULADA DE GASTOS A AGOSTO DE 2020  PARTIDA 21. CAPÍTULO 01. PROGRAMA 01:  SUBSECRETARÍA DE SERVICIOS SOCIALES</vt:lpstr>
      <vt:lpstr>EJECUCIÓN ACUMULADA DE GASTOS A AGOSTO DE 2020  PARTIDA 21. CAPÍTULO 01. PROGRAMA 01:  SUBSECRETARÍA DE SERVICIOS SOCIALES</vt:lpstr>
      <vt:lpstr>EJECUCIÓN ACUMULADA DE GASTOS A AGOSTO DE 2020  PARTIDA 21. CAPÍTULO 01. PROGRAMA 05:  INGRESO ÉTICO FAMILIAR Y SISTEMA CHILE SOLIDARIO</vt:lpstr>
      <vt:lpstr>EJECUCIÓN ACUMULADA DE GASTOS A AGOSTO DE 2020  PARTIDA 21. CAPÍTULO 01. PROGRAMA 05:  INGRESO ÉTICO FAMILIAR Y SISTEMA CHILE SOLIDARIO</vt:lpstr>
      <vt:lpstr>EJECUCIÓN ACUMULADA DE GASTOS A AGOSTO DE 2020  PARTIDA 21. CAPÍTULO 02. PROGRAMA 01:  FONDO DE SOLIDARIDAD E INVERSIÓN SOCIAL</vt:lpstr>
      <vt:lpstr>EJECUCIÓN ACUMULADA DE GASTOS A AGOSTO DE 2020  PARTIDA 21. CAPÍTULO 05. PROGRAMA 01:  INSTITUTO NACIONAL DE LA JUVENTUD</vt:lpstr>
      <vt:lpstr>EJECUCIÓN ACUMULADA DE GASTOS A AGOSTO DE 2020  PARTIDA 21. CAPÍTULO 06. PROGRAMA 01:  CORPORACIÓN NACIONAL DE DESARROLLO INDÍGENA</vt:lpstr>
      <vt:lpstr>EJECUCIÓN ACUMULADA DE GASTOS A AGOSTO DE 2020  PARTIDA 21. CAPÍTULO 06. PROGRAMA 01:  CORPORACIÓN NACIONAL DE DESARROLLO INDÍGENA</vt:lpstr>
      <vt:lpstr>EJECUCIÓN ACUMULADA DE GASTOS A AGOSTO DE 2020  PARTIDA 21. CAPÍTULO 07. PROGRAMA 01:  SERVICIO NACIONAL DE LA DISCAPACIDAD</vt:lpstr>
      <vt:lpstr>EJECUCIÓN ACUMULADA DE GASTOS A AGOSTO DE 2020  PARTIDA 21. CAPÍTULO 08. PROGRAMA 01:  SERVICIO NACIONAL DEL ADULTO AGOSTOR</vt:lpstr>
      <vt:lpstr>EJECUCIÓN ACUMULADA DE GASTOS A AGOSTO DE 2020  PARTIDA 21. CAPÍTULO 08. PROGRAMA 01:  SERVICIO NACIONAL DEL ADULTO AGOSTOR</vt:lpstr>
      <vt:lpstr>EJECUCIÓN ACUMULADA DE GASTOS A AGOSTO DE 2020  PARTIDA 21. CAPÍTULO 09. PROGRAMA 01:  SUBSECRETARÍA DE EVALUACIÓN SOCIAL</vt:lpstr>
      <vt:lpstr>EJECUCIÓN ACUMULADA DE GASTOS A AGOSTO DE 2020  PARTIDA 21. CAPÍTULO 10. PROGRAMA 01:  SUBSECRETARÍA DE LA NIÑEZ</vt:lpstr>
      <vt:lpstr>EJECUCIÓN ACUMULADA DE GASTOS A AGOSTO DE 2020  PARTIDA 21. CAPÍTULO 10. PROGRAMA 02:  SISTEMA DE PROTECCIÓN INTEGRAL A LA INFANCIA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328</cp:revision>
  <cp:lastPrinted>2019-10-14T14:51:48Z</cp:lastPrinted>
  <dcterms:created xsi:type="dcterms:W3CDTF">2016-06-23T13:38:47Z</dcterms:created>
  <dcterms:modified xsi:type="dcterms:W3CDTF">2020-10-19T22:44:44Z</dcterms:modified>
</cp:coreProperties>
</file>