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Subtítulos de Gastos</a:t>
            </a:r>
            <a:endParaRPr lang="es-CL" sz="1200" b="1"/>
          </a:p>
        </c:rich>
      </c:tx>
      <c:layout>
        <c:manualLayout>
          <c:xMode val="edge"/>
          <c:yMode val="edge"/>
          <c:x val="0.14176565289933554"/>
          <c:y val="2.608696545257290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BD6-4796-BF03-F15ED16022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89C-4C3D-8D23-AD7B184696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89C-4C3D-8D23-AD7B184696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89C-4C3D-8D23-AD7B18469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'[20.xlsx]Partida 20'!$C$58:$C$61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'[20.xlsx]Partida 20'!$D$58:$D$61</c:f>
              <c:numCache>
                <c:formatCode>#,##0</c:formatCode>
                <c:ptCount val="4"/>
                <c:pt idx="0">
                  <c:v>13173501</c:v>
                </c:pt>
                <c:pt idx="1">
                  <c:v>4100478</c:v>
                </c:pt>
                <c:pt idx="2">
                  <c:v>11327509</c:v>
                </c:pt>
                <c:pt idx="3">
                  <c:v>3402280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BD6-4796-BF03-F15ED1602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7.8333163469910913E-2"/>
          <c:y val="0.81390863046229522"/>
          <c:w val="0.77860352326279558"/>
          <c:h val="0.160450457801612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 smtClean="0"/>
              <a:t>Distribución </a:t>
            </a:r>
            <a:r>
              <a:rPr lang="es-CL" sz="1200" b="1" dirty="0"/>
              <a:t>presupuesto Inicial por Capítulos</a:t>
            </a:r>
          </a:p>
        </c:rich>
      </c:tx>
      <c:layout>
        <c:manualLayout>
          <c:xMode val="edge"/>
          <c:yMode val="edge"/>
          <c:x val="0.11439884918231374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6.481481481481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48-4278-9C0F-1BB10C98E4A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'[20.xlsx]Resumen Capítulos '!$AI$6:$AI$7</c:f>
              <c:strCache>
                <c:ptCount val="2"/>
                <c:pt idx="0">
                  <c:v>Secretaría General de Gobierno</c:v>
                </c:pt>
                <c:pt idx="1">
                  <c:v>Consejo Nacional de Televisión</c:v>
                </c:pt>
              </c:strCache>
            </c:strRef>
          </c:cat>
          <c:val>
            <c:numRef>
              <c:f>'[20.xlsx]Resumen Capítulos '!$AJ$6:$AJ$7</c:f>
              <c:numCache>
                <c:formatCode>#,##0_ ;[Red]\-#,##0\ </c:formatCode>
                <c:ptCount val="2"/>
                <c:pt idx="0">
                  <c:v>22319249</c:v>
                </c:pt>
                <c:pt idx="1">
                  <c:v>9684519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48-4278-9C0F-1BB10C98E4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8106152"/>
        <c:axId val="298111248"/>
        <c:axId val="0"/>
      </c:bar3DChart>
      <c:catAx>
        <c:axId val="29810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8111248"/>
        <c:crosses val="autoZero"/>
        <c:auto val="1"/>
        <c:lblAlgn val="ctr"/>
        <c:lblOffset val="100"/>
        <c:noMultiLvlLbl val="0"/>
      </c:catAx>
      <c:valAx>
        <c:axId val="29811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8106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'[20.xlsx]Partida 20'!$C$35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20'!$D$35:$O$35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CE0-B0D4-69EE0E89E833}"/>
            </c:ext>
          </c:extLst>
        </c:ser>
        <c:ser>
          <c:idx val="1"/>
          <c:order val="1"/>
          <c:tx>
            <c:strRef>
              <c:f>'[20.xlsx]Partida 20'!$C$36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dLbl>
              <c:idx val="1"/>
              <c:layout>
                <c:manualLayout>
                  <c:x val="2.517834994972237E-3"/>
                  <c:y val="-3.8571432910172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214019939667124E-2"/>
                  <c:y val="-8.5714295355938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159774999498344E-17"/>
                  <c:y val="-4.714286244576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8B-4CE0-B0D4-69EE0E89E83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20'!$D$36:$O$36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  <c:pt idx="4">
                  <c:v>8.2879945979542569E-2</c:v>
                </c:pt>
                <c:pt idx="5">
                  <c:v>0.31485936511961859</c:v>
                </c:pt>
                <c:pt idx="6">
                  <c:v>8.2755516139093988E-2</c:v>
                </c:pt>
                <c:pt idx="7">
                  <c:v>7.829510924459053E-2</c:v>
                </c:pt>
                <c:pt idx="8">
                  <c:v>0.14339630734302375</c:v>
                </c:pt>
                <c:pt idx="9">
                  <c:v>4.4074599416616109E-2</c:v>
                </c:pt>
                <c:pt idx="10">
                  <c:v>3.447439735021425E-2</c:v>
                </c:pt>
                <c:pt idx="11">
                  <c:v>8.9756582088606568E-2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28B-4CE0-B0D4-69EE0E89E833}"/>
            </c:ext>
          </c:extLst>
        </c:ser>
        <c:ser>
          <c:idx val="2"/>
          <c:order val="2"/>
          <c:tx>
            <c:strRef>
              <c:f>'[20.xlsx]Partida 20'!$C$37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0"/>
              <c:layout>
                <c:manualLayout>
                  <c:x val="1.2589174974861301E-2"/>
                  <c:y val="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07133997988904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107009969833562E-2"/>
                  <c:y val="-7.85705297561460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DD-4ADC-924E-A8AFD960C68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'[20.xlsx]Partida 20'!$D$34:$O$34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20'!$D$37:$K$37</c:f>
              <c:numCache>
                <c:formatCode>0.0%</c:formatCode>
                <c:ptCount val="8"/>
                <c:pt idx="0">
                  <c:v>4.0267289776628801E-2</c:v>
                </c:pt>
                <c:pt idx="1">
                  <c:v>4.9794917543396246E-2</c:v>
                </c:pt>
                <c:pt idx="2">
                  <c:v>0.26182884196762657</c:v>
                </c:pt>
                <c:pt idx="3">
                  <c:v>5.2585448706780079E-2</c:v>
                </c:pt>
                <c:pt idx="4">
                  <c:v>4.6755765697582351E-2</c:v>
                </c:pt>
                <c:pt idx="5">
                  <c:v>7.0786328263164097E-2</c:v>
                </c:pt>
                <c:pt idx="6">
                  <c:v>8.9100436770642957E-2</c:v>
                </c:pt>
                <c:pt idx="7">
                  <c:v>0.19118611878206276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28B-4CE0-B0D4-69EE0E89E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6"/>
        <c:axId val="216700088"/>
        <c:axId val="216709496"/>
      </c:barChart>
      <c:catAx>
        <c:axId val="21670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16709496"/>
        <c:crosses val="autoZero"/>
        <c:auto val="0"/>
        <c:lblAlgn val="ctr"/>
        <c:lblOffset val="100"/>
        <c:noMultiLvlLbl val="0"/>
      </c:catAx>
      <c:valAx>
        <c:axId val="21670949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2167000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96087294643724"/>
          <c:y val="0.1271520926631399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'[20.xlsx]Partida 20'!$C$31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20'!$D$31:$O$31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D76-4C9A-B61D-A883597DC49C}"/>
            </c:ext>
          </c:extLst>
        </c:ser>
        <c:ser>
          <c:idx val="1"/>
          <c:order val="1"/>
          <c:tx>
            <c:strRef>
              <c:f>'[20.xlsx]Partida 20'!$C$32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20'!$D$32:$O$32</c:f>
              <c:numCache>
                <c:formatCode>0.0%</c:formatCode>
                <c:ptCount val="12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  <c:pt idx="4">
                  <c:v>0.30557713978094997</c:v>
                </c:pt>
                <c:pt idx="5">
                  <c:v>0.55458593538728584</c:v>
                </c:pt>
                <c:pt idx="6">
                  <c:v>0.62642012055713481</c:v>
                </c:pt>
                <c:pt idx="7">
                  <c:v>0.68324743603803995</c:v>
                </c:pt>
                <c:pt idx="8">
                  <c:v>0.82664374338106361</c:v>
                </c:pt>
                <c:pt idx="9">
                  <c:v>0.87071834279767979</c:v>
                </c:pt>
                <c:pt idx="10">
                  <c:v>0.89998952377933206</c:v>
                </c:pt>
                <c:pt idx="11">
                  <c:v>0.98771469280440993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D76-4C9A-B61D-A883597DC49C}"/>
            </c:ext>
          </c:extLst>
        </c:ser>
        <c:ser>
          <c:idx val="2"/>
          <c:order val="2"/>
          <c:tx>
            <c:strRef>
              <c:f>'[20.xlsx]Partida 20'!$C$33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962546816479401E-2"/>
                  <c:y val="-3.85712641812446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D76-4C9A-B61D-A883597DC49C}"/>
                </c:ext>
                <c:ext xmlns:c15="http://schemas.microsoft.com/office/drawing/2012/chart" uri="{CE6537A1-D6FC-4f65-9D91-7224C49458BB}">
                  <c15:layout>
                    <c:manualLayout>
                      <c:w val="5.9937479725146715E-2"/>
                      <c:h val="6.327874727544963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6789394381257926E-2"/>
                  <c:y val="-3.0372756796324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499465344609704E-2"/>
                  <c:y val="-3.5279531956377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1505783999222318E-2"/>
                  <c:y val="-3.5279531956377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002624671916067E-2"/>
                  <c:y val="-3.068328593746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267862350539572E-2"/>
                  <c:y val="-2.4782713843249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D76-4C9A-B61D-A883597DC4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2823588023719256E-2"/>
                  <c:y val="-3.9627458344900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CF5-4112-BB13-8F6EC4BCAF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975308641975308E-2"/>
                  <c:y val="-1.6459599718087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'[20.xlsx]Partida 20'!$D$30:$O$30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'[20.xlsx]Partida 20'!$D$33:$K$33</c:f>
              <c:numCache>
                <c:formatCode>0.0%</c:formatCode>
                <c:ptCount val="8"/>
                <c:pt idx="0">
                  <c:v>4.0267289776628801E-2</c:v>
                </c:pt>
                <c:pt idx="1">
                  <c:v>8.9936288630507691E-2</c:v>
                </c:pt>
                <c:pt idx="2">
                  <c:v>0.33617250688012512</c:v>
                </c:pt>
                <c:pt idx="3">
                  <c:v>0.39312130216098295</c:v>
                </c:pt>
                <c:pt idx="4">
                  <c:v>0.4388104815844569</c:v>
                </c:pt>
                <c:pt idx="5">
                  <c:v>0.50916931980723434</c:v>
                </c:pt>
                <c:pt idx="6">
                  <c:v>0.59826975657787729</c:v>
                </c:pt>
                <c:pt idx="7">
                  <c:v>0.78945587535994011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2D76-4C9A-B61D-A883597DC4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719688"/>
        <c:axId val="216722824"/>
      </c:lineChart>
      <c:catAx>
        <c:axId val="21671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16722824"/>
        <c:crosses val="autoZero"/>
        <c:auto val="1"/>
        <c:lblAlgn val="ctr"/>
        <c:lblOffset val="100"/>
        <c:tickLblSkip val="1"/>
        <c:noMultiLvlLbl val="0"/>
      </c:catAx>
      <c:valAx>
        <c:axId val="2167228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167196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="" xmlns:a16="http://schemas.microsoft.com/office/drawing/2014/main" id="{4A876726-7309-442F-8D58-0038E5A2D4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AC2081F-354F-43EE-8A09-26A649E3F7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D6F6-CD35-40A5-82E1-BD37E93812B4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34D1142D-5E80-4C5F-82E8-C2C5B1E84C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0BCD9B0-0B8B-4CDC-801C-1BD73CA76F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5F9BC-8A4C-4158-9A92-C0652BD14B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83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4CEC-7D52-426B-A33E-66B9A7093067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4757C-832C-441B-BCA3-CC0556F8593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13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72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67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80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4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97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2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11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48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86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26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7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5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04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CA6B-0E66-4B70-A242-52FE60DE0E7B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1BD4-D79D-416C-8AA3-5543330FBD7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4074805-A23C-4212-BB26-13F69B42391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6851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2C27E0A1-8C39-4FD7-95F0-CEC75A4C5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19190"/>
              </p:ext>
            </p:extLst>
          </p:nvPr>
        </p:nvGraphicFramePr>
        <p:xfrm>
          <a:off x="457200" y="1600201"/>
          <a:ext cx="3682752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BDE0E48B-34D6-4772-BB6D-1BEF5A653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399812"/>
              </p:ext>
            </p:extLst>
          </p:nvPr>
        </p:nvGraphicFramePr>
        <p:xfrm>
          <a:off x="4139952" y="1600200"/>
          <a:ext cx="4485184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4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5" y="7620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7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945730"/>
              </p:ext>
            </p:extLst>
          </p:nvPr>
        </p:nvGraphicFramePr>
        <p:xfrm>
          <a:off x="419165" y="1718237"/>
          <a:ext cx="8210798" cy="408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883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569231"/>
              </p:ext>
            </p:extLst>
          </p:nvPr>
        </p:nvGraphicFramePr>
        <p:xfrm>
          <a:off x="457200" y="1947333"/>
          <a:ext cx="8229600" cy="385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476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6" y="836712"/>
            <a:ext cx="7447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64691" y="4808265"/>
            <a:ext cx="54360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61613"/>
              </p:ext>
            </p:extLst>
          </p:nvPr>
        </p:nvGraphicFramePr>
        <p:xfrm>
          <a:off x="827586" y="2172494"/>
          <a:ext cx="7447075" cy="2635770"/>
        </p:xfrm>
        <a:graphic>
          <a:graphicData uri="http://schemas.openxmlformats.org/drawingml/2006/table">
            <a:tbl>
              <a:tblPr/>
              <a:tblGrid>
                <a:gridCol w="800568"/>
                <a:gridCol w="2715360"/>
                <a:gridCol w="800568"/>
                <a:gridCol w="800568"/>
                <a:gridCol w="800568"/>
                <a:gridCol w="800568"/>
                <a:gridCol w="728875"/>
              </a:tblGrid>
              <a:tr h="15914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736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32.003.768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38.481.753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6.477.985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13.671.484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13.365.253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9.614.396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13.019.209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12.727.245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-291.964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9.387.382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7.106.236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6.825.825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456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4305" y="4293096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46547"/>
              </p:ext>
            </p:extLst>
          </p:nvPr>
        </p:nvGraphicFramePr>
        <p:xfrm>
          <a:off x="758610" y="2799808"/>
          <a:ext cx="7557806" cy="1277263"/>
        </p:xfrm>
        <a:graphic>
          <a:graphicData uri="http://schemas.openxmlformats.org/drawingml/2006/table">
            <a:tbl>
              <a:tblPr/>
              <a:tblGrid>
                <a:gridCol w="849619"/>
                <a:gridCol w="313852"/>
                <a:gridCol w="2235006"/>
                <a:gridCol w="849619"/>
                <a:gridCol w="849619"/>
                <a:gridCol w="849619"/>
                <a:gridCol w="849619"/>
                <a:gridCol w="760853"/>
              </a:tblGrid>
              <a:tr h="19279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043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22.477.049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16.225.287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16.004.704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6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73264" y="6313586"/>
            <a:ext cx="7100148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2538" y="732403"/>
            <a:ext cx="792343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1229" y="1412776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7078"/>
              </p:ext>
            </p:extLst>
          </p:nvPr>
        </p:nvGraphicFramePr>
        <p:xfrm>
          <a:off x="632539" y="1708255"/>
          <a:ext cx="7923435" cy="4605328"/>
        </p:xfrm>
        <a:graphic>
          <a:graphicData uri="http://schemas.openxmlformats.org/drawingml/2006/table">
            <a:tbl>
              <a:tblPr/>
              <a:tblGrid>
                <a:gridCol w="722518"/>
                <a:gridCol w="266900"/>
                <a:gridCol w="266900"/>
                <a:gridCol w="3130013"/>
                <a:gridCol w="722518"/>
                <a:gridCol w="722518"/>
                <a:gridCol w="722518"/>
                <a:gridCol w="722518"/>
                <a:gridCol w="647032"/>
              </a:tblGrid>
              <a:tr h="1396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75" marR="8575" marT="8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75" marR="8575" marT="8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75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22.319.249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22.477.049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16.225.287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10.194.773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10.126.308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-68.465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7.507.047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3.847.885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4.292.885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3.143.865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43.313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4.393.615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7.631.215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7.378.717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-252.498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4.393.615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1.344.277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1.447.643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103.366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745.817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660.293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949.495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612.898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2.146.052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2.055.814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1.676.602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1.369.636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-306.966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89.696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253.535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204.637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-48.898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118.518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Portal Único de Fondos Concursables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185.654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5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600.948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362.965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-109.942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248.002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54.399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-7.019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2.334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296.690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197.880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-98.810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193.933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280.411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380.803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288.497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100.392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75" marR="8575" marT="8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75" marR="8575" marT="85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6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pPr algn="l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8944" y="1726885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470847"/>
              </p:ext>
            </p:extLst>
          </p:nvPr>
        </p:nvGraphicFramePr>
        <p:xfrm>
          <a:off x="531586" y="2073547"/>
          <a:ext cx="8229598" cy="3257727"/>
        </p:xfrm>
        <a:graphic>
          <a:graphicData uri="http://schemas.openxmlformats.org/drawingml/2006/table">
            <a:tbl>
              <a:tblPr/>
              <a:tblGrid>
                <a:gridCol w="775776"/>
                <a:gridCol w="286574"/>
                <a:gridCol w="286574"/>
                <a:gridCol w="3082844"/>
                <a:gridCol w="775776"/>
                <a:gridCol w="775776"/>
                <a:gridCol w="775776"/>
                <a:gridCol w="775776"/>
                <a:gridCol w="694726"/>
              </a:tblGrid>
              <a:tr h="1547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26" marR="9226" marT="92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40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4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9.684.519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16.004.704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6.320.185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14.154.359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3.476.711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3.238.945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2.107.349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607.593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517.117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-90.476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262.254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4.993.767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5.387.994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5.348.528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4.993.767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4.734.167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4.694.701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-39.466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4.647.659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(ex Novasur)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653.827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346.108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211.221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158.681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69.871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-52.540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17.331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6.725.433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26" marR="9226" marT="92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26" marR="9226" marT="92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6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950</Words>
  <Application>Microsoft Office PowerPoint</Application>
  <PresentationFormat>Presentación en pantalla (4:3)</PresentationFormat>
  <Paragraphs>532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Tema de Office</vt:lpstr>
      <vt:lpstr>EJECUCIÓN ACUMULADA DE GASTOS PRESUPUESTARIOS AL MES DE AGOSTO DE 2020 PARTIDA 20: MINISTERIO SECRETARÍA GENERAL DE GOBIERNO</vt:lpstr>
      <vt:lpstr>EJECUCIÓN ACUMULADA DE GASTOS A AGOSTO DE 2020  PARTIDA 20 MINISTERIO SECRETARÍA GENERAL DE GOBIERNO</vt:lpstr>
      <vt:lpstr>EJECUCIÓN ACUMULADA DE GASTOS A AGOSTO DE 2020  PARTIDA 20 MINISTERIO SECRETARÍA GENERAL DE GOBIERNO</vt:lpstr>
      <vt:lpstr>COMPORTAMIENTO DE LA EJECUCIÓN MENSUAL DE GASTOS A AGOSTO DE 2020  PARTIDA 20 MINISTERIO SECRETARÍA GENERAL DE GOBIERNO</vt:lpstr>
      <vt:lpstr>EJECUCIÓN ACUMULADA  DE GASTOS A AGOSTO DE 2020  PARTIDA 20 MINISTERIO SECRETARÍA GENERAL DE GOBIERNO</vt:lpstr>
      <vt:lpstr>EJECUCIÓN ACUMULADA DE GASTOS A AGOSTO DE 2020  PARTRIDA 20, RESUMEN POR CAPÍTULOS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20: MINISTERIO SECRETARÍA GENERAL DE GOBIERNO</dc:title>
  <dc:creator>Claudia Soto</dc:creator>
  <cp:lastModifiedBy>claudia mora</cp:lastModifiedBy>
  <cp:revision>12</cp:revision>
  <dcterms:created xsi:type="dcterms:W3CDTF">2019-11-13T19:00:32Z</dcterms:created>
  <dcterms:modified xsi:type="dcterms:W3CDTF">2020-10-01T02:52:23Z</dcterms:modified>
</cp:coreProperties>
</file>