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200" b="1" i="0" u="none" strike="noStrike" kern="1200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Distribución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Presupuesto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Inicial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por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Subtítulos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 de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Gasto</a:t>
            </a:r>
            <a:endParaRPr lang="en-US" sz="1200" b="1" i="0" u="none" strike="noStrike" kern="1200" baseline="0" dirty="0">
              <a:solidFill>
                <a:prstClr val="black">
                  <a:lumMod val="65000"/>
                  <a:lumOff val="35000"/>
                </a:prst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14409303502623996"/>
          <c:y val="3.80404355943021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323528165575004E-2"/>
          <c:y val="0.18341926654614132"/>
          <c:w val="0.74893014613931352"/>
          <c:h val="0.4700381775762289"/>
        </c:manualLayout>
      </c:layout>
      <c:pie3DChart>
        <c:varyColors val="1"/>
        <c:ser>
          <c:idx val="0"/>
          <c:order val="0"/>
          <c:tx>
            <c:strRef>
              <c:f>'[17.xlsx]Partida 17'!$D$58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'[17.xlsx]Partida 17'!$C$59:$C$62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'[17.xlsx]Partida 17'!$D$59:$D$62</c:f>
              <c:numCache>
                <c:formatCode>#,##0</c:formatCode>
                <c:ptCount val="4"/>
                <c:pt idx="0">
                  <c:v>24352757</c:v>
                </c:pt>
                <c:pt idx="1">
                  <c:v>7126252</c:v>
                </c:pt>
                <c:pt idx="2">
                  <c:v>16512039</c:v>
                </c:pt>
                <c:pt idx="3">
                  <c:v>1450741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444756138206867"/>
          <c:y val="0.69019151128801781"/>
          <c:w val="0.35525556082994147"/>
          <c:h val="0.24231311463477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6650477867527952"/>
          <c:y val="9.535108717525045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'[17.xlsx]Partida 17'!$L$58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6.3066794190704345E-3"/>
                  <c:y val="4.16729409349236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FB5-4444-89E3-08DEE70182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613358838140753E-2"/>
                  <c:y val="1.4541961171514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FB5-4444-89E3-08DEE70182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4600191286056089E-3"/>
                  <c:y val="4.16729409349232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FB5-4444-89E3-08DEE70182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'[17.xlsx]Partida 17'!$K$59:$K$61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'[17.xlsx]Partida 17'!$L$59:$L$61</c:f>
              <c:numCache>
                <c:formatCode>#,##0</c:formatCode>
                <c:ptCount val="3"/>
                <c:pt idx="0">
                  <c:v>15448832</c:v>
                </c:pt>
                <c:pt idx="1">
                  <c:v>5340044</c:v>
                </c:pt>
                <c:pt idx="2">
                  <c:v>28885108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05130904"/>
        <c:axId val="305133648"/>
      </c:barChart>
      <c:catAx>
        <c:axId val="305130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5133648"/>
        <c:crosses val="autoZero"/>
        <c:auto val="1"/>
        <c:lblAlgn val="ctr"/>
        <c:lblOffset val="100"/>
        <c:noMultiLvlLbl val="0"/>
      </c:catAx>
      <c:valAx>
        <c:axId val="30513364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05130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'[17.xlsx]Partida 17'!$C$27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17'!$D$27:$P$27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17-47D9-A0B6-A6B5623EBAA4}"/>
            </c:ext>
          </c:extLst>
        </c:ser>
        <c:ser>
          <c:idx val="1"/>
          <c:order val="1"/>
          <c:tx>
            <c:strRef>
              <c:f>'[17.xlsx]Partida 17'!$C$28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17-47D9-A0B6-A6B5623EBA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17'!$D$28:$O$28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17-47D9-A0B6-A6B5623EBAA4}"/>
            </c:ext>
          </c:extLst>
        </c:ser>
        <c:ser>
          <c:idx val="2"/>
          <c:order val="2"/>
          <c:tx>
            <c:strRef>
              <c:f>'[17.xlsx]Partida 17'!$C$29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17'!$D$29:$K$29</c:f>
              <c:numCache>
                <c:formatCode>0.0%</c:formatCode>
                <c:ptCount val="8"/>
                <c:pt idx="0">
                  <c:v>4.6279738705878717E-2</c:v>
                </c:pt>
                <c:pt idx="1">
                  <c:v>5.1316318819927952E-2</c:v>
                </c:pt>
                <c:pt idx="2">
                  <c:v>8.4960769712486825E-2</c:v>
                </c:pt>
                <c:pt idx="3">
                  <c:v>7.9705586498226941E-2</c:v>
                </c:pt>
                <c:pt idx="4">
                  <c:v>0.15907857250553428</c:v>
                </c:pt>
                <c:pt idx="5">
                  <c:v>0.1127698465417401</c:v>
                </c:pt>
                <c:pt idx="6">
                  <c:v>7.7519777246331967E-2</c:v>
                </c:pt>
                <c:pt idx="7">
                  <c:v>9.3597120147130772E-2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17-47D9-A0B6-A6B5623EB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8003144"/>
        <c:axId val="508006672"/>
      </c:barChart>
      <c:catAx>
        <c:axId val="508003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8006672"/>
        <c:crosses val="autoZero"/>
        <c:auto val="1"/>
        <c:lblAlgn val="ctr"/>
        <c:lblOffset val="100"/>
        <c:noMultiLvlLbl val="0"/>
      </c:catAx>
      <c:valAx>
        <c:axId val="508006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8003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2018 - 2019 -2020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'[17.xlsx]Partida 17'!$C$20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17'!$D$20:$O$20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0.14487213106501362</c:v>
                </c:pt>
                <c:pt idx="2">
                  <c:v>0.22022634992342635</c:v>
                </c:pt>
                <c:pt idx="3">
                  <c:v>0.37265680105791038</c:v>
                </c:pt>
                <c:pt idx="4">
                  <c:v>0.36527651140290585</c:v>
                </c:pt>
                <c:pt idx="5">
                  <c:v>0.44172303201064195</c:v>
                </c:pt>
                <c:pt idx="6">
                  <c:v>0.55533962744311827</c:v>
                </c:pt>
                <c:pt idx="7">
                  <c:v>0.61641641345091236</c:v>
                </c:pt>
                <c:pt idx="8">
                  <c:v>0.69522638099606204</c:v>
                </c:pt>
                <c:pt idx="9">
                  <c:v>0.80008735875781478</c:v>
                </c:pt>
                <c:pt idx="10">
                  <c:v>0.86167905148134971</c:v>
                </c:pt>
                <c:pt idx="11">
                  <c:v>0.97253837123986331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2"/>
          <c:order val="1"/>
          <c:tx>
            <c:strRef>
              <c:f>'[17.xlsx]Partida 17'!$C$21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'[17.xlsx]Partida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17'!$D$21:$O$21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52-4C92-8173-22E4FD658697}"/>
            </c:ext>
          </c:extLst>
        </c:ser>
        <c:ser>
          <c:idx val="1"/>
          <c:order val="2"/>
          <c:tx>
            <c:strRef>
              <c:f>'[17.xlsx]Partida 17'!$C$22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'[17.xlsx]Partida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17'!$D$22:$K$22</c:f>
              <c:numCache>
                <c:formatCode>0.0%</c:formatCode>
                <c:ptCount val="8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0.73360189563831413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8F-4C6D-8169-27548700C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8021568"/>
        <c:axId val="508020392"/>
      </c:lineChart>
      <c:catAx>
        <c:axId val="508021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8020392"/>
        <c:crosses val="autoZero"/>
        <c:auto val="1"/>
        <c:lblAlgn val="ctr"/>
        <c:lblOffset val="100"/>
        <c:noMultiLvlLbl val="0"/>
      </c:catAx>
      <c:valAx>
        <c:axId val="5080203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80215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64077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57202" y="573325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833484"/>
              </p:ext>
            </p:extLst>
          </p:nvPr>
        </p:nvGraphicFramePr>
        <p:xfrm>
          <a:off x="518864" y="1855111"/>
          <a:ext cx="8167934" cy="3878135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0"/>
                <a:gridCol w="818320"/>
                <a:gridCol w="818320"/>
                <a:gridCol w="818320"/>
                <a:gridCol w="818320"/>
                <a:gridCol w="732824"/>
              </a:tblGrid>
              <a:tr h="1586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60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14.883.057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-1.343.154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10.868.000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5.547.597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4.947.343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-600.254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3.567.541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841.339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7.779.840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-671.099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4.707.237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7.779.840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-671.099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4.707.237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-136.856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1.445.396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2.600.636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2.343.198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-257.438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1.503.853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-208.778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1.065.642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1.335.240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-68.027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911.099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889.991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472.306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-34.403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343.244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365.049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339.049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878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63862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025314"/>
              </p:ext>
            </p:extLst>
          </p:nvPr>
        </p:nvGraphicFramePr>
        <p:xfrm>
          <a:off x="602879" y="2086943"/>
          <a:ext cx="8083923" cy="2522959"/>
        </p:xfrm>
        <a:graphic>
          <a:graphicData uri="http://schemas.openxmlformats.org/drawingml/2006/table">
            <a:tbl>
              <a:tblPr/>
              <a:tblGrid>
                <a:gridCol w="875704"/>
                <a:gridCol w="323487"/>
                <a:gridCol w="323487"/>
                <a:gridCol w="2274217"/>
                <a:gridCol w="875704"/>
                <a:gridCol w="875704"/>
                <a:gridCol w="875704"/>
                <a:gridCol w="875704"/>
                <a:gridCol w="784212"/>
              </a:tblGrid>
              <a:tr h="1896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09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89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3.113.858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-493.495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2.124.848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1.945.762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-179.086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3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-268.976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5698" y="50849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62" y="742715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252493"/>
              </p:ext>
            </p:extLst>
          </p:nvPr>
        </p:nvGraphicFramePr>
        <p:xfrm>
          <a:off x="485696" y="2151240"/>
          <a:ext cx="8201103" cy="2069847"/>
        </p:xfrm>
        <a:graphic>
          <a:graphicData uri="http://schemas.openxmlformats.org/drawingml/2006/table">
            <a:tbl>
              <a:tblPr/>
              <a:tblGrid>
                <a:gridCol w="821643"/>
                <a:gridCol w="303518"/>
                <a:gridCol w="303518"/>
                <a:gridCol w="2750052"/>
                <a:gridCol w="821643"/>
                <a:gridCol w="821643"/>
                <a:gridCol w="821643"/>
                <a:gridCol w="821643"/>
                <a:gridCol w="735800"/>
              </a:tblGrid>
              <a:tr h="1664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96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84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3.739.342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-538.915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2.576.450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2.827.700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-204.559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1.947.550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355.585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-119.739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-65.664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354598"/>
              </p:ext>
            </p:extLst>
          </p:nvPr>
        </p:nvGraphicFramePr>
        <p:xfrm>
          <a:off x="518864" y="2232026"/>
          <a:ext cx="8167935" cy="2377876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079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66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2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4.379.490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-393.797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2.915.710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4.249.741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-209.122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2.592.999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338.871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206.620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994537"/>
              </p:ext>
            </p:extLst>
          </p:nvPr>
        </p:nvGraphicFramePr>
        <p:xfrm>
          <a:off x="563553" y="1916832"/>
          <a:ext cx="388834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164418"/>
              </p:ext>
            </p:extLst>
          </p:nvPr>
        </p:nvGraphicFramePr>
        <p:xfrm>
          <a:off x="4623127" y="1916832"/>
          <a:ext cx="4027476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9464237"/>
              </p:ext>
            </p:extLst>
          </p:nvPr>
        </p:nvGraphicFramePr>
        <p:xfrm>
          <a:off x="417237" y="2152664"/>
          <a:ext cx="8210798" cy="3580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14530"/>
              </p:ext>
            </p:extLst>
          </p:nvPr>
        </p:nvGraphicFramePr>
        <p:xfrm>
          <a:off x="476003" y="2060848"/>
          <a:ext cx="8210797" cy="4067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0338" y="479715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937178"/>
              </p:ext>
            </p:extLst>
          </p:nvPr>
        </p:nvGraphicFramePr>
        <p:xfrm>
          <a:off x="606313" y="2031997"/>
          <a:ext cx="7638096" cy="2549061"/>
        </p:xfrm>
        <a:graphic>
          <a:graphicData uri="http://schemas.openxmlformats.org/drawingml/2006/table">
            <a:tbl>
              <a:tblPr/>
              <a:tblGrid>
                <a:gridCol w="890004"/>
                <a:gridCol w="2377773"/>
                <a:gridCol w="890004"/>
                <a:gridCol w="890004"/>
                <a:gridCol w="890004"/>
                <a:gridCol w="890004"/>
                <a:gridCol w="810303"/>
              </a:tblGrid>
              <a:tr h="16853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13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49.673.984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46.269.586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-3.404.398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22.414.116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-1.938.641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15.005.931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6.382.097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-744.155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15.840.940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-671.099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12.768.337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-787.390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6500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084183"/>
              </p:ext>
            </p:extLst>
          </p:nvPr>
        </p:nvGraphicFramePr>
        <p:xfrm>
          <a:off x="585597" y="2193672"/>
          <a:ext cx="7650047" cy="2603484"/>
        </p:xfrm>
        <a:graphic>
          <a:graphicData uri="http://schemas.openxmlformats.org/drawingml/2006/table">
            <a:tbl>
              <a:tblPr/>
              <a:tblGrid>
                <a:gridCol w="317561"/>
                <a:gridCol w="317561"/>
                <a:gridCol w="2848522"/>
                <a:gridCol w="851064"/>
                <a:gridCol w="851064"/>
                <a:gridCol w="851064"/>
                <a:gridCol w="851064"/>
                <a:gridCol w="762147"/>
              </a:tblGrid>
              <a:tr h="1946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61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5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15.448.832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15.112.200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-336.632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12.502.551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6.702.043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4.341.335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8.410.157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8.161.216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5.041.639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3.098.978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28.885.108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26.115.747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-2.769.361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18.341.927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14.883.057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-1.343.154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3.113.858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-493.495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3.739.342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-538.915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2.576.450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4.379.490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2.915.710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65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355229" y="6039648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789645"/>
              </p:ext>
            </p:extLst>
          </p:nvPr>
        </p:nvGraphicFramePr>
        <p:xfrm>
          <a:off x="457200" y="1881335"/>
          <a:ext cx="8158623" cy="4098221"/>
        </p:xfrm>
        <a:graphic>
          <a:graphicData uri="http://schemas.openxmlformats.org/drawingml/2006/table">
            <a:tbl>
              <a:tblPr/>
              <a:tblGrid>
                <a:gridCol w="817387"/>
                <a:gridCol w="301946"/>
                <a:gridCol w="301946"/>
                <a:gridCol w="2735807"/>
                <a:gridCol w="817387"/>
                <a:gridCol w="817387"/>
                <a:gridCol w="817387"/>
                <a:gridCol w="817387"/>
                <a:gridCol w="731989"/>
              </a:tblGrid>
              <a:tr h="1546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36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29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6.702.043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-387.875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4.341.335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4.828.058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4.380.812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2.932.860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1.976.371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752.111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4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327619"/>
              </p:ext>
            </p:extLst>
          </p:nvPr>
        </p:nvGraphicFramePr>
        <p:xfrm>
          <a:off x="683566" y="2132864"/>
          <a:ext cx="7831785" cy="3771286"/>
        </p:xfrm>
        <a:graphic>
          <a:graphicData uri="http://schemas.openxmlformats.org/drawingml/2006/table">
            <a:tbl>
              <a:tblPr/>
              <a:tblGrid>
                <a:gridCol w="784642"/>
                <a:gridCol w="289850"/>
                <a:gridCol w="289850"/>
                <a:gridCol w="2626210"/>
                <a:gridCol w="784642"/>
                <a:gridCol w="784642"/>
                <a:gridCol w="784642"/>
                <a:gridCol w="784642"/>
                <a:gridCol w="702665"/>
              </a:tblGrid>
              <a:tr h="1759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87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8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8.410.157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8.161.216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99.112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1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49451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562203"/>
              </p:ext>
            </p:extLst>
          </p:nvPr>
        </p:nvGraphicFramePr>
        <p:xfrm>
          <a:off x="474241" y="2093026"/>
          <a:ext cx="8212557" cy="2200070"/>
        </p:xfrm>
        <a:graphic>
          <a:graphicData uri="http://schemas.openxmlformats.org/drawingml/2006/table">
            <a:tbl>
              <a:tblPr/>
              <a:tblGrid>
                <a:gridCol w="822790"/>
                <a:gridCol w="303942"/>
                <a:gridCol w="303942"/>
                <a:gridCol w="2753895"/>
                <a:gridCol w="822790"/>
                <a:gridCol w="822790"/>
                <a:gridCol w="822790"/>
                <a:gridCol w="822790"/>
                <a:gridCol w="736828"/>
              </a:tblGrid>
              <a:tr h="1923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90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4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5.041.639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-298.405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3.098.978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4.471.142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4.179.435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-291.707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2.712.094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627.468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-144.773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-144.773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3973</TotalTime>
  <Words>1988</Words>
  <Application>Microsoft Office PowerPoint</Application>
  <PresentationFormat>Presentación en pantalla (4:3)</PresentationFormat>
  <Paragraphs>1082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AGOSTO DE 2020 PARTIDA 17: MINISTERIO DE MINERÍA</vt:lpstr>
      <vt:lpstr>EJECUCIÓN ACUMULADA DE GASTOS A AGOSTO DE 2020  PARTIDA 17 MINISTERIO DE MINERÍA</vt:lpstr>
      <vt:lpstr>EJECUCIÓN ACUMULADA DE GASTOS A AGOSTO DE 2020  PARTIDA 17 MINISTERIO DE MINERÍA</vt:lpstr>
      <vt:lpstr>EJECUCIÓN ACUMULADA DE GASTOS A AGOSTO DE 2020  PARTIDA 17 MINISTERIO DE MINERÍA</vt:lpstr>
      <vt:lpstr>EJECUCIÓN ACUMULADA DE GASTOS A AGOSTO DE 2019  PARTIDA 17 MINISTERIO DE MINERÍA</vt:lpstr>
      <vt:lpstr>EJECUCIÓN ACUMULADA DE GASTOS A AGOSTO DE 2020  PARTIDA 17 MINISTERIO DE MINERÍA RESUMEN POR CAPÍTULOS</vt:lpstr>
      <vt:lpstr>EJECUCIÓN ACUMULADA DE GASTOS A AGOSTO DE 2020  PARTIDA 17. CAPÍTULO 01. PROGRAMA 01: SECRETARÍA Y ADMINISTRACIÓN GENERAL</vt:lpstr>
      <vt:lpstr>EJECUCIÓN ACUMULADA DE GASTOS A AGOSTO 2020  PARTIDA 17. CAPÍTULO 01. PROGRAMA 02:  FOMENTO DE LA PEQUEÑA Y MEDIANA MINERÍA</vt:lpstr>
      <vt:lpstr>EJECUCIÓN ACUMULADA DE GASTOS A AGOSTO 2020  PARTIDA 17. CAPÍTULO 02. PROGRAMA 01:  COMISIÓN CHILENA DEL COBRE</vt:lpstr>
      <vt:lpstr>EJECUCIÓN ACUMULADA DE GASTOS A AGOSTO 2020  PARTIDA 17. CAPÍTULO 03. PROGRAMA 01:  SERVICIO NACIONAL DE GEOLOGÍA Y MINERÍA</vt:lpstr>
      <vt:lpstr>EJECUCIÓN ACUMULADA DE GASTOS A AGOSTO 2020  PARTIDA 17. CAPÍTULO 03. PROGRAMA 02:  RED NACIONAL DE VIGILANCIA VOLCÁNICA</vt:lpstr>
      <vt:lpstr>EJECUCIÓN ACUMULADA DE GASTOS A AGOSTO 2020  PARTIDA 17. CAPÍTULO 03. PROGRAMA 03:  PLAN NACIONAL DE GEOLOGÍA</vt:lpstr>
      <vt:lpstr>EJECUCIÓN ACUMULADA DE GASTOS A AGOSTO 2020 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316</cp:revision>
  <cp:lastPrinted>2019-06-03T14:10:49Z</cp:lastPrinted>
  <dcterms:created xsi:type="dcterms:W3CDTF">2016-06-23T13:38:47Z</dcterms:created>
  <dcterms:modified xsi:type="dcterms:W3CDTF">2020-10-01T04:10:00Z</dcterms:modified>
</cp:coreProperties>
</file>