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3"/>
  </p:notesMasterIdLst>
  <p:sldIdLst>
    <p:sldId id="257" r:id="rId2"/>
    <p:sldId id="258" r:id="rId3"/>
    <p:sldId id="289" r:id="rId4"/>
    <p:sldId id="260" r:id="rId5"/>
    <p:sldId id="261" r:id="rId6"/>
    <p:sldId id="262" r:id="rId7"/>
    <p:sldId id="290" r:id="rId8"/>
    <p:sldId id="291" r:id="rId9"/>
    <p:sldId id="292" r:id="rId10"/>
    <p:sldId id="263" r:id="rId11"/>
    <p:sldId id="281" r:id="rId12"/>
    <p:sldId id="264" r:id="rId13"/>
    <p:sldId id="282" r:id="rId14"/>
    <p:sldId id="266" r:id="rId15"/>
    <p:sldId id="284" r:id="rId16"/>
    <p:sldId id="285" r:id="rId17"/>
    <p:sldId id="294" r:id="rId18"/>
    <p:sldId id="295" r:id="rId19"/>
    <p:sldId id="267" r:id="rId20"/>
    <p:sldId id="268" r:id="rId21"/>
    <p:sldId id="269" r:id="rId22"/>
    <p:sldId id="270" r:id="rId23"/>
    <p:sldId id="286" r:id="rId24"/>
    <p:sldId id="288" r:id="rId25"/>
    <p:sldId id="296" r:id="rId26"/>
    <p:sldId id="287" r:id="rId27"/>
    <p:sldId id="271" r:id="rId28"/>
    <p:sldId id="272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227772385877454E-2"/>
          <c:y val="0.21640546073774436"/>
          <c:w val="0.87416636621088206"/>
          <c:h val="0.3417741990097573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211B-4C7C-A47B-3920AABFD1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11B-4C7C-A47B-3920AABFD1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211B-4C7C-A47B-3920AABFD1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11B-4C7C-A47B-3920AABFD1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211B-4C7C-A47B-3920AABFD1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11B-4C7C-A47B-3920AABFD1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211B-4C7C-A47B-3920AABFD1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11B-4C7C-A47B-3920AABFD1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211B-4C7C-A47B-3920AABFD1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11B-4C7C-A47B-3920AABFD1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211B-4C7C-A47B-3920AABFD14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11B-4C7C-A47B-3920AABFD14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'[16.xlsx]Partida 16'!$B$53:$C$64</c:f>
              <c:multiLvlStrCache>
                <c:ptCount val="12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OTROS GASTOS CORRIENTES</c:v>
                  </c:pt>
                  <c:pt idx="6">
                    <c:v>ADQUISICIÓN DE ACTIVOS NO FINANCIEROS</c:v>
                  </c:pt>
                  <c:pt idx="7">
                    <c:v>INICIATIVAS DE INVERSIÓN</c:v>
                  </c:pt>
                  <c:pt idx="8">
                    <c:v>PRÉSTAMOS</c:v>
                  </c:pt>
                  <c:pt idx="9">
                    <c:v>TRANSFERENCIAS DE CAPITAL</c:v>
                  </c:pt>
                  <c:pt idx="10">
                    <c:v>SERVICIO DE LA DEUDA</c:v>
                  </c:pt>
                  <c:pt idx="11">
                    <c:v>SALDO FINAL DE CAJA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26</c:v>
                  </c:pt>
                  <c:pt idx="6">
                    <c:v>29</c:v>
                  </c:pt>
                  <c:pt idx="7">
                    <c:v>31</c:v>
                  </c:pt>
                  <c:pt idx="8">
                    <c:v>32</c:v>
                  </c:pt>
                  <c:pt idx="9">
                    <c:v>33</c:v>
                  </c:pt>
                  <c:pt idx="10">
                    <c:v>34</c:v>
                  </c:pt>
                  <c:pt idx="11">
                    <c:v>35</c:v>
                  </c:pt>
                </c:lvl>
              </c:multiLvlStrCache>
            </c:multiLvlStrRef>
          </c:cat>
          <c:val>
            <c:numRef>
              <c:f>'[16.xlsx]Partida 16'!$D$53:$D$64</c:f>
              <c:numCache>
                <c:formatCode>0%</c:formatCode>
                <c:ptCount val="12"/>
                <c:pt idx="0">
                  <c:v>0.33270557680437818</c:v>
                </c:pt>
                <c:pt idx="1">
                  <c:v>0.17604282906020347</c:v>
                </c:pt>
                <c:pt idx="2">
                  <c:v>0.12859085811061649</c:v>
                </c:pt>
                <c:pt idx="3">
                  <c:v>0.23405348348898733</c:v>
                </c:pt>
                <c:pt idx="4">
                  <c:v>8.3845359959126207E-5</c:v>
                </c:pt>
                <c:pt idx="5">
                  <c:v>6.3605786014898173E-5</c:v>
                </c:pt>
                <c:pt idx="6">
                  <c:v>7.2584091241308414E-3</c:v>
                </c:pt>
                <c:pt idx="7">
                  <c:v>7.3558134373540876E-2</c:v>
                </c:pt>
                <c:pt idx="8">
                  <c:v>1.0699850278995266E-2</c:v>
                </c:pt>
                <c:pt idx="9">
                  <c:v>1.1520590373209537E-2</c:v>
                </c:pt>
                <c:pt idx="10">
                  <c:v>2.5421854451548119E-2</c:v>
                </c:pt>
                <c:pt idx="11">
                  <c:v>9.6278841588030348E-7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11B-4C7C-A47B-3920AABFD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45674740484429"/>
          <c:y val="0.67340541070507154"/>
          <c:w val="0.77335640138408301"/>
          <c:h val="0.2994859774590174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ES"/>
              <a:t>Distribución presupuesto inicial por Instituciones</a:t>
            </a:r>
            <a:r>
              <a:rPr lang="es-ES" baseline="0"/>
              <a:t> Centralizadas </a:t>
            </a:r>
            <a:r>
              <a:rPr lang="es-ES"/>
              <a:t>(millones de 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Presupuestarios'!$AE$19:$AE$24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0C53-44E5-87D7-80591C5B8F7B}"/>
            </c:ext>
          </c:extLst>
        </c:ser>
        <c:ser>
          <c:idx val="1"/>
          <c:order val="1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'[16.xlsx]Programas Presupuestarios'!$AD$19:$AD$24</c:f>
              <c:strCache>
                <c:ptCount val="6"/>
                <c:pt idx="0">
                  <c:v>FONASA</c:v>
                </c:pt>
                <c:pt idx="1">
                  <c:v>ISP</c:v>
                </c:pt>
                <c:pt idx="2">
                  <c:v>CENABAST</c:v>
                </c:pt>
                <c:pt idx="3">
                  <c:v>SUBS. DE SALUD</c:v>
                </c:pt>
                <c:pt idx="4">
                  <c:v>SUBS. DE REDES</c:v>
                </c:pt>
                <c:pt idx="5">
                  <c:v>SUPERINTENDENCIA</c:v>
                </c:pt>
              </c:strCache>
            </c:strRef>
          </c:cat>
          <c:val>
            <c:numRef>
              <c:f>'[16.xlsx]Programas Presupuestarios'!$AF$19:$AF$24</c:f>
              <c:numCache>
                <c:formatCode>#,##0_ ;[Red]\-#,##0\ </c:formatCode>
                <c:ptCount val="6"/>
                <c:pt idx="0">
                  <c:v>11806103338000</c:v>
                </c:pt>
                <c:pt idx="1">
                  <c:v>35672287000</c:v>
                </c:pt>
                <c:pt idx="2">
                  <c:v>10954781000</c:v>
                </c:pt>
                <c:pt idx="3">
                  <c:v>494398167000</c:v>
                </c:pt>
                <c:pt idx="4">
                  <c:v>1173004915000</c:v>
                </c:pt>
                <c:pt idx="5">
                  <c:v>14855910000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53-44E5-87D7-80591C5B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441280"/>
        <c:axId val="299437752"/>
      </c:barChart>
      <c:catAx>
        <c:axId val="29944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437752"/>
        <c:crosses val="autoZero"/>
        <c:auto val="1"/>
        <c:lblAlgn val="ctr"/>
        <c:lblOffset val="100"/>
        <c:noMultiLvlLbl val="0"/>
      </c:catAx>
      <c:valAx>
        <c:axId val="299437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9944128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16'!$C$29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16'!$D$29:$O$29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7.5743557702378658E-2</c:v>
                </c:pt>
                <c:pt idx="2">
                  <c:v>9.7962198367100017E-2</c:v>
                </c:pt>
                <c:pt idx="3">
                  <c:v>9.2324649801971706E-2</c:v>
                </c:pt>
                <c:pt idx="4">
                  <c:v>8.5780761731610533E-2</c:v>
                </c:pt>
                <c:pt idx="5">
                  <c:v>9.6377017583262267E-2</c:v>
                </c:pt>
                <c:pt idx="6">
                  <c:v>8.466404364642971E-2</c:v>
                </c:pt>
                <c:pt idx="7">
                  <c:v>8.3416746798050237E-2</c:v>
                </c:pt>
                <c:pt idx="8">
                  <c:v>9.0119954062266486E-2</c:v>
                </c:pt>
                <c:pt idx="9">
                  <c:v>8.7091342995289187E-2</c:v>
                </c:pt>
                <c:pt idx="10">
                  <c:v>7.9554517931259672E-2</c:v>
                </c:pt>
                <c:pt idx="11">
                  <c:v>0.12013139173005576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0-46C8-B5F2-D01EAF3EB318}"/>
            </c:ext>
          </c:extLst>
        </c:ser>
        <c:ser>
          <c:idx val="1"/>
          <c:order val="1"/>
          <c:tx>
            <c:strRef>
              <c:f>'Partida 16'!$C$28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16'!$D$28:$O$28</c:f>
              <c:numCache>
                <c:formatCode>0.0%</c:formatCode>
                <c:ptCount val="12"/>
                <c:pt idx="0">
                  <c:v>0.1179396252300373</c:v>
                </c:pt>
                <c:pt idx="1">
                  <c:v>7.2676308633486286E-2</c:v>
                </c:pt>
                <c:pt idx="2">
                  <c:v>9.9409531213983868E-2</c:v>
                </c:pt>
                <c:pt idx="3">
                  <c:v>8.6780612336783511E-2</c:v>
                </c:pt>
                <c:pt idx="4">
                  <c:v>8.5391384097668041E-2</c:v>
                </c:pt>
                <c:pt idx="5">
                  <c:v>9.0901638035631283E-2</c:v>
                </c:pt>
                <c:pt idx="6">
                  <c:v>7.9801565177953185E-2</c:v>
                </c:pt>
                <c:pt idx="7">
                  <c:v>7.9741600401003088E-2</c:v>
                </c:pt>
                <c:pt idx="8">
                  <c:v>9.0182596236752177E-2</c:v>
                </c:pt>
                <c:pt idx="9">
                  <c:v>8.2999924913579673E-2</c:v>
                </c:pt>
                <c:pt idx="10">
                  <c:v>7.5472993453801665E-2</c:v>
                </c:pt>
                <c:pt idx="11">
                  <c:v>0.11180318960094475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70-46C8-B5F2-D01EAF3EB318}"/>
            </c:ext>
          </c:extLst>
        </c:ser>
        <c:ser>
          <c:idx val="2"/>
          <c:order val="2"/>
          <c:tx>
            <c:strRef>
              <c:f>'Partida 16'!$C$27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C00000"/>
            </a:solidFill>
            <a:ln w="25400">
              <a:solidFill>
                <a:srgbClr val="C00000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16'!$D$27:$K$27</c:f>
              <c:numCache>
                <c:formatCode>0.0%</c:formatCode>
                <c:ptCount val="8"/>
                <c:pt idx="0">
                  <c:v>8.9098879803484521E-2</c:v>
                </c:pt>
                <c:pt idx="1">
                  <c:v>7.6640930809485197E-2</c:v>
                </c:pt>
                <c:pt idx="2">
                  <c:v>9.788827943675886E-2</c:v>
                </c:pt>
                <c:pt idx="3">
                  <c:v>9.6987464648162963E-2</c:v>
                </c:pt>
                <c:pt idx="4">
                  <c:v>8.6291414124839136E-2</c:v>
                </c:pt>
                <c:pt idx="5">
                  <c:v>0.10211792294115378</c:v>
                </c:pt>
                <c:pt idx="6">
                  <c:v>7.9471996156137578E-2</c:v>
                </c:pt>
                <c:pt idx="7">
                  <c:v>7.7381070948981071E-2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70-46C8-B5F2-D01EAF3EB3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1209896"/>
        <c:axId val="331210288"/>
      </c:barChart>
      <c:catAx>
        <c:axId val="33120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288"/>
        <c:crosses val="autoZero"/>
        <c:auto val="1"/>
        <c:lblAlgn val="ctr"/>
        <c:lblOffset val="100"/>
        <c:noMultiLvlLbl val="0"/>
      </c:catAx>
      <c:valAx>
        <c:axId val="33121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09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16'!$C$23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16'!$D$23:$O$23</c:f>
              <c:numCache>
                <c:formatCode>0.0%</c:formatCode>
                <c:ptCount val="12"/>
                <c:pt idx="0">
                  <c:v>0.10833365012255509</c:v>
                </c:pt>
                <c:pt idx="1">
                  <c:v>0.1840811336069976</c:v>
                </c:pt>
                <c:pt idx="2">
                  <c:v>0.28167545954436873</c:v>
                </c:pt>
                <c:pt idx="3">
                  <c:v>0.37249733960668791</c:v>
                </c:pt>
                <c:pt idx="4">
                  <c:v>0.45576637876179948</c:v>
                </c:pt>
                <c:pt idx="5">
                  <c:v>0.55207629858037233</c:v>
                </c:pt>
                <c:pt idx="6">
                  <c:v>0.6413722557148146</c:v>
                </c:pt>
                <c:pt idx="7">
                  <c:v>0.69985988660210674</c:v>
                </c:pt>
                <c:pt idx="8">
                  <c:v>0.78909398378536766</c:v>
                </c:pt>
                <c:pt idx="9">
                  <c:v>0.87169937981776424</c:v>
                </c:pt>
                <c:pt idx="10">
                  <c:v>0.91974118510715153</c:v>
                </c:pt>
                <c:pt idx="11">
                  <c:v>1.0188690281810886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C0-42E0-B404-E59CF07E0049}"/>
            </c:ext>
          </c:extLst>
        </c:ser>
        <c:ser>
          <c:idx val="1"/>
          <c:order val="1"/>
          <c:tx>
            <c:strRef>
              <c:f>'Partida 16'!$C$22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16'!$D$22:$O$22</c:f>
              <c:numCache>
                <c:formatCode>0.0%</c:formatCode>
                <c:ptCount val="12"/>
                <c:pt idx="0">
                  <c:v>0.1179396252300373</c:v>
                </c:pt>
                <c:pt idx="1">
                  <c:v>0.19061593386352357</c:v>
                </c:pt>
                <c:pt idx="2">
                  <c:v>0.29000786540898532</c:v>
                </c:pt>
                <c:pt idx="3">
                  <c:v>0.37456320391854991</c:v>
                </c:pt>
                <c:pt idx="4">
                  <c:v>0.45692565063311591</c:v>
                </c:pt>
                <c:pt idx="5">
                  <c:v>0.54591238851091084</c:v>
                </c:pt>
                <c:pt idx="6">
                  <c:v>0.61673027638429234</c:v>
                </c:pt>
                <c:pt idx="7">
                  <c:v>0.67451041928993505</c:v>
                </c:pt>
                <c:pt idx="8">
                  <c:v>0.76465071475219271</c:v>
                </c:pt>
                <c:pt idx="9">
                  <c:v>0.84765063966577237</c:v>
                </c:pt>
                <c:pt idx="10">
                  <c:v>0.87269541192036049</c:v>
                </c:pt>
                <c:pt idx="11">
                  <c:v>0.97520540761423458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C0-42E0-B404-E59CF07E0049}"/>
            </c:ext>
          </c:extLst>
        </c:ser>
        <c:ser>
          <c:idx val="2"/>
          <c:order val="2"/>
          <c:tx>
            <c:strRef>
              <c:f>'Partida 16'!$C$21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333333333333333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C0-42E0-B404-E59CF07E0049}"/>
                </c:ext>
              </c:extLst>
            </c:dLbl>
            <c:dLbl>
              <c:idx val="1"/>
              <c:layout>
                <c:manualLayout>
                  <c:x val="-4.166666666666669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C0-42E0-B404-E59CF07E0049}"/>
                </c:ext>
              </c:extLst>
            </c:dLbl>
            <c:dLbl>
              <c:idx val="2"/>
              <c:layout>
                <c:manualLayout>
                  <c:x val="-4.4444444444444446E-2"/>
                  <c:y val="5.55555555555556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C0-42E0-B404-E59CF07E0049}"/>
                </c:ext>
              </c:extLst>
            </c:dLbl>
            <c:dLbl>
              <c:idx val="3"/>
              <c:layout>
                <c:manualLayout>
                  <c:x val="-4.166666666666672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C0-42E0-B404-E59CF07E0049}"/>
                </c:ext>
              </c:extLst>
            </c:dLbl>
            <c:dLbl>
              <c:idx val="4"/>
              <c:layout>
                <c:manualLayout>
                  <c:x val="-4.166666666666672E-2"/>
                  <c:y val="5.5555555555555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C0-42E0-B404-E59CF07E0049}"/>
                </c:ext>
              </c:extLst>
            </c:dLbl>
            <c:dLbl>
              <c:idx val="5"/>
              <c:layout>
                <c:manualLayout>
                  <c:x val="-2.5000000000000102E-2"/>
                  <c:y val="4.1666666666666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C0-42E0-B404-E59CF07E0049}"/>
                </c:ext>
              </c:extLst>
            </c:dLbl>
            <c:dLbl>
              <c:idx val="6"/>
              <c:layout>
                <c:manualLayout>
                  <c:x val="-2.0022408411643988E-2"/>
                  <c:y val="3.89547816194542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C0-42E0-B404-E59CF07E0049}"/>
                </c:ext>
              </c:extLst>
            </c:dLbl>
            <c:dLbl>
              <c:idx val="7"/>
              <c:layout>
                <c:manualLayout>
                  <c:x val="-3.1133595218979862E-2"/>
                  <c:y val="4.16667630104583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 i="0" u="none" strike="noStrike" baseline="0">
                        <a:solidFill>
                          <a:sysClr val="windowText" lastClr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700" b="1" i="0">
                        <a:solidFill>
                          <a:sysClr val="windowText" lastClr="000000"/>
                        </a:solidFill>
                      </a:rPr>
                      <a:t>67,5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9C0-42E0-B404-E59CF07E0049}"/>
                </c:ext>
              </c:extLst>
            </c:dLbl>
            <c:dLbl>
              <c:idx val="8"/>
              <c:layout>
                <c:manualLayout>
                  <c:x val="-5.555555555555555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C0-42E0-B404-E59CF07E0049}"/>
                </c:ext>
              </c:extLst>
            </c:dLbl>
            <c:dLbl>
              <c:idx val="9"/>
              <c:layout>
                <c:manualLayout>
                  <c:x val="-4.1666666666666664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C0-42E0-B404-E59CF07E004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0" u="none" strike="noStrike" baseline="0">
                    <a:solidFill>
                      <a:sysClr val="windowText" lastClr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16'!$D$21:$K$21</c:f>
              <c:numCache>
                <c:formatCode>0.0%</c:formatCode>
                <c:ptCount val="8"/>
                <c:pt idx="0">
                  <c:v>8.9098879803484521E-2</c:v>
                </c:pt>
                <c:pt idx="1">
                  <c:v>0.16572433124148181</c:v>
                </c:pt>
                <c:pt idx="2">
                  <c:v>0.26313752906572313</c:v>
                </c:pt>
                <c:pt idx="3">
                  <c:v>0.35893483294125705</c:v>
                </c:pt>
                <c:pt idx="4">
                  <c:v>0.44494144533822766</c:v>
                </c:pt>
                <c:pt idx="5">
                  <c:v>0.53369154062269308</c:v>
                </c:pt>
                <c:pt idx="6">
                  <c:v>0.58135006766090302</c:v>
                </c:pt>
                <c:pt idx="7">
                  <c:v>0.64875610517171667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9C0-42E0-B404-E59CF07E0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1211856"/>
        <c:axId val="331210680"/>
      </c:lineChart>
      <c:catAx>
        <c:axId val="33121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0680"/>
        <c:crosses val="autoZero"/>
        <c:auto val="1"/>
        <c:lblAlgn val="ctr"/>
        <c:lblOffset val="100"/>
        <c:noMultiLvlLbl val="0"/>
      </c:catAx>
      <c:valAx>
        <c:axId val="33121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7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3312118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/>
        <a:lstStyle/>
        <a:p>
          <a:pPr>
            <a:defRPr sz="7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1584176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16: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SALUD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843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C970C93-DE02-494C-8DCC-2F8750C3F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70094"/>
              </p:ext>
            </p:extLst>
          </p:nvPr>
        </p:nvGraphicFramePr>
        <p:xfrm>
          <a:off x="602417" y="2094435"/>
          <a:ext cx="7886699" cy="3083827"/>
        </p:xfrm>
        <a:graphic>
          <a:graphicData uri="http://schemas.openxmlformats.org/drawingml/2006/table">
            <a:tbl>
              <a:tblPr/>
              <a:tblGrid>
                <a:gridCol w="278354">
                  <a:extLst>
                    <a:ext uri="{9D8B030D-6E8A-4147-A177-3AD203B41FA5}">
                      <a16:colId xmlns:a16="http://schemas.microsoft.com/office/drawing/2014/main" val="2677217571"/>
                    </a:ext>
                  </a:extLst>
                </a:gridCol>
                <a:gridCol w="266756">
                  <a:extLst>
                    <a:ext uri="{9D8B030D-6E8A-4147-A177-3AD203B41FA5}">
                      <a16:colId xmlns:a16="http://schemas.microsoft.com/office/drawing/2014/main" val="9260695"/>
                    </a:ext>
                  </a:extLst>
                </a:gridCol>
                <a:gridCol w="269656">
                  <a:extLst>
                    <a:ext uri="{9D8B030D-6E8A-4147-A177-3AD203B41FA5}">
                      <a16:colId xmlns:a16="http://schemas.microsoft.com/office/drawing/2014/main" val="3679440151"/>
                    </a:ext>
                  </a:extLst>
                </a:gridCol>
                <a:gridCol w="2844432">
                  <a:extLst>
                    <a:ext uri="{9D8B030D-6E8A-4147-A177-3AD203B41FA5}">
                      <a16:colId xmlns:a16="http://schemas.microsoft.com/office/drawing/2014/main" val="816262623"/>
                    </a:ext>
                  </a:extLst>
                </a:gridCol>
                <a:gridCol w="756775">
                  <a:extLst>
                    <a:ext uri="{9D8B030D-6E8A-4147-A177-3AD203B41FA5}">
                      <a16:colId xmlns:a16="http://schemas.microsoft.com/office/drawing/2014/main" val="3117264896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1225391003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956977249"/>
                    </a:ext>
                  </a:extLst>
                </a:gridCol>
                <a:gridCol w="730679">
                  <a:extLst>
                    <a:ext uri="{9D8B030D-6E8A-4147-A177-3AD203B41FA5}">
                      <a16:colId xmlns:a16="http://schemas.microsoft.com/office/drawing/2014/main" val="3940928444"/>
                    </a:ext>
                  </a:extLst>
                </a:gridCol>
                <a:gridCol w="582804">
                  <a:extLst>
                    <a:ext uri="{9D8B030D-6E8A-4147-A177-3AD203B41FA5}">
                      <a16:colId xmlns:a16="http://schemas.microsoft.com/office/drawing/2014/main" val="750314514"/>
                    </a:ext>
                  </a:extLst>
                </a:gridCol>
                <a:gridCol w="695885">
                  <a:extLst>
                    <a:ext uri="{9D8B030D-6E8A-4147-A177-3AD203B41FA5}">
                      <a16:colId xmlns:a16="http://schemas.microsoft.com/office/drawing/2014/main" val="1111903887"/>
                    </a:ext>
                  </a:extLst>
                </a:gridCol>
              </a:tblGrid>
              <a:tr h="1393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362448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0354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9.429.646.907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1.145.605.614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6.406.678.767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953704"/>
                  </a:ext>
                </a:extLst>
              </a:tr>
              <a:tr h="1480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21.371.928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25.088.064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3.716.136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18.151.918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59391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26.678.492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28.314.513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14.635.741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0297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1.337.668.011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300.115.254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940.137.086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8397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1.037.552.757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1.337.237.706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299.684.949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939.714.820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52309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613.797.628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595.089.577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-18.708.051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327.030.088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02005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Cajas de Compensación de Asignación Familiar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423.755.129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742.148.129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318.393.000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612.684.732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95717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430.305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422.266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56689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259.044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07040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09665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7.182.200.138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7.998.150.162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815.950.024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5.397.631.574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34088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294.389.857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309.789.857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172.600.838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906332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Provisión de Prestaciones Médicas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298.263.187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164.253.338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88826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Auge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11.526.670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16670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6.801.653.121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7.602.096.500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800.443.379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5.148.485.667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169293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de Chile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681.120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340.560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698377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2.124.132.910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131.047.141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1.376.516.574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66354"/>
                  </a:ext>
                </a:extLst>
              </a:tr>
              <a:tr h="13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2.012.390.275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483.413.999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1.202.462.001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84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11559" y="6237312"/>
            <a:ext cx="7471741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Dipres</a:t>
            </a:r>
            <a:endParaRPr kumimoji="0" lang="es-CL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3599" y="77131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16.CAPITULO 02. PROGRAMA 01: FONDO NACIONAL DE SALUD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B18C2E1-8BAC-4201-A586-1E338A943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943010"/>
              </p:ext>
            </p:extLst>
          </p:nvPr>
        </p:nvGraphicFramePr>
        <p:xfrm>
          <a:off x="603600" y="1988840"/>
          <a:ext cx="7848871" cy="3916516"/>
        </p:xfrm>
        <a:graphic>
          <a:graphicData uri="http://schemas.openxmlformats.org/drawingml/2006/table">
            <a:tbl>
              <a:tblPr/>
              <a:tblGrid>
                <a:gridCol w="277019">
                  <a:extLst>
                    <a:ext uri="{9D8B030D-6E8A-4147-A177-3AD203B41FA5}">
                      <a16:colId xmlns:a16="http://schemas.microsoft.com/office/drawing/2014/main" val="4193069673"/>
                    </a:ext>
                  </a:extLst>
                </a:gridCol>
                <a:gridCol w="265477">
                  <a:extLst>
                    <a:ext uri="{9D8B030D-6E8A-4147-A177-3AD203B41FA5}">
                      <a16:colId xmlns:a16="http://schemas.microsoft.com/office/drawing/2014/main" val="3924289047"/>
                    </a:ext>
                  </a:extLst>
                </a:gridCol>
                <a:gridCol w="268363">
                  <a:extLst>
                    <a:ext uri="{9D8B030D-6E8A-4147-A177-3AD203B41FA5}">
                      <a16:colId xmlns:a16="http://schemas.microsoft.com/office/drawing/2014/main" val="696367613"/>
                    </a:ext>
                  </a:extLst>
                </a:gridCol>
                <a:gridCol w="2830789">
                  <a:extLst>
                    <a:ext uri="{9D8B030D-6E8A-4147-A177-3AD203B41FA5}">
                      <a16:colId xmlns:a16="http://schemas.microsoft.com/office/drawing/2014/main" val="2834711992"/>
                    </a:ext>
                  </a:extLst>
                </a:gridCol>
                <a:gridCol w="753145">
                  <a:extLst>
                    <a:ext uri="{9D8B030D-6E8A-4147-A177-3AD203B41FA5}">
                      <a16:colId xmlns:a16="http://schemas.microsoft.com/office/drawing/2014/main" val="249027661"/>
                    </a:ext>
                  </a:extLst>
                </a:gridCol>
                <a:gridCol w="727174">
                  <a:extLst>
                    <a:ext uri="{9D8B030D-6E8A-4147-A177-3AD203B41FA5}">
                      <a16:colId xmlns:a16="http://schemas.microsoft.com/office/drawing/2014/main" val="3772551496"/>
                    </a:ext>
                  </a:extLst>
                </a:gridCol>
                <a:gridCol w="727174">
                  <a:extLst>
                    <a:ext uri="{9D8B030D-6E8A-4147-A177-3AD203B41FA5}">
                      <a16:colId xmlns:a16="http://schemas.microsoft.com/office/drawing/2014/main" val="144978292"/>
                    </a:ext>
                  </a:extLst>
                </a:gridCol>
                <a:gridCol w="727174">
                  <a:extLst>
                    <a:ext uri="{9D8B030D-6E8A-4147-A177-3AD203B41FA5}">
                      <a16:colId xmlns:a16="http://schemas.microsoft.com/office/drawing/2014/main" val="2850403346"/>
                    </a:ext>
                  </a:extLst>
                </a:gridCol>
                <a:gridCol w="580009">
                  <a:extLst>
                    <a:ext uri="{9D8B030D-6E8A-4147-A177-3AD203B41FA5}">
                      <a16:colId xmlns:a16="http://schemas.microsoft.com/office/drawing/2014/main" val="1845664763"/>
                    </a:ext>
                  </a:extLst>
                </a:gridCol>
                <a:gridCol w="692547">
                  <a:extLst>
                    <a:ext uri="{9D8B030D-6E8A-4147-A177-3AD203B41FA5}">
                      <a16:colId xmlns:a16="http://schemas.microsoft.com/office/drawing/2014/main" val="1666920512"/>
                    </a:ext>
                  </a:extLst>
                </a:gridCol>
              </a:tblGrid>
              <a:tr h="1395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11" marR="8711" marT="87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64783"/>
                  </a:ext>
                </a:extLst>
              </a:tr>
              <a:tr h="4274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11" marR="8711" marT="871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19388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por Grupo Relacionado de Diagnóstico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3.351.934.673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185.982.239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2.456.209.010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1044849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81192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76.545.069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049069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de Prestaciones Médicas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872489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N°20.850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76.545.069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033430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Gobiernos Extranjeros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78246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Chile – España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106.645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221513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67268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36630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716877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885004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18.415.266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18.415.266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18.404.720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425633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8.173.683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8.172.887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39476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10.241.583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10.241.583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10.231.833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82021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1.872.326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207.231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925336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19.392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55984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031653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31447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1.852.934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187.839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1.665.095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90839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10.485.954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67894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14.570.883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10.485.954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444296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714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5.565.277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5.566.275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556627,5%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057749"/>
                  </a:ext>
                </a:extLst>
              </a:tr>
              <a:tr h="13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11" marR="8711" marT="871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5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222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763" y="150810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8650" y="794426"/>
            <a:ext cx="7886701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825EA4-F725-4B5B-AFD1-11E0F3F6C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163256"/>
              </p:ext>
            </p:extLst>
          </p:nvPr>
        </p:nvGraphicFramePr>
        <p:xfrm>
          <a:off x="628649" y="2599106"/>
          <a:ext cx="7886701" cy="2901709"/>
        </p:xfrm>
        <a:graphic>
          <a:graphicData uri="http://schemas.openxmlformats.org/drawingml/2006/table">
            <a:tbl>
              <a:tblPr/>
              <a:tblGrid>
                <a:gridCol w="701040">
                  <a:extLst>
                    <a:ext uri="{9D8B030D-6E8A-4147-A177-3AD203B41FA5}">
                      <a16:colId xmlns:a16="http://schemas.microsoft.com/office/drawing/2014/main" val="1314454530"/>
                    </a:ext>
                  </a:extLst>
                </a:gridCol>
                <a:gridCol w="242668">
                  <a:extLst>
                    <a:ext uri="{9D8B030D-6E8A-4147-A177-3AD203B41FA5}">
                      <a16:colId xmlns:a16="http://schemas.microsoft.com/office/drawing/2014/main" val="1378562301"/>
                    </a:ext>
                  </a:extLst>
                </a:gridCol>
                <a:gridCol w="250757">
                  <a:extLst>
                    <a:ext uri="{9D8B030D-6E8A-4147-A177-3AD203B41FA5}">
                      <a16:colId xmlns:a16="http://schemas.microsoft.com/office/drawing/2014/main" val="2249824551"/>
                    </a:ext>
                  </a:extLst>
                </a:gridCol>
                <a:gridCol w="2631596">
                  <a:extLst>
                    <a:ext uri="{9D8B030D-6E8A-4147-A177-3AD203B41FA5}">
                      <a16:colId xmlns:a16="http://schemas.microsoft.com/office/drawing/2014/main" val="3090808826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058592993"/>
                    </a:ext>
                  </a:extLst>
                </a:gridCol>
                <a:gridCol w="703736">
                  <a:extLst>
                    <a:ext uri="{9D8B030D-6E8A-4147-A177-3AD203B41FA5}">
                      <a16:colId xmlns:a16="http://schemas.microsoft.com/office/drawing/2014/main" val="266022357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971831960"/>
                    </a:ext>
                  </a:extLst>
                </a:gridCol>
                <a:gridCol w="679470">
                  <a:extLst>
                    <a:ext uri="{9D8B030D-6E8A-4147-A177-3AD203B41FA5}">
                      <a16:colId xmlns:a16="http://schemas.microsoft.com/office/drawing/2014/main" val="2462845021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431070045"/>
                    </a:ext>
                  </a:extLst>
                </a:gridCol>
                <a:gridCol w="647114">
                  <a:extLst>
                    <a:ext uri="{9D8B030D-6E8A-4147-A177-3AD203B41FA5}">
                      <a16:colId xmlns:a16="http://schemas.microsoft.com/office/drawing/2014/main" val="2002631332"/>
                    </a:ext>
                  </a:extLst>
                </a:gridCol>
              </a:tblGrid>
              <a:tr h="1373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5535934"/>
                  </a:ext>
                </a:extLst>
              </a:tr>
              <a:tr h="4206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587390"/>
                  </a:ext>
                </a:extLst>
              </a:tr>
              <a:tr h="14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2.124.132.910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131.047.141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1.376.516.574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26313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2.124.132.910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131.047.141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1.376.516.574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24139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2.124.132.910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131.047.141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1.376.516.574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2685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25.279.509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27.148.846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1.869.337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19.285.846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032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38.045.920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41.132.991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3.087.071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29.597.166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25115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46.622.900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50.149.833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3.526.933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34.103.213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33892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29.715.810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33.091.156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3.375.346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23.942.925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55326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82.480.715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89.769.615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7.288.900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64.897.226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53121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49.820.985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55.067.966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5.246.981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39.467.211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5248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93.317.927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100.906.640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7.588.713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73.992.344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7839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25.421.124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27.820.836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2.399.712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19.726.470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0396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96.362.846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104.770.629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8.407.783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74.725.896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0076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133.497.187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144.887.337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11.390.150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102.781.725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83226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60.853.229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66.647.452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5.794.223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47.580.222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424427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63.126.113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67.703.492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4.577.379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49.468.879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14010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44.982.215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47.851.722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2.869.507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33.117.112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516995"/>
                  </a:ext>
                </a:extLst>
              </a:tr>
              <a:tr h="137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54.148.276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57.921.166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3.772.890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39.261.378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501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52" y="1573419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7836" y="889637"/>
            <a:ext cx="8040067" cy="5603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02: PROGRAMA DE ATENCIÓN PRIMARIA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6BCDA0C-502F-4013-9ABF-EC794AC666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569257"/>
              </p:ext>
            </p:extLst>
          </p:nvPr>
        </p:nvGraphicFramePr>
        <p:xfrm>
          <a:off x="506952" y="2636912"/>
          <a:ext cx="8050951" cy="2663677"/>
        </p:xfrm>
        <a:graphic>
          <a:graphicData uri="http://schemas.openxmlformats.org/drawingml/2006/table">
            <a:tbl>
              <a:tblPr/>
              <a:tblGrid>
                <a:gridCol w="715640">
                  <a:extLst>
                    <a:ext uri="{9D8B030D-6E8A-4147-A177-3AD203B41FA5}">
                      <a16:colId xmlns:a16="http://schemas.microsoft.com/office/drawing/2014/main" val="2528991127"/>
                    </a:ext>
                  </a:extLst>
                </a:gridCol>
                <a:gridCol w="247722">
                  <a:extLst>
                    <a:ext uri="{9D8B030D-6E8A-4147-A177-3AD203B41FA5}">
                      <a16:colId xmlns:a16="http://schemas.microsoft.com/office/drawing/2014/main" val="3287977467"/>
                    </a:ext>
                  </a:extLst>
                </a:gridCol>
                <a:gridCol w="255980">
                  <a:extLst>
                    <a:ext uri="{9D8B030D-6E8A-4147-A177-3AD203B41FA5}">
                      <a16:colId xmlns:a16="http://schemas.microsoft.com/office/drawing/2014/main" val="2340046089"/>
                    </a:ext>
                  </a:extLst>
                </a:gridCol>
                <a:gridCol w="2686401">
                  <a:extLst>
                    <a:ext uri="{9D8B030D-6E8A-4147-A177-3AD203B41FA5}">
                      <a16:colId xmlns:a16="http://schemas.microsoft.com/office/drawing/2014/main" val="592632201"/>
                    </a:ext>
                  </a:extLst>
                </a:gridCol>
                <a:gridCol w="718392">
                  <a:extLst>
                    <a:ext uri="{9D8B030D-6E8A-4147-A177-3AD203B41FA5}">
                      <a16:colId xmlns:a16="http://schemas.microsoft.com/office/drawing/2014/main" val="122707211"/>
                    </a:ext>
                  </a:extLst>
                </a:gridCol>
                <a:gridCol w="718392">
                  <a:extLst>
                    <a:ext uri="{9D8B030D-6E8A-4147-A177-3AD203B41FA5}">
                      <a16:colId xmlns:a16="http://schemas.microsoft.com/office/drawing/2014/main" val="2446043590"/>
                    </a:ext>
                  </a:extLst>
                </a:gridCol>
                <a:gridCol w="693621">
                  <a:extLst>
                    <a:ext uri="{9D8B030D-6E8A-4147-A177-3AD203B41FA5}">
                      <a16:colId xmlns:a16="http://schemas.microsoft.com/office/drawing/2014/main" val="2447472376"/>
                    </a:ext>
                  </a:extLst>
                </a:gridCol>
                <a:gridCol w="693621">
                  <a:extLst>
                    <a:ext uri="{9D8B030D-6E8A-4147-A177-3AD203B41FA5}">
                      <a16:colId xmlns:a16="http://schemas.microsoft.com/office/drawing/2014/main" val="3859587330"/>
                    </a:ext>
                  </a:extLst>
                </a:gridCol>
                <a:gridCol w="660591">
                  <a:extLst>
                    <a:ext uri="{9D8B030D-6E8A-4147-A177-3AD203B41FA5}">
                      <a16:colId xmlns:a16="http://schemas.microsoft.com/office/drawing/2014/main" val="1604449691"/>
                    </a:ext>
                  </a:extLst>
                </a:gridCol>
                <a:gridCol w="660591">
                  <a:extLst>
                    <a:ext uri="{9D8B030D-6E8A-4147-A177-3AD203B41FA5}">
                      <a16:colId xmlns:a16="http://schemas.microsoft.com/office/drawing/2014/main" val="3266324731"/>
                    </a:ext>
                  </a:extLst>
                </a:gridCol>
              </a:tblGrid>
              <a:tr h="132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5" marR="8585" marT="85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373230"/>
                  </a:ext>
                </a:extLst>
              </a:tr>
              <a:tr h="4066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5" marR="8585" marT="85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67964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19.784.256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21.182.691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13.954.685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546594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29.335.466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31.210.432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1.874.966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21.583.189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667739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100.850.765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107.992.465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7.141.700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79.232.792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58240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54.131.585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58.390.434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4.258.849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40.704.323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809426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31.368.887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34.033.262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2.664.375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23.209.348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420872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49.607.310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53.124.138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3.516.828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37.467.240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765606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9.342.080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9.845.531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503.451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5.519.914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643492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19.369.636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20.621.863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1.252.227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14.147.148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59338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72.656.019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77.997.054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5.341.035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55.513.853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6936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60.578.402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63.486.138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2.907.736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47.280.727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646168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129.536.294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139.261.977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9.725.683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96.695.921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67235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81.694.830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86.931.171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5.236.341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62.720.119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485264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130.662.418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139.436.290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8.773.872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100.394.834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22159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132.619.726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141.213.031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8.593.305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100.222.595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296608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193.693.764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187.525.349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-6.168.415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818404"/>
                  </a:ext>
                </a:extLst>
              </a:tr>
              <a:tr h="132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34.179.575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37.011.403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2.831.828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25.922.273 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585" marR="8585" marT="85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43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295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1348" y="1628800"/>
            <a:ext cx="7923901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41350" y="692696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1E151B-7DF6-46A7-A420-51829D53C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095505"/>
              </p:ext>
            </p:extLst>
          </p:nvPr>
        </p:nvGraphicFramePr>
        <p:xfrm>
          <a:off x="641348" y="2296673"/>
          <a:ext cx="7861301" cy="3676650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85642981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2860668383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2407139433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3830423167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2137307157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563095702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549792275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3226692032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297610515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3616738933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411364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89666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2.012.390.275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483.413.999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1.202.461.998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125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2.012.390.275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483.413.999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1.202.461.998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140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2.012.390.275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483.413.999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1.202.461.998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8433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20.182.380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17.828.683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12.721.962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4598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9.325.403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26.591.849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17.908.453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817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25.915.505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59.317.757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33.402.252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44.731.035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490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10.657.721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25.493.523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16.545.143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4845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19.893.810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62.369.519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42.475.709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43.608.107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6007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20.078.734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42.830.108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22.751.374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28.526.749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579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41.269.767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80.443.441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39.173.674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52.003.051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2174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25.132.301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35.845.086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1559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 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44.544.637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71.444.229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26.899.592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50.409.447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350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41.832.536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75.332.911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33.500.375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50.358.169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3667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24.134.920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51.455.752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27.320.832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40.479.177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4507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47.130.437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82.075.236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34.944.799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53.947.122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8575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33.560.146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51.194.299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17.634.153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36.583.704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699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23.915.037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41.332.847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17.417.810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32.053.273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487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29.350.410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33.331.549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447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0050" y="1772815"/>
            <a:ext cx="7790804" cy="2795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780094"/>
            <a:ext cx="78613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04: PROGRAMA DE PRESTACIONES INSTITUCIONALES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BF8593-DF54-4BB7-A3A6-C580A6FCA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563953"/>
              </p:ext>
            </p:extLst>
          </p:nvPr>
        </p:nvGraphicFramePr>
        <p:xfrm>
          <a:off x="539552" y="2220281"/>
          <a:ext cx="7861301" cy="3857625"/>
        </p:xfrm>
        <a:graphic>
          <a:graphicData uri="http://schemas.openxmlformats.org/drawingml/2006/table">
            <a:tbl>
              <a:tblPr/>
              <a:tblGrid>
                <a:gridCol w="772755">
                  <a:extLst>
                    <a:ext uri="{9D8B030D-6E8A-4147-A177-3AD203B41FA5}">
                      <a16:colId xmlns:a16="http://schemas.microsoft.com/office/drawing/2014/main" val="3161622856"/>
                    </a:ext>
                  </a:extLst>
                </a:gridCol>
                <a:gridCol w="267492">
                  <a:extLst>
                    <a:ext uri="{9D8B030D-6E8A-4147-A177-3AD203B41FA5}">
                      <a16:colId xmlns:a16="http://schemas.microsoft.com/office/drawing/2014/main" val="871273263"/>
                    </a:ext>
                  </a:extLst>
                </a:gridCol>
                <a:gridCol w="276409">
                  <a:extLst>
                    <a:ext uri="{9D8B030D-6E8A-4147-A177-3AD203B41FA5}">
                      <a16:colId xmlns:a16="http://schemas.microsoft.com/office/drawing/2014/main" val="3140293215"/>
                    </a:ext>
                  </a:extLst>
                </a:gridCol>
                <a:gridCol w="2068607">
                  <a:extLst>
                    <a:ext uri="{9D8B030D-6E8A-4147-A177-3AD203B41FA5}">
                      <a16:colId xmlns:a16="http://schemas.microsoft.com/office/drawing/2014/main" val="920433837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3439267860"/>
                    </a:ext>
                  </a:extLst>
                </a:gridCol>
                <a:gridCol w="775728">
                  <a:extLst>
                    <a:ext uri="{9D8B030D-6E8A-4147-A177-3AD203B41FA5}">
                      <a16:colId xmlns:a16="http://schemas.microsoft.com/office/drawing/2014/main" val="3053422792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2305029214"/>
                    </a:ext>
                  </a:extLst>
                </a:gridCol>
                <a:gridCol w="748978">
                  <a:extLst>
                    <a:ext uri="{9D8B030D-6E8A-4147-A177-3AD203B41FA5}">
                      <a16:colId xmlns:a16="http://schemas.microsoft.com/office/drawing/2014/main" val="2991914702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1494958720"/>
                    </a:ext>
                  </a:extLst>
                </a:gridCol>
                <a:gridCol w="713313">
                  <a:extLst>
                    <a:ext uri="{9D8B030D-6E8A-4147-A177-3AD203B41FA5}">
                      <a16:colId xmlns:a16="http://schemas.microsoft.com/office/drawing/2014/main" val="241216102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233722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6180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19.853.303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41.525.793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21.672.490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1011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31.540.485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94.537.311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62.996.826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57.189.372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4916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32.502.429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54.883.029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22.380.600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38.936.103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945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19.187.349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34.369.957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15.182.608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22.852.249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871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39.157.737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52.232.590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39.140.467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486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29.206.467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39.192.409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859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11.522.982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24.140.235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7731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29.436.470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64.176.902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34.740.432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38.188.558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0737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67.358.948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74.627.467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7.268.519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46.009.090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6424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82.299.363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36.883.688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50.685.802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231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54.560.633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115.514.823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60.954.190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67.674.085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2607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51.070.019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150.918.429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99.848.410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104.410.679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8428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56.715.843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89.792.921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33.077.078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1546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585.894.691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246.082.758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-339.811.933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513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7.283.595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7.250.983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832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9.930.972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5687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8.079.893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9.833.089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7.604.766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9648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26.729.397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43.443.503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16.714.106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899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6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88A7FD-0952-4909-BF46-92466D0AF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52665"/>
              </p:ext>
            </p:extLst>
          </p:nvPr>
        </p:nvGraphicFramePr>
        <p:xfrm>
          <a:off x="500351" y="2358435"/>
          <a:ext cx="8064898" cy="3566853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2442928228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665874018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3444046203"/>
                    </a:ext>
                  </a:extLst>
                </a:gridCol>
                <a:gridCol w="3451819">
                  <a:extLst>
                    <a:ext uri="{9D8B030D-6E8A-4147-A177-3AD203B41FA5}">
                      <a16:colId xmlns:a16="http://schemas.microsoft.com/office/drawing/2014/main" val="2595472503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2850504958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3516458999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1184666039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3058288953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3750194414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3812528965"/>
                    </a:ext>
                  </a:extLst>
                </a:gridCol>
              </a:tblGrid>
              <a:tr h="129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591421"/>
                  </a:ext>
                </a:extLst>
              </a:tr>
              <a:tr h="3954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03878"/>
                  </a:ext>
                </a:extLst>
              </a:tr>
              <a:tr h="169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3.351.934.673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185.982.239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2.456.209.005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79950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3.351.934.673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185.982.239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2.456.209.005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004856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3.351.934.673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185.982.239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2.456.209.005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83065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- Hospital Juan Noé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50.299.385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50.426.948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34.454.687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84764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- Hospital de Iquique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63.181.379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63.259.377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46.470.313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193751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Antofagasta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97.046.222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103.192.038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6.145.816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75.160.148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62763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- Hospital de Calama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27.440.569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29.290.597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1.850.028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23.695.494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948017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Regional de Copiapó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39.757.906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41.388.176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1.630.270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30.447.117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169574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- Hospital de Vallenar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16.948.513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18.155.333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12.862.190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529836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La Serena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43.901.386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47.267.292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3.365.906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40.856.183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171592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San Pablo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45.204.517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48.086.793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2.882.276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43.377.389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420666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- Hospital Ovalle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24.357.195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25.601.152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1.243.957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23.938.167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57429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Carlos Van Buren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72.973.235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77.063.891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4.090.656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54.604.374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350776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Doctor Eduardo Pereira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17.259.546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18.319.335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1.059.789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13.054.145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344480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Valparaiso San Antonio - Hospital Claudio Vicuña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16.681.568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17.890.812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1.209.244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12.968.876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13311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Doctor Gustavo Fricke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87.101.365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96.412.989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9.311.624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64.989.506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058091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Quillota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26.545.625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30.171.918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3.626.293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21.505.520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080677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Quillota - Hospital de Quilpué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21.924.397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23.656.946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1.732.549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16.891.803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653543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Camilo de San Felipe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23.878.546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24.882.248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1.003.702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17.962.312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187908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- Hospital San Juan de Dios de los Andes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18.571.848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19.488.368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916.520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14.819.061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0843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Rancagua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85.825.212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91.121.973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5.296.761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63.348.193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05321"/>
                  </a:ext>
                </a:extLst>
              </a:tr>
              <a:tr h="129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San Fernando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24.613.352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1.321.644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16.888.501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866832"/>
                  </a:ext>
                </a:extLst>
              </a:tr>
              <a:tr h="1613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O'Higgins - Hospital de Santa Cruz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14.093.799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14.789.838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696.039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9.138.147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835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159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2BE170B-9D8E-4002-A3FC-FCEB71D9E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435043"/>
              </p:ext>
            </p:extLst>
          </p:nvPr>
        </p:nvGraphicFramePr>
        <p:xfrm>
          <a:off x="500352" y="2348880"/>
          <a:ext cx="8053983" cy="3439483"/>
        </p:xfrm>
        <a:graphic>
          <a:graphicData uri="http://schemas.openxmlformats.org/drawingml/2006/table">
            <a:tbl>
              <a:tblPr/>
              <a:tblGrid>
                <a:gridCol w="255344">
                  <a:extLst>
                    <a:ext uri="{9D8B030D-6E8A-4147-A177-3AD203B41FA5}">
                      <a16:colId xmlns:a16="http://schemas.microsoft.com/office/drawing/2014/main" val="1241579516"/>
                    </a:ext>
                  </a:extLst>
                </a:gridCol>
                <a:gridCol w="244705">
                  <a:extLst>
                    <a:ext uri="{9D8B030D-6E8A-4147-A177-3AD203B41FA5}">
                      <a16:colId xmlns:a16="http://schemas.microsoft.com/office/drawing/2014/main" val="3726322921"/>
                    </a:ext>
                  </a:extLst>
                </a:gridCol>
                <a:gridCol w="247365">
                  <a:extLst>
                    <a:ext uri="{9D8B030D-6E8A-4147-A177-3AD203B41FA5}">
                      <a16:colId xmlns:a16="http://schemas.microsoft.com/office/drawing/2014/main" val="297852860"/>
                    </a:ext>
                  </a:extLst>
                </a:gridCol>
                <a:gridCol w="3447147">
                  <a:extLst>
                    <a:ext uri="{9D8B030D-6E8A-4147-A177-3AD203B41FA5}">
                      <a16:colId xmlns:a16="http://schemas.microsoft.com/office/drawing/2014/main" val="2083137931"/>
                    </a:ext>
                  </a:extLst>
                </a:gridCol>
                <a:gridCol w="694217">
                  <a:extLst>
                    <a:ext uri="{9D8B030D-6E8A-4147-A177-3AD203B41FA5}">
                      <a16:colId xmlns:a16="http://schemas.microsoft.com/office/drawing/2014/main" val="662455626"/>
                    </a:ext>
                  </a:extLst>
                </a:gridCol>
                <a:gridCol w="694217">
                  <a:extLst>
                    <a:ext uri="{9D8B030D-6E8A-4147-A177-3AD203B41FA5}">
                      <a16:colId xmlns:a16="http://schemas.microsoft.com/office/drawing/2014/main" val="978487238"/>
                    </a:ext>
                  </a:extLst>
                </a:gridCol>
                <a:gridCol w="662299">
                  <a:extLst>
                    <a:ext uri="{9D8B030D-6E8A-4147-A177-3AD203B41FA5}">
                      <a16:colId xmlns:a16="http://schemas.microsoft.com/office/drawing/2014/main" val="3101671224"/>
                    </a:ext>
                  </a:extLst>
                </a:gridCol>
                <a:gridCol w="670279">
                  <a:extLst>
                    <a:ext uri="{9D8B030D-6E8A-4147-A177-3AD203B41FA5}">
                      <a16:colId xmlns:a16="http://schemas.microsoft.com/office/drawing/2014/main" val="2859928519"/>
                    </a:ext>
                  </a:extLst>
                </a:gridCol>
                <a:gridCol w="553246">
                  <a:extLst>
                    <a:ext uri="{9D8B030D-6E8A-4147-A177-3AD203B41FA5}">
                      <a16:colId xmlns:a16="http://schemas.microsoft.com/office/drawing/2014/main" val="3295493692"/>
                    </a:ext>
                  </a:extLst>
                </a:gridCol>
                <a:gridCol w="585164">
                  <a:extLst>
                    <a:ext uri="{9D8B030D-6E8A-4147-A177-3AD203B41FA5}">
                      <a16:colId xmlns:a16="http://schemas.microsoft.com/office/drawing/2014/main" val="2763261601"/>
                    </a:ext>
                  </a:extLst>
                </a:gridCol>
              </a:tblGrid>
              <a:tr h="125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6323"/>
                  </a:ext>
                </a:extLst>
              </a:tr>
              <a:tr h="383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840856"/>
                  </a:ext>
                </a:extLst>
              </a:tr>
              <a:tr h="1564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Curicó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40.479.606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42.830.461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2.350.855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32.254.135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41306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Talca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89.135.266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94.376.842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5.241.576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68.461.306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59101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Linares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27.911.704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29.271.758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23.045.213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42498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- Hospital de Parral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5.998.571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6.370.330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5.339.096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6103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Chillán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62.808.514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65.445.699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2.637.185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54.929.344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08214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- Hospital de San Carlos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16.289.798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16.915.003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625.205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15.257.140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7477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Guillermo Grant Benavente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137.306.462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145.316.675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8.010.213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100.749.763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05740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- Hospital de Coronel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15.675.996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10.903.079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91683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- Hospital Higueras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74.215.206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78.517.324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4.302.118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57.404.967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29516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 - Hospital de los Ángeles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81.853.591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87.434.255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5.580.664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68.553.402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67828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- Hospital de Curanilahue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15.824.526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16.780.078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955.552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14.630.993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00589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Angol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16.945.803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17.646.396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700.593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15.482.886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45366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- Hospital Victoria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18.626.968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19.403.089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776.121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16.301.799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30762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Dr. Abraham Godoy Peña de Lautaro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15.903.587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11.118.841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62830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Intercultural de Nueva Imperial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20.385.400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15.099.604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08789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Pitrufquén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16.136.409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9.098.468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57791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Villarrica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12.102.175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9.190.171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25550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- Hospital de Temuco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107.975.949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115.713.505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7.737.556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99.241.369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38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- Hospital de Valdivia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69.976.193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73.678.186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3.701.993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53.635.267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605039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- Hospital de Osorno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55.180.158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58.353.543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3.173.385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46.289.002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83204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- Hospital de Puerto Montt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92.741.986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98.401.697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5.659.711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69.147.279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5785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- Hospital de Coyhaique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40.342.408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42.067.478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1.725.070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31.049.329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663408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- Hospital Regional de Punta Arenas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54.837.954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56.969.660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2.131.706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40.363.862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979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5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0354" y="1628800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00352" y="692696"/>
            <a:ext cx="806489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7334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</a:br>
            <a:r>
              <a:rPr kumimoji="0" lang="es-CL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  <a:cs typeface="Verdana" pitchFamily="34" charset="0"/>
              </a:rPr>
              <a:t>PARTIDA 16. CAPÍTULO 02. PROGRAMA 05: FINANCIAMIENTO HOSPITALES POR GRUPO RELACIONADO DE DIAGNÓSTICO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73A9A6-1FCC-40B7-AF01-28CBE8DE7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096945"/>
              </p:ext>
            </p:extLst>
          </p:nvPr>
        </p:nvGraphicFramePr>
        <p:xfrm>
          <a:off x="500351" y="2353248"/>
          <a:ext cx="8064897" cy="3243880"/>
        </p:xfrm>
        <a:graphic>
          <a:graphicData uri="http://schemas.openxmlformats.org/drawingml/2006/table">
            <a:tbl>
              <a:tblPr/>
              <a:tblGrid>
                <a:gridCol w="255690">
                  <a:extLst>
                    <a:ext uri="{9D8B030D-6E8A-4147-A177-3AD203B41FA5}">
                      <a16:colId xmlns:a16="http://schemas.microsoft.com/office/drawing/2014/main" val="3544630398"/>
                    </a:ext>
                  </a:extLst>
                </a:gridCol>
                <a:gridCol w="245036">
                  <a:extLst>
                    <a:ext uri="{9D8B030D-6E8A-4147-A177-3AD203B41FA5}">
                      <a16:colId xmlns:a16="http://schemas.microsoft.com/office/drawing/2014/main" val="1302286847"/>
                    </a:ext>
                  </a:extLst>
                </a:gridCol>
                <a:gridCol w="247700">
                  <a:extLst>
                    <a:ext uri="{9D8B030D-6E8A-4147-A177-3AD203B41FA5}">
                      <a16:colId xmlns:a16="http://schemas.microsoft.com/office/drawing/2014/main" val="1102107329"/>
                    </a:ext>
                  </a:extLst>
                </a:gridCol>
                <a:gridCol w="3451818">
                  <a:extLst>
                    <a:ext uri="{9D8B030D-6E8A-4147-A177-3AD203B41FA5}">
                      <a16:colId xmlns:a16="http://schemas.microsoft.com/office/drawing/2014/main" val="3144605916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2329144150"/>
                    </a:ext>
                  </a:extLst>
                </a:gridCol>
                <a:gridCol w="695158">
                  <a:extLst>
                    <a:ext uri="{9D8B030D-6E8A-4147-A177-3AD203B41FA5}">
                      <a16:colId xmlns:a16="http://schemas.microsoft.com/office/drawing/2014/main" val="1813012720"/>
                    </a:ext>
                  </a:extLst>
                </a:gridCol>
                <a:gridCol w="663197">
                  <a:extLst>
                    <a:ext uri="{9D8B030D-6E8A-4147-A177-3AD203B41FA5}">
                      <a16:colId xmlns:a16="http://schemas.microsoft.com/office/drawing/2014/main" val="2414230335"/>
                    </a:ext>
                  </a:extLst>
                </a:gridCol>
                <a:gridCol w="671187">
                  <a:extLst>
                    <a:ext uri="{9D8B030D-6E8A-4147-A177-3AD203B41FA5}">
                      <a16:colId xmlns:a16="http://schemas.microsoft.com/office/drawing/2014/main" val="11973871"/>
                    </a:ext>
                  </a:extLst>
                </a:gridCol>
                <a:gridCol w="553996">
                  <a:extLst>
                    <a:ext uri="{9D8B030D-6E8A-4147-A177-3AD203B41FA5}">
                      <a16:colId xmlns:a16="http://schemas.microsoft.com/office/drawing/2014/main" val="1345412618"/>
                    </a:ext>
                  </a:extLst>
                </a:gridCol>
                <a:gridCol w="585957">
                  <a:extLst>
                    <a:ext uri="{9D8B030D-6E8A-4147-A177-3AD203B41FA5}">
                      <a16:colId xmlns:a16="http://schemas.microsoft.com/office/drawing/2014/main" val="3598344911"/>
                    </a:ext>
                  </a:extLst>
                </a:gridCol>
              </a:tblGrid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24" marR="7824" marT="78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7249"/>
                  </a:ext>
                </a:extLst>
              </a:tr>
              <a:tr h="2347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441017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Salvador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92.458.652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100.597.184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8.138.532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69.137.469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69034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Santiago Oriente Luis Tisné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35.437.845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36.619.966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1.182.121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24.687.099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91626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Luis Calvo Mackenna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50.449.102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52.484.105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2.035.003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31.950.511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60797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Hospital del Tórax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37.349.177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37.629.449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280.272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22.423.893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1079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- Instituto de Neurocirugía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23.423.824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13.636.446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17743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Clínico San Borja Arriarán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86.148.317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99.383.722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13.235.405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74.637.258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4668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El Carmen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58.664.343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62.156.310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3.491.967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54.861.804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8280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- Hospital de Urgencia Asistencia Pública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43.278.909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67.904.145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24.625.236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47.534.959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416384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Barros Luco Trudeau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114.825.474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116.926.625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2.101.151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78.584.183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8215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Exequiel González Cortés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33.612.087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35.544.238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1.932.151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23.398.165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047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 Luis de Buin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11.348.464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8.612.749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82481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Hospital Sanatorio El Pino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39.515.647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29.261.085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61183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San José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92.520.910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64.489.314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3968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- Hospital Roberto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38.848.338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39.943.899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1.095.561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27.011.131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75473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San Juan de Dios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93.531.247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100.545.937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7.014.690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73.751.885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98720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Félix Bulnes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62.539.997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67.399.399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4.859.402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50.791.861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91231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Talagante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16.944.273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17.715.389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771.116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12.683.666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64982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- Hospital de Melipilla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18.232.475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14.073.777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326335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Sótero del Río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154.499.811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155.707.833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1.208.022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104.056.490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725008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- Hospital La Florida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77.966.282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82.502.661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4.536.379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61.140.195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935537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54.884.531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57.370.149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2.485.618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45.361.414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068596"/>
                  </a:ext>
                </a:extLst>
              </a:tr>
              <a:tr h="125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- Hospital Castro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23.212.934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24.365.776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1.152.842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19.145.210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19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2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64901" y="1626388"/>
            <a:ext cx="7787722" cy="2306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3941" y="867081"/>
            <a:ext cx="78586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04. PROGRAMA 01: INSTITUTO DE SALUD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C386D3-0551-4A28-94D6-BB7967FFD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00753"/>
              </p:ext>
            </p:extLst>
          </p:nvPr>
        </p:nvGraphicFramePr>
        <p:xfrm>
          <a:off x="593941" y="2078462"/>
          <a:ext cx="7823202" cy="3657600"/>
        </p:xfrm>
        <a:graphic>
          <a:graphicData uri="http://schemas.openxmlformats.org/drawingml/2006/table">
            <a:tbl>
              <a:tblPr/>
              <a:tblGrid>
                <a:gridCol w="716903">
                  <a:extLst>
                    <a:ext uri="{9D8B030D-6E8A-4147-A177-3AD203B41FA5}">
                      <a16:colId xmlns:a16="http://schemas.microsoft.com/office/drawing/2014/main" val="828808161"/>
                    </a:ext>
                  </a:extLst>
                </a:gridCol>
                <a:gridCol w="268838">
                  <a:extLst>
                    <a:ext uri="{9D8B030D-6E8A-4147-A177-3AD203B41FA5}">
                      <a16:colId xmlns:a16="http://schemas.microsoft.com/office/drawing/2014/main" val="3980500404"/>
                    </a:ext>
                  </a:extLst>
                </a:gridCol>
                <a:gridCol w="277800">
                  <a:extLst>
                    <a:ext uri="{9D8B030D-6E8A-4147-A177-3AD203B41FA5}">
                      <a16:colId xmlns:a16="http://schemas.microsoft.com/office/drawing/2014/main" val="1537048642"/>
                    </a:ext>
                  </a:extLst>
                </a:gridCol>
                <a:gridCol w="2138760">
                  <a:extLst>
                    <a:ext uri="{9D8B030D-6E8A-4147-A177-3AD203B41FA5}">
                      <a16:colId xmlns:a16="http://schemas.microsoft.com/office/drawing/2014/main" val="503912899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4098239920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2682763948"/>
                    </a:ext>
                  </a:extLst>
                </a:gridCol>
                <a:gridCol w="752748">
                  <a:extLst>
                    <a:ext uri="{9D8B030D-6E8A-4147-A177-3AD203B41FA5}">
                      <a16:colId xmlns:a16="http://schemas.microsoft.com/office/drawing/2014/main" val="492023792"/>
                    </a:ext>
                  </a:extLst>
                </a:gridCol>
                <a:gridCol w="728851">
                  <a:extLst>
                    <a:ext uri="{9D8B030D-6E8A-4147-A177-3AD203B41FA5}">
                      <a16:colId xmlns:a16="http://schemas.microsoft.com/office/drawing/2014/main" val="2885388014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2647157321"/>
                    </a:ext>
                  </a:extLst>
                </a:gridCol>
                <a:gridCol w="716903">
                  <a:extLst>
                    <a:ext uri="{9D8B030D-6E8A-4147-A177-3AD203B41FA5}">
                      <a16:colId xmlns:a16="http://schemas.microsoft.com/office/drawing/2014/main" val="102633678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2511"/>
                  </a:ext>
                </a:extLst>
              </a:tr>
              <a:tr h="4572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944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9.020.679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23.597.878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8060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15.731.001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605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12.480.886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15.715.088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3.234.202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6.588.201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4662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0290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054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841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6111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955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1189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392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3425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0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429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7147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-318.781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450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6170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005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358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2305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145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28882F6-F8AD-4BD7-B773-03227FF22D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452110"/>
              </p:ext>
            </p:extLst>
          </p:nvPr>
        </p:nvGraphicFramePr>
        <p:xfrm>
          <a:off x="611560" y="1847850"/>
          <a:ext cx="7632848" cy="395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2464" y="1765042"/>
            <a:ext cx="7734302" cy="2032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854752"/>
            <a:ext cx="77343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05. PROGRAMA 01: CENTRAL NACIONAL DE ABASTECIMIENTO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B76A39-F8DF-4B62-B9B6-2CE221C82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37463"/>
              </p:ext>
            </p:extLst>
          </p:nvPr>
        </p:nvGraphicFramePr>
        <p:xfrm>
          <a:off x="611560" y="2254307"/>
          <a:ext cx="7734302" cy="3076575"/>
        </p:xfrm>
        <a:graphic>
          <a:graphicData uri="http://schemas.openxmlformats.org/drawingml/2006/table">
            <a:tbl>
              <a:tblPr/>
              <a:tblGrid>
                <a:gridCol w="719749">
                  <a:extLst>
                    <a:ext uri="{9D8B030D-6E8A-4147-A177-3AD203B41FA5}">
                      <a16:colId xmlns:a16="http://schemas.microsoft.com/office/drawing/2014/main" val="2676950240"/>
                    </a:ext>
                  </a:extLst>
                </a:gridCol>
                <a:gridCol w="269906">
                  <a:extLst>
                    <a:ext uri="{9D8B030D-6E8A-4147-A177-3AD203B41FA5}">
                      <a16:colId xmlns:a16="http://schemas.microsoft.com/office/drawing/2014/main" val="1992997230"/>
                    </a:ext>
                  </a:extLst>
                </a:gridCol>
                <a:gridCol w="278903">
                  <a:extLst>
                    <a:ext uri="{9D8B030D-6E8A-4147-A177-3AD203B41FA5}">
                      <a16:colId xmlns:a16="http://schemas.microsoft.com/office/drawing/2014/main" val="1464274233"/>
                    </a:ext>
                  </a:extLst>
                </a:gridCol>
                <a:gridCol w="2147250">
                  <a:extLst>
                    <a:ext uri="{9D8B030D-6E8A-4147-A177-3AD203B41FA5}">
                      <a16:colId xmlns:a16="http://schemas.microsoft.com/office/drawing/2014/main" val="4281807070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562781469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1246760601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984193266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3848124388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063525772"/>
                    </a:ext>
                  </a:extLst>
                </a:gridCol>
                <a:gridCol w="719749">
                  <a:extLst>
                    <a:ext uri="{9D8B030D-6E8A-4147-A177-3AD203B41FA5}">
                      <a16:colId xmlns:a16="http://schemas.microsoft.com/office/drawing/2014/main" val="23133033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287067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260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12.437.640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8172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4.889.819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6.278.693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4.174.129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74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5.136.885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4.647.799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-489.086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2.835.667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042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520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266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828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933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402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0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3442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387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149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6351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6491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75008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63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704849" y="1556792"/>
            <a:ext cx="7734301" cy="3578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1 de 5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43016" y="823173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81B4FC7-A0D5-4C5B-AD08-7E2D7C76E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061585"/>
              </p:ext>
            </p:extLst>
          </p:nvPr>
        </p:nvGraphicFramePr>
        <p:xfrm>
          <a:off x="543016" y="1904404"/>
          <a:ext cx="7734301" cy="428625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106063780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4034455286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672080903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2495084446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882340528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72319811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440370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335509271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17465160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57430991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03465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3890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565.755.566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71.357.399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420.196.242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6962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108.004.793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118.579.143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10.574.350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106.116.183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653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42.426.899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82.437.188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40.010.289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42.536.474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204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184.517.854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186.588.711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155.549.945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2998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112.957.522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8763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Preventivo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40767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Enfermedad y Medicina Curativa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105.290.880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107.704.876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744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Maternal, Artículo 196 Código del Trabajo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7.646.729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279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0533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Reposo Maternal y Cuidado del Niño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71.560.332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0350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9361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68881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158.472.200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164.543.100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6.070.900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104.778.541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370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135.296.584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20563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Alimentación Complementaria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42.437.770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23.417.395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887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Ampliado de Inmunizaciones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69.795.848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214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Alimentación Complementaria para el Adulto Mayor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24.562.966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16.299.728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79358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PUC - Sinovac Estudio Clínico Vacuna COVID-19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73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679519" y="1483343"/>
            <a:ext cx="736101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2 de 5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6136" y="805691"/>
            <a:ext cx="764094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8A6486-8681-4600-9AF5-685D45CF6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6894"/>
              </p:ext>
            </p:extLst>
          </p:nvPr>
        </p:nvGraphicFramePr>
        <p:xfrm>
          <a:off x="536136" y="1887745"/>
          <a:ext cx="7640950" cy="4374765"/>
        </p:xfrm>
        <a:graphic>
          <a:graphicData uri="http://schemas.openxmlformats.org/drawingml/2006/table">
            <a:tbl>
              <a:tblPr/>
              <a:tblGrid>
                <a:gridCol w="697804">
                  <a:extLst>
                    <a:ext uri="{9D8B030D-6E8A-4147-A177-3AD203B41FA5}">
                      <a16:colId xmlns:a16="http://schemas.microsoft.com/office/drawing/2014/main" val="574796161"/>
                    </a:ext>
                  </a:extLst>
                </a:gridCol>
                <a:gridCol w="226787">
                  <a:extLst>
                    <a:ext uri="{9D8B030D-6E8A-4147-A177-3AD203B41FA5}">
                      <a16:colId xmlns:a16="http://schemas.microsoft.com/office/drawing/2014/main" val="1891197225"/>
                    </a:ext>
                  </a:extLst>
                </a:gridCol>
                <a:gridCol w="244231">
                  <a:extLst>
                    <a:ext uri="{9D8B030D-6E8A-4147-A177-3AD203B41FA5}">
                      <a16:colId xmlns:a16="http://schemas.microsoft.com/office/drawing/2014/main" val="3921810303"/>
                    </a:ext>
                  </a:extLst>
                </a:gridCol>
                <a:gridCol w="1965480">
                  <a:extLst>
                    <a:ext uri="{9D8B030D-6E8A-4147-A177-3AD203B41FA5}">
                      <a16:colId xmlns:a16="http://schemas.microsoft.com/office/drawing/2014/main" val="3485154792"/>
                    </a:ext>
                  </a:extLst>
                </a:gridCol>
                <a:gridCol w="790845">
                  <a:extLst>
                    <a:ext uri="{9D8B030D-6E8A-4147-A177-3AD203B41FA5}">
                      <a16:colId xmlns:a16="http://schemas.microsoft.com/office/drawing/2014/main" val="3660394955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40158014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2218137710"/>
                    </a:ext>
                  </a:extLst>
                </a:gridCol>
                <a:gridCol w="732693">
                  <a:extLst>
                    <a:ext uri="{9D8B030D-6E8A-4147-A177-3AD203B41FA5}">
                      <a16:colId xmlns:a16="http://schemas.microsoft.com/office/drawing/2014/main" val="2355942120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209717530"/>
                    </a:ext>
                  </a:extLst>
                </a:gridCol>
                <a:gridCol w="697804">
                  <a:extLst>
                    <a:ext uri="{9D8B030D-6E8A-4147-A177-3AD203B41FA5}">
                      <a16:colId xmlns:a16="http://schemas.microsoft.com/office/drawing/2014/main" val="1402838885"/>
                    </a:ext>
                  </a:extLst>
                </a:gridCol>
              </a:tblGrid>
              <a:tr h="1462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06494"/>
                  </a:ext>
                </a:extLst>
              </a:tr>
              <a:tr h="2900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172263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11.339.587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11.373.587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49760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1.792.280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988.734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075889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339.358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674070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641.310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96228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224.094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14768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783.158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216052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44610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338.755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1080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179077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346.421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78458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308.216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780709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611882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462.228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874559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194.865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074529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911924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129.702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85147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112.343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33356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52435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912.911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38238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157.987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755530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273.636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207107"/>
                  </a:ext>
                </a:extLst>
              </a:tr>
              <a:tr h="290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105.642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797024"/>
                  </a:ext>
                </a:extLst>
              </a:tr>
              <a:tr h="146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229.008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536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931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3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786404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CB1569-F3A5-4A5F-A4E4-E53FF4AF5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425669"/>
              </p:ext>
            </p:extLst>
          </p:nvPr>
        </p:nvGraphicFramePr>
        <p:xfrm>
          <a:off x="539552" y="2080660"/>
          <a:ext cx="7734301" cy="36576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1667635867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4216464820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3523882367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350710985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14815381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449845943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4098442839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735957234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933730026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409942836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402464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493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8819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692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466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21247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71668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7644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7404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1284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3213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762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7.836.029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10.036.900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5322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Especiales, Atención Primaria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16.942.818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12.554.872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12.063.852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0597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Enfermedades Emergentes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-2.426.153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6375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Investigación y Desarrollo en Salud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9841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492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526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0" y="1565126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4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9AB588-5412-4422-991F-B72D68597E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476267"/>
              </p:ext>
            </p:extLst>
          </p:nvPr>
        </p:nvGraphicFramePr>
        <p:xfrm>
          <a:off x="539551" y="2058619"/>
          <a:ext cx="7734301" cy="4114800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311897269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3026046594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1039611531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3066341736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093959819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647753989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2634385010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1411566969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915725495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51194382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633146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1972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676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885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072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603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42155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345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2194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1766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8238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42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1465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079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4325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27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1983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a Contratistas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3858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854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623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5555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6073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83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53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7270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3598" y="1557381"/>
            <a:ext cx="7734302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5 de 5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86745"/>
            <a:ext cx="77343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09. PROGRAMA 01: SUBSECRETARÍA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7C8FAE-46F3-4471-B60E-A548A9FB64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10480"/>
              </p:ext>
            </p:extLst>
          </p:nvPr>
        </p:nvGraphicFramePr>
        <p:xfrm>
          <a:off x="523598" y="1902057"/>
          <a:ext cx="7734301" cy="4420178"/>
        </p:xfrm>
        <a:graphic>
          <a:graphicData uri="http://schemas.openxmlformats.org/drawingml/2006/table">
            <a:tbl>
              <a:tblPr/>
              <a:tblGrid>
                <a:gridCol w="706329">
                  <a:extLst>
                    <a:ext uri="{9D8B030D-6E8A-4147-A177-3AD203B41FA5}">
                      <a16:colId xmlns:a16="http://schemas.microsoft.com/office/drawing/2014/main" val="2962904632"/>
                    </a:ext>
                  </a:extLst>
                </a:gridCol>
                <a:gridCol w="229557">
                  <a:extLst>
                    <a:ext uri="{9D8B030D-6E8A-4147-A177-3AD203B41FA5}">
                      <a16:colId xmlns:a16="http://schemas.microsoft.com/office/drawing/2014/main" val="4273523106"/>
                    </a:ext>
                  </a:extLst>
                </a:gridCol>
                <a:gridCol w="247215">
                  <a:extLst>
                    <a:ext uri="{9D8B030D-6E8A-4147-A177-3AD203B41FA5}">
                      <a16:colId xmlns:a16="http://schemas.microsoft.com/office/drawing/2014/main" val="2142208789"/>
                    </a:ext>
                  </a:extLst>
                </a:gridCol>
                <a:gridCol w="1989493">
                  <a:extLst>
                    <a:ext uri="{9D8B030D-6E8A-4147-A177-3AD203B41FA5}">
                      <a16:colId xmlns:a16="http://schemas.microsoft.com/office/drawing/2014/main" val="992811033"/>
                    </a:ext>
                  </a:extLst>
                </a:gridCol>
                <a:gridCol w="800506">
                  <a:extLst>
                    <a:ext uri="{9D8B030D-6E8A-4147-A177-3AD203B41FA5}">
                      <a16:colId xmlns:a16="http://schemas.microsoft.com/office/drawing/2014/main" val="2803612511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1216301572"/>
                    </a:ext>
                  </a:extLst>
                </a:gridCol>
                <a:gridCol w="803449">
                  <a:extLst>
                    <a:ext uri="{9D8B030D-6E8A-4147-A177-3AD203B41FA5}">
                      <a16:colId xmlns:a16="http://schemas.microsoft.com/office/drawing/2014/main" val="3883569528"/>
                    </a:ext>
                  </a:extLst>
                </a:gridCol>
                <a:gridCol w="741645">
                  <a:extLst>
                    <a:ext uri="{9D8B030D-6E8A-4147-A177-3AD203B41FA5}">
                      <a16:colId xmlns:a16="http://schemas.microsoft.com/office/drawing/2014/main" val="1655788842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3732405077"/>
                    </a:ext>
                  </a:extLst>
                </a:gridCol>
                <a:gridCol w="706329">
                  <a:extLst>
                    <a:ext uri="{9D8B030D-6E8A-4147-A177-3AD203B41FA5}">
                      <a16:colId xmlns:a16="http://schemas.microsoft.com/office/drawing/2014/main" val="2956068766"/>
                    </a:ext>
                  </a:extLst>
                </a:gridCol>
              </a:tblGrid>
              <a:tr h="2599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41" marR="9141" marT="91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820892"/>
                  </a:ext>
                </a:extLst>
              </a:tr>
              <a:tr h="2971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41" marR="9141" marT="91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127399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618576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529658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361085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28408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531906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511939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105577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67932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299444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456844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171271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191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171123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28980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098952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670463"/>
                  </a:ext>
                </a:extLst>
              </a:tr>
              <a:tr h="29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899031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339689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388622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9.948.503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9.945.503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9.945.552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331518,4%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558344"/>
                  </a:ext>
                </a:extLst>
              </a:tr>
              <a:tr h="14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41" marR="9141" marT="914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05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7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39552" y="1605219"/>
            <a:ext cx="7661470" cy="235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1 de 3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853936"/>
            <a:ext cx="76614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686810-F9DD-44F6-ABCB-FD671F937A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63769"/>
              </p:ext>
            </p:extLst>
          </p:nvPr>
        </p:nvGraphicFramePr>
        <p:xfrm>
          <a:off x="539552" y="1912330"/>
          <a:ext cx="7644301" cy="4372689"/>
        </p:xfrm>
        <a:graphic>
          <a:graphicData uri="http://schemas.openxmlformats.org/drawingml/2006/table">
            <a:tbl>
              <a:tblPr/>
              <a:tblGrid>
                <a:gridCol w="681766">
                  <a:extLst>
                    <a:ext uri="{9D8B030D-6E8A-4147-A177-3AD203B41FA5}">
                      <a16:colId xmlns:a16="http://schemas.microsoft.com/office/drawing/2014/main" val="3654866640"/>
                    </a:ext>
                  </a:extLst>
                </a:gridCol>
                <a:gridCol w="255663">
                  <a:extLst>
                    <a:ext uri="{9D8B030D-6E8A-4147-A177-3AD203B41FA5}">
                      <a16:colId xmlns:a16="http://schemas.microsoft.com/office/drawing/2014/main" val="1053351875"/>
                    </a:ext>
                  </a:extLst>
                </a:gridCol>
                <a:gridCol w="264184">
                  <a:extLst>
                    <a:ext uri="{9D8B030D-6E8A-4147-A177-3AD203B41FA5}">
                      <a16:colId xmlns:a16="http://schemas.microsoft.com/office/drawing/2014/main" val="1075332866"/>
                    </a:ext>
                  </a:extLst>
                </a:gridCol>
                <a:gridCol w="2215740">
                  <a:extLst>
                    <a:ext uri="{9D8B030D-6E8A-4147-A177-3AD203B41FA5}">
                      <a16:colId xmlns:a16="http://schemas.microsoft.com/office/drawing/2014/main" val="3707815161"/>
                    </a:ext>
                  </a:extLst>
                </a:gridCol>
                <a:gridCol w="715854">
                  <a:extLst>
                    <a:ext uri="{9D8B030D-6E8A-4147-A177-3AD203B41FA5}">
                      <a16:colId xmlns:a16="http://schemas.microsoft.com/office/drawing/2014/main" val="815667275"/>
                    </a:ext>
                  </a:extLst>
                </a:gridCol>
                <a:gridCol w="715854">
                  <a:extLst>
                    <a:ext uri="{9D8B030D-6E8A-4147-A177-3AD203B41FA5}">
                      <a16:colId xmlns:a16="http://schemas.microsoft.com/office/drawing/2014/main" val="2780752474"/>
                    </a:ext>
                  </a:extLst>
                </a:gridCol>
                <a:gridCol w="715854">
                  <a:extLst>
                    <a:ext uri="{9D8B030D-6E8A-4147-A177-3AD203B41FA5}">
                      <a16:colId xmlns:a16="http://schemas.microsoft.com/office/drawing/2014/main" val="2461039785"/>
                    </a:ext>
                  </a:extLst>
                </a:gridCol>
                <a:gridCol w="715854">
                  <a:extLst>
                    <a:ext uri="{9D8B030D-6E8A-4147-A177-3AD203B41FA5}">
                      <a16:colId xmlns:a16="http://schemas.microsoft.com/office/drawing/2014/main" val="1143346492"/>
                    </a:ext>
                  </a:extLst>
                </a:gridCol>
                <a:gridCol w="681766">
                  <a:extLst>
                    <a:ext uri="{9D8B030D-6E8A-4147-A177-3AD203B41FA5}">
                      <a16:colId xmlns:a16="http://schemas.microsoft.com/office/drawing/2014/main" val="644205242"/>
                    </a:ext>
                  </a:extLst>
                </a:gridCol>
                <a:gridCol w="681766">
                  <a:extLst>
                    <a:ext uri="{9D8B030D-6E8A-4147-A177-3AD203B41FA5}">
                      <a16:colId xmlns:a16="http://schemas.microsoft.com/office/drawing/2014/main" val="1800418144"/>
                    </a:ext>
                  </a:extLst>
                </a:gridCol>
              </a:tblGrid>
              <a:tr h="1404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41151"/>
                  </a:ext>
                </a:extLst>
              </a:tr>
              <a:tr h="4302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324603"/>
                  </a:ext>
                </a:extLst>
              </a:tr>
              <a:tr h="149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315.695.466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121.123.098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139.149.010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27375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16.056.424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17.429.733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1.373.309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11.237.450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11619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24.746.344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74.775.355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50.029.011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25.205.116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253620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142327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600348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327.679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049785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38.656.037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43.441.882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4.785.845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09889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8.718.604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722997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8.718.604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654583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4.738.180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3.832.077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012722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053889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2048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268685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892201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165.799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60513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206.571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14430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157.675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37304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982462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940018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2868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908492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928051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521673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450021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92673"/>
                  </a:ext>
                </a:extLst>
              </a:tr>
              <a:tr h="1404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783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9932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685" y="1484784"/>
            <a:ext cx="7945754" cy="376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2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51300" y="789038"/>
            <a:ext cx="798113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5D4FF1-7037-4826-8B3C-DBAC0F5399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718364"/>
              </p:ext>
            </p:extLst>
          </p:nvPr>
        </p:nvGraphicFramePr>
        <p:xfrm>
          <a:off x="551300" y="1861254"/>
          <a:ext cx="7966289" cy="4250511"/>
        </p:xfrm>
        <a:graphic>
          <a:graphicData uri="http://schemas.openxmlformats.org/drawingml/2006/table">
            <a:tbl>
              <a:tblPr/>
              <a:tblGrid>
                <a:gridCol w="710483">
                  <a:extLst>
                    <a:ext uri="{9D8B030D-6E8A-4147-A177-3AD203B41FA5}">
                      <a16:colId xmlns:a16="http://schemas.microsoft.com/office/drawing/2014/main" val="3534413383"/>
                    </a:ext>
                  </a:extLst>
                </a:gridCol>
                <a:gridCol w="266432">
                  <a:extLst>
                    <a:ext uri="{9D8B030D-6E8A-4147-A177-3AD203B41FA5}">
                      <a16:colId xmlns:a16="http://schemas.microsoft.com/office/drawing/2014/main" val="529667769"/>
                    </a:ext>
                  </a:extLst>
                </a:gridCol>
                <a:gridCol w="275311">
                  <a:extLst>
                    <a:ext uri="{9D8B030D-6E8A-4147-A177-3AD203B41FA5}">
                      <a16:colId xmlns:a16="http://schemas.microsoft.com/office/drawing/2014/main" val="3056322347"/>
                    </a:ext>
                  </a:extLst>
                </a:gridCol>
                <a:gridCol w="2309069">
                  <a:extLst>
                    <a:ext uri="{9D8B030D-6E8A-4147-A177-3AD203B41FA5}">
                      <a16:colId xmlns:a16="http://schemas.microsoft.com/office/drawing/2014/main" val="757684290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055915758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4031424649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056314581"/>
                    </a:ext>
                  </a:extLst>
                </a:gridCol>
                <a:gridCol w="746007">
                  <a:extLst>
                    <a:ext uri="{9D8B030D-6E8A-4147-A177-3AD203B41FA5}">
                      <a16:colId xmlns:a16="http://schemas.microsoft.com/office/drawing/2014/main" val="1554383769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3044114810"/>
                    </a:ext>
                  </a:extLst>
                </a:gridCol>
                <a:gridCol w="710483">
                  <a:extLst>
                    <a:ext uri="{9D8B030D-6E8A-4147-A177-3AD203B41FA5}">
                      <a16:colId xmlns:a16="http://schemas.microsoft.com/office/drawing/2014/main" val="3483394749"/>
                    </a:ext>
                  </a:extLst>
                </a:gridCol>
              </a:tblGrid>
              <a:tr h="151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25909"/>
                  </a:ext>
                </a:extLst>
              </a:tr>
              <a:tr h="4554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922373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101067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341799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24221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968053"/>
                  </a:ext>
                </a:extLst>
              </a:tr>
              <a:tr h="303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67520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676836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604156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218.731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869701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659749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139.943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84383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600867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Oriente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511.386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006269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43.876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521153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23.194.546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23.242.211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3.132.489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01018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Campaña de Invierno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-4.777.935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514914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Primaria, Ley N° 20.645 Trato Usuario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11.760.611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23477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Digital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4.825.600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2.884.806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821829"/>
                  </a:ext>
                </a:extLst>
              </a:tr>
              <a:tr h="3036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Pañales para adulto mayor y personas en situación de discapacidad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51679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61.592.668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4.379.541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12590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624475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61.588.955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4.378.553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572838"/>
                  </a:ext>
                </a:extLst>
              </a:tr>
              <a:tr h="151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21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736" y="1661403"/>
            <a:ext cx="7886702" cy="251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3 de 3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3" y="877320"/>
            <a:ext cx="788670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01: SUBSECRETARÍA DE REDES ASISTENCIALES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1246C2-B606-434D-93A7-52BCAF8C6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999629"/>
              </p:ext>
            </p:extLst>
          </p:nvPr>
        </p:nvGraphicFramePr>
        <p:xfrm>
          <a:off x="541873" y="2091983"/>
          <a:ext cx="7886702" cy="3797774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822261790"/>
                    </a:ext>
                  </a:extLst>
                </a:gridCol>
                <a:gridCol w="263770">
                  <a:extLst>
                    <a:ext uri="{9D8B030D-6E8A-4147-A177-3AD203B41FA5}">
                      <a16:colId xmlns:a16="http://schemas.microsoft.com/office/drawing/2014/main" val="2932080070"/>
                    </a:ext>
                  </a:extLst>
                </a:gridCol>
                <a:gridCol w="272561">
                  <a:extLst>
                    <a:ext uri="{9D8B030D-6E8A-4147-A177-3AD203B41FA5}">
                      <a16:colId xmlns:a16="http://schemas.microsoft.com/office/drawing/2014/main" val="109462267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57461079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2825189087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3437744664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1707298179"/>
                    </a:ext>
                  </a:extLst>
                </a:gridCol>
                <a:gridCol w="738554">
                  <a:extLst>
                    <a:ext uri="{9D8B030D-6E8A-4147-A177-3AD203B41FA5}">
                      <a16:colId xmlns:a16="http://schemas.microsoft.com/office/drawing/2014/main" val="4139779970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521496619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4079124635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724354"/>
                  </a:ext>
                </a:extLst>
              </a:tr>
              <a:tr h="4557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98799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115.172.421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79.638.954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18058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79.585.096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96516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Concesiones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12.244.238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1.458.304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77442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 la Construcción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87.944.404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71.623.952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8162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Equipamiento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13.140.249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6.002.384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78984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Fijo al Mobiliario no Clínico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5475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Modificación Contratos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1.498.213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500.456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69925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09652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61635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00680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529230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4213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123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160704"/>
                  </a:ext>
                </a:extLst>
              </a:tr>
              <a:tr h="303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2071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2192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38027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2.953.728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2.954.394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295439,4%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10943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010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22" y="1628800"/>
            <a:ext cx="7886703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22" y="863556"/>
            <a:ext cx="798012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D1EF1E-EC0B-420D-BB11-36CA5AF12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209820"/>
              </p:ext>
            </p:extLst>
          </p:nvPr>
        </p:nvGraphicFramePr>
        <p:xfrm>
          <a:off x="535022" y="2000486"/>
          <a:ext cx="7975593" cy="4305171"/>
        </p:xfrm>
        <a:graphic>
          <a:graphicData uri="http://schemas.openxmlformats.org/drawingml/2006/table">
            <a:tbl>
              <a:tblPr/>
              <a:tblGrid>
                <a:gridCol w="700895">
                  <a:extLst>
                    <a:ext uri="{9D8B030D-6E8A-4147-A177-3AD203B41FA5}">
                      <a16:colId xmlns:a16="http://schemas.microsoft.com/office/drawing/2014/main" val="2473353996"/>
                    </a:ext>
                  </a:extLst>
                </a:gridCol>
                <a:gridCol w="262834">
                  <a:extLst>
                    <a:ext uri="{9D8B030D-6E8A-4147-A177-3AD203B41FA5}">
                      <a16:colId xmlns:a16="http://schemas.microsoft.com/office/drawing/2014/main" val="1516459453"/>
                    </a:ext>
                  </a:extLst>
                </a:gridCol>
                <a:gridCol w="271596">
                  <a:extLst>
                    <a:ext uri="{9D8B030D-6E8A-4147-A177-3AD203B41FA5}">
                      <a16:colId xmlns:a16="http://schemas.microsoft.com/office/drawing/2014/main" val="2300297797"/>
                    </a:ext>
                  </a:extLst>
                </a:gridCol>
                <a:gridCol w="2347996">
                  <a:extLst>
                    <a:ext uri="{9D8B030D-6E8A-4147-A177-3AD203B41FA5}">
                      <a16:colId xmlns:a16="http://schemas.microsoft.com/office/drawing/2014/main" val="3321233921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388644779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123373306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954549893"/>
                    </a:ext>
                  </a:extLst>
                </a:gridCol>
                <a:gridCol w="794346">
                  <a:extLst>
                    <a:ext uri="{9D8B030D-6E8A-4147-A177-3AD203B41FA5}">
                      <a16:colId xmlns:a16="http://schemas.microsoft.com/office/drawing/2014/main" val="3466196522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625095454"/>
                    </a:ext>
                  </a:extLst>
                </a:gridCol>
                <a:gridCol w="700895">
                  <a:extLst>
                    <a:ext uri="{9D8B030D-6E8A-4147-A177-3AD203B41FA5}">
                      <a16:colId xmlns:a16="http://schemas.microsoft.com/office/drawing/2014/main" val="3539918436"/>
                    </a:ext>
                  </a:extLst>
                </a:gridCol>
              </a:tblGrid>
              <a:tr h="1478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142959"/>
                  </a:ext>
                </a:extLst>
              </a:tr>
              <a:tr h="4526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932013"/>
                  </a:ext>
                </a:extLst>
              </a:tr>
              <a:tr h="157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757.515.102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279.963.814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245858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58.306.578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27.560.090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-30.746.488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502430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2518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116778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994710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19.381.846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-714.571.139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57612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733.952.985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19.381.846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-714.571.139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333124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23129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869215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 Contratista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19.619.516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-72.720.484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414414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689.460.666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689.460.666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278.962.389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84531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689.460.666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689.460.666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278.962.389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685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Arica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1.547.487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68562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Iquique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43.273.884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43.273.884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26.688.489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41117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Antofagasta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5.524.930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88640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Atacama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5.860.492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5.860.492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2.130.658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431726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Coquimbo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27.904.604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27.904.604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17.210.957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097531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50.437.361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50.437.361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29.206.645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981720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105.969.166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105.969.166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206239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11.846.306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1.528.990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95223"/>
                  </a:ext>
                </a:extLst>
              </a:tr>
              <a:tr h="29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Libertador General Bernardo O'Higgins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3.958.896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3.958.896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757.272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11580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123.681.675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24.607.017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5129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15.333.175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7.120.871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62275"/>
                  </a:ext>
                </a:extLst>
              </a:tr>
              <a:tr h="1478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7.660.499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7.660.499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3.024.543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963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971599" y="6356350"/>
            <a:ext cx="684075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23E992D-2DDA-40CC-A051-2382388D29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837501"/>
              </p:ext>
            </p:extLst>
          </p:nvPr>
        </p:nvGraphicFramePr>
        <p:xfrm>
          <a:off x="899592" y="1628800"/>
          <a:ext cx="6912767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871514" y="73367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342422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59" y="1581976"/>
            <a:ext cx="7940486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764704"/>
            <a:ext cx="7975799" cy="59356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10. PROGRAMA 02: INVERSIÓN SECTORIAL EN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2A82B8-2592-44C7-ACFE-6EFFB8EF9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566627"/>
              </p:ext>
            </p:extLst>
          </p:nvPr>
        </p:nvGraphicFramePr>
        <p:xfrm>
          <a:off x="542725" y="1988840"/>
          <a:ext cx="7969451" cy="3591595"/>
        </p:xfrm>
        <a:graphic>
          <a:graphicData uri="http://schemas.openxmlformats.org/drawingml/2006/table">
            <a:tbl>
              <a:tblPr/>
              <a:tblGrid>
                <a:gridCol w="700355">
                  <a:extLst>
                    <a:ext uri="{9D8B030D-6E8A-4147-A177-3AD203B41FA5}">
                      <a16:colId xmlns:a16="http://schemas.microsoft.com/office/drawing/2014/main" val="3401081986"/>
                    </a:ext>
                  </a:extLst>
                </a:gridCol>
                <a:gridCol w="262632">
                  <a:extLst>
                    <a:ext uri="{9D8B030D-6E8A-4147-A177-3AD203B41FA5}">
                      <a16:colId xmlns:a16="http://schemas.microsoft.com/office/drawing/2014/main" val="237903794"/>
                    </a:ext>
                  </a:extLst>
                </a:gridCol>
                <a:gridCol w="271387">
                  <a:extLst>
                    <a:ext uri="{9D8B030D-6E8A-4147-A177-3AD203B41FA5}">
                      <a16:colId xmlns:a16="http://schemas.microsoft.com/office/drawing/2014/main" val="1579585515"/>
                    </a:ext>
                  </a:extLst>
                </a:gridCol>
                <a:gridCol w="2346187">
                  <a:extLst>
                    <a:ext uri="{9D8B030D-6E8A-4147-A177-3AD203B41FA5}">
                      <a16:colId xmlns:a16="http://schemas.microsoft.com/office/drawing/2014/main" val="1811946573"/>
                    </a:ext>
                  </a:extLst>
                </a:gridCol>
                <a:gridCol w="700355">
                  <a:extLst>
                    <a:ext uri="{9D8B030D-6E8A-4147-A177-3AD203B41FA5}">
                      <a16:colId xmlns:a16="http://schemas.microsoft.com/office/drawing/2014/main" val="1560974435"/>
                    </a:ext>
                  </a:extLst>
                </a:gridCol>
                <a:gridCol w="700355">
                  <a:extLst>
                    <a:ext uri="{9D8B030D-6E8A-4147-A177-3AD203B41FA5}">
                      <a16:colId xmlns:a16="http://schemas.microsoft.com/office/drawing/2014/main" val="543373737"/>
                    </a:ext>
                  </a:extLst>
                </a:gridCol>
                <a:gridCol w="793735">
                  <a:extLst>
                    <a:ext uri="{9D8B030D-6E8A-4147-A177-3AD203B41FA5}">
                      <a16:colId xmlns:a16="http://schemas.microsoft.com/office/drawing/2014/main" val="3141846938"/>
                    </a:ext>
                  </a:extLst>
                </a:gridCol>
                <a:gridCol w="793735">
                  <a:extLst>
                    <a:ext uri="{9D8B030D-6E8A-4147-A177-3AD203B41FA5}">
                      <a16:colId xmlns:a16="http://schemas.microsoft.com/office/drawing/2014/main" val="3718049348"/>
                    </a:ext>
                  </a:extLst>
                </a:gridCol>
                <a:gridCol w="700355">
                  <a:extLst>
                    <a:ext uri="{9D8B030D-6E8A-4147-A177-3AD203B41FA5}">
                      <a16:colId xmlns:a16="http://schemas.microsoft.com/office/drawing/2014/main" val="2835882503"/>
                    </a:ext>
                  </a:extLst>
                </a:gridCol>
                <a:gridCol w="700355">
                  <a:extLst>
                    <a:ext uri="{9D8B030D-6E8A-4147-A177-3AD203B41FA5}">
                      <a16:colId xmlns:a16="http://schemas.microsoft.com/office/drawing/2014/main" val="2073389882"/>
                    </a:ext>
                  </a:extLst>
                </a:gridCol>
              </a:tblGrid>
              <a:tr h="1481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727269"/>
                  </a:ext>
                </a:extLst>
              </a:tr>
              <a:tr h="2962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64433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36.525.532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22.862.807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1679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Bío - Bío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3.905.162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217.888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38865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2.938.112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522.747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578771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38.963.352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38.963.352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9.472.546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64793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40.345.975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40.345.975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12.669.039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64682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7.035.631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7.035.631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2.074.962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64243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4.865.353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4.865.353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654.733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891978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4.289.191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293.464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847401"/>
                  </a:ext>
                </a:extLst>
              </a:tr>
              <a:tr h="2962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 del General Carlos Ibáñez del Campo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2.360.941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51032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2.549.473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2.549.473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52.963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44470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7.596.868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2.323.230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637540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18.379.425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18.379.425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3.213.858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679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18.044.404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18.044.404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1.861.351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10834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5.589.358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1.466.302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73066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38.520.729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38.520.729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11.387.330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56606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12.562.244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12.562.244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2.855.015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135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41.990.441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41.990.441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22.587.412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83483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1.492.984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1.001.425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638242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45757"/>
                  </a:ext>
                </a:extLst>
              </a:tr>
              <a:tr h="148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70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63066"/>
            <a:ext cx="7886699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829928"/>
            <a:ext cx="797579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16. CAPÍTULO 11. PROGRAMA 01: SUPERINTENDENCIA DE SALUD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0DF57D-0262-48D7-910E-194F26B5B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23527"/>
              </p:ext>
            </p:extLst>
          </p:nvPr>
        </p:nvGraphicFramePr>
        <p:xfrm>
          <a:off x="539550" y="2037912"/>
          <a:ext cx="7975799" cy="3958160"/>
        </p:xfrm>
        <a:graphic>
          <a:graphicData uri="http://schemas.openxmlformats.org/drawingml/2006/table">
            <a:tbl>
              <a:tblPr/>
              <a:tblGrid>
                <a:gridCol w="717732">
                  <a:extLst>
                    <a:ext uri="{9D8B030D-6E8A-4147-A177-3AD203B41FA5}">
                      <a16:colId xmlns:a16="http://schemas.microsoft.com/office/drawing/2014/main" val="2616175338"/>
                    </a:ext>
                  </a:extLst>
                </a:gridCol>
                <a:gridCol w="269150">
                  <a:extLst>
                    <a:ext uri="{9D8B030D-6E8A-4147-A177-3AD203B41FA5}">
                      <a16:colId xmlns:a16="http://schemas.microsoft.com/office/drawing/2014/main" val="2204427257"/>
                    </a:ext>
                  </a:extLst>
                </a:gridCol>
                <a:gridCol w="278121">
                  <a:extLst>
                    <a:ext uri="{9D8B030D-6E8A-4147-A177-3AD203B41FA5}">
                      <a16:colId xmlns:a16="http://schemas.microsoft.com/office/drawing/2014/main" val="490522483"/>
                    </a:ext>
                  </a:extLst>
                </a:gridCol>
                <a:gridCol w="2213008">
                  <a:extLst>
                    <a:ext uri="{9D8B030D-6E8A-4147-A177-3AD203B41FA5}">
                      <a16:colId xmlns:a16="http://schemas.microsoft.com/office/drawing/2014/main" val="2748825780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968884304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2530699454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3625371413"/>
                    </a:ext>
                  </a:extLst>
                </a:gridCol>
                <a:gridCol w="813430">
                  <a:extLst>
                    <a:ext uri="{9D8B030D-6E8A-4147-A177-3AD203B41FA5}">
                      <a16:colId xmlns:a16="http://schemas.microsoft.com/office/drawing/2014/main" val="3055865527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3081292554"/>
                    </a:ext>
                  </a:extLst>
                </a:gridCol>
                <a:gridCol w="717732">
                  <a:extLst>
                    <a:ext uri="{9D8B030D-6E8A-4147-A177-3AD203B41FA5}">
                      <a16:colId xmlns:a16="http://schemas.microsoft.com/office/drawing/2014/main" val="1567509179"/>
                    </a:ext>
                  </a:extLst>
                </a:gridCol>
              </a:tblGrid>
              <a:tr h="1519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633502"/>
                  </a:ext>
                </a:extLst>
              </a:tr>
              <a:tr h="4652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886531"/>
                  </a:ext>
                </a:extLst>
              </a:tr>
              <a:tr h="161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16.037.711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1.181.801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10.370.947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48579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11.301.057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11.858.290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557.233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7.639.499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000502"/>
                  </a:ext>
                </a:extLst>
              </a:tr>
              <a:tr h="1614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2.766.565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1.543.142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72837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42314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16326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84793"/>
                  </a:ext>
                </a:extLst>
              </a:tr>
              <a:tr h="282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39725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37629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757565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Modernización del Estado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707989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27728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56776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71856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95.559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747070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55774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8102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486.384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1.063.144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1.058.975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10857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219.575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029611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490326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577.760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57776,0%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893943"/>
                  </a:ext>
                </a:extLst>
              </a:tr>
              <a:tr h="1519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956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EFE38F-1FE1-428A-9BF4-C545346F84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157070"/>
              </p:ext>
            </p:extLst>
          </p:nvPr>
        </p:nvGraphicFramePr>
        <p:xfrm>
          <a:off x="539552" y="2420888"/>
          <a:ext cx="777686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SALUD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2C13B57-C247-4154-9BDC-3D33CFC6C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9345348"/>
              </p:ext>
            </p:extLst>
          </p:nvPr>
        </p:nvGraphicFramePr>
        <p:xfrm>
          <a:off x="605872" y="2143385"/>
          <a:ext cx="7632848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BBF6A1-ED40-4C1A-8BAB-3982EA842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422594"/>
              </p:ext>
            </p:extLst>
          </p:nvPr>
        </p:nvGraphicFramePr>
        <p:xfrm>
          <a:off x="539550" y="2099311"/>
          <a:ext cx="7920880" cy="2615348"/>
        </p:xfrm>
        <a:graphic>
          <a:graphicData uri="http://schemas.openxmlformats.org/drawingml/2006/table">
            <a:tbl>
              <a:tblPr/>
              <a:tblGrid>
                <a:gridCol w="330899">
                  <a:extLst>
                    <a:ext uri="{9D8B030D-6E8A-4147-A177-3AD203B41FA5}">
                      <a16:colId xmlns:a16="http://schemas.microsoft.com/office/drawing/2014/main" val="1598991042"/>
                    </a:ext>
                  </a:extLst>
                </a:gridCol>
                <a:gridCol w="2426588">
                  <a:extLst>
                    <a:ext uri="{9D8B030D-6E8A-4147-A177-3AD203B41FA5}">
                      <a16:colId xmlns:a16="http://schemas.microsoft.com/office/drawing/2014/main" val="395098932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3731890191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2037558328"/>
                    </a:ext>
                  </a:extLst>
                </a:gridCol>
                <a:gridCol w="937545">
                  <a:extLst>
                    <a:ext uri="{9D8B030D-6E8A-4147-A177-3AD203B41FA5}">
                      <a16:colId xmlns:a16="http://schemas.microsoft.com/office/drawing/2014/main" val="3291908617"/>
                    </a:ext>
                  </a:extLst>
                </a:gridCol>
                <a:gridCol w="882396">
                  <a:extLst>
                    <a:ext uri="{9D8B030D-6E8A-4147-A177-3AD203B41FA5}">
                      <a16:colId xmlns:a16="http://schemas.microsoft.com/office/drawing/2014/main" val="1261773257"/>
                    </a:ext>
                  </a:extLst>
                </a:gridCol>
                <a:gridCol w="816905">
                  <a:extLst>
                    <a:ext uri="{9D8B030D-6E8A-4147-A177-3AD203B41FA5}">
                      <a16:colId xmlns:a16="http://schemas.microsoft.com/office/drawing/2014/main" val="1052937917"/>
                    </a:ext>
                  </a:extLst>
                </a:gridCol>
                <a:gridCol w="827246">
                  <a:extLst>
                    <a:ext uri="{9D8B030D-6E8A-4147-A177-3AD203B41FA5}">
                      <a16:colId xmlns:a16="http://schemas.microsoft.com/office/drawing/2014/main" val="749328669"/>
                    </a:ext>
                  </a:extLst>
                </a:gridCol>
              </a:tblGrid>
              <a:tr h="151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519727"/>
                  </a:ext>
                </a:extLst>
              </a:tr>
              <a:tr h="462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356842"/>
                  </a:ext>
                </a:extLst>
              </a:tr>
              <a:tr h="160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9.991.811.120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11.239.227.893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1.247.416.773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7.291.517.713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734973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3.324.331.282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3.573.528.494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249.197.212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2.457.376.786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09893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1.758.986.697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2.266.886.738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507.900.041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1.583.650.556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94754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1.284.855.566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1.585.263.003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300.407.437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1.128.693.809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126808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2.338.618.199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2.471.018.526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132.400.327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1.584.728.740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942284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837.767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904952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19.050.803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18.415.266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18.629.115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568764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72.524.653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157.318.121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84.793.468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22.575.326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884970"/>
                  </a:ext>
                </a:extLst>
              </a:tr>
              <a:tr h="17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734.978.985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634.996.418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-99.982.567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202.507.608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58537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106.910.883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67.928.395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8620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115.111.563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79.585.096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892236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254.010.368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308.232.807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54.222.439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145.441.801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902754"/>
                  </a:ext>
                </a:extLst>
              </a:tr>
              <a:tr h="151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933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3" y="819753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MINISTERIO DE  SALUD RESUMEN POR CAPÍTULOS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D6E39B0-FA9C-4B52-A563-B1DADA8A9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961431"/>
              </p:ext>
            </p:extLst>
          </p:nvPr>
        </p:nvGraphicFramePr>
        <p:xfrm>
          <a:off x="538317" y="2060848"/>
          <a:ext cx="7920880" cy="2323758"/>
        </p:xfrm>
        <a:graphic>
          <a:graphicData uri="http://schemas.openxmlformats.org/drawingml/2006/table">
            <a:tbl>
              <a:tblPr/>
              <a:tblGrid>
                <a:gridCol w="247436">
                  <a:extLst>
                    <a:ext uri="{9D8B030D-6E8A-4147-A177-3AD203B41FA5}">
                      <a16:colId xmlns:a16="http://schemas.microsoft.com/office/drawing/2014/main" val="2974050273"/>
                    </a:ext>
                  </a:extLst>
                </a:gridCol>
                <a:gridCol w="318131">
                  <a:extLst>
                    <a:ext uri="{9D8B030D-6E8A-4147-A177-3AD203B41FA5}">
                      <a16:colId xmlns:a16="http://schemas.microsoft.com/office/drawing/2014/main" val="1119286017"/>
                    </a:ext>
                  </a:extLst>
                </a:gridCol>
                <a:gridCol w="2394821">
                  <a:extLst>
                    <a:ext uri="{9D8B030D-6E8A-4147-A177-3AD203B41FA5}">
                      <a16:colId xmlns:a16="http://schemas.microsoft.com/office/drawing/2014/main" val="1025734112"/>
                    </a:ext>
                  </a:extLst>
                </a:gridCol>
                <a:gridCol w="942612">
                  <a:extLst>
                    <a:ext uri="{9D8B030D-6E8A-4147-A177-3AD203B41FA5}">
                      <a16:colId xmlns:a16="http://schemas.microsoft.com/office/drawing/2014/main" val="3982410198"/>
                    </a:ext>
                  </a:extLst>
                </a:gridCol>
                <a:gridCol w="895480">
                  <a:extLst>
                    <a:ext uri="{9D8B030D-6E8A-4147-A177-3AD203B41FA5}">
                      <a16:colId xmlns:a16="http://schemas.microsoft.com/office/drawing/2014/main" val="3816491466"/>
                    </a:ext>
                  </a:extLst>
                </a:gridCol>
                <a:gridCol w="813002">
                  <a:extLst>
                    <a:ext uri="{9D8B030D-6E8A-4147-A177-3AD203B41FA5}">
                      <a16:colId xmlns:a16="http://schemas.microsoft.com/office/drawing/2014/main" val="4062701408"/>
                    </a:ext>
                  </a:extLst>
                </a:gridCol>
                <a:gridCol w="895480">
                  <a:extLst>
                    <a:ext uri="{9D8B030D-6E8A-4147-A177-3AD203B41FA5}">
                      <a16:colId xmlns:a16="http://schemas.microsoft.com/office/drawing/2014/main" val="4180856824"/>
                    </a:ext>
                  </a:extLst>
                </a:gridCol>
                <a:gridCol w="706959">
                  <a:extLst>
                    <a:ext uri="{9D8B030D-6E8A-4147-A177-3AD203B41FA5}">
                      <a16:colId xmlns:a16="http://schemas.microsoft.com/office/drawing/2014/main" val="3366263232"/>
                    </a:ext>
                  </a:extLst>
                </a:gridCol>
                <a:gridCol w="706959">
                  <a:extLst>
                    <a:ext uri="{9D8B030D-6E8A-4147-A177-3AD203B41FA5}">
                      <a16:colId xmlns:a16="http://schemas.microsoft.com/office/drawing/2014/main" val="500170875"/>
                    </a:ext>
                  </a:extLst>
                </a:gridCol>
              </a:tblGrid>
              <a:tr h="422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21613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11.806.103.338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13.566.170.092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1.760.066.754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8.985.657.339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99316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Nacional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8.284.041.293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9.429.646.907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1.145.605.614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6.406.678.767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88822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Primaria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1.993.085.769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2.124.132.910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131.047.141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1.376.516.574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284598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Prestaciones Institucionales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1.528.976.276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2.012.390.275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483.413.999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1.202.461.998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943911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Financiamiento Hospitales GRD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3.165.952.434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3.351.934.673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185.982.239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2.456.209.005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96205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35.672.287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44.692.966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9.020.679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23.597.878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41603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NACIONAL DE ABASTECIMIENTOS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10.954.781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12.437.640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1.482.859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7.830.422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71682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494.398.167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565.755.566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71.357.399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420.196.242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526920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REDES ASISTENCIALES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1.080.664.915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1.073.210.568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-7.454.347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419.112.824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04296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Subsecretaría de Redes Asistenciales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194.572.368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315.695.466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121.123.098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139.149.010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183796"/>
                  </a:ext>
                </a:extLst>
              </a:tr>
              <a:tr h="140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Sectorial de Salud</a:t>
                      </a:r>
                    </a:p>
                  </a:txBody>
                  <a:tcPr marL="8802" marR="8802" marT="880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886.092.547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757.515.102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-128.577.445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279.963.814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78067"/>
                  </a:ext>
                </a:extLst>
              </a:tr>
              <a:tr h="176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SUPRINTENDENCIA DE SALUD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14.855.910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16.037.711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1.181.801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10.370.947 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802" marR="8802" marT="880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28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4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790445"/>
            <a:ext cx="78866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EB66101-D0CC-43AB-A894-61F56A1D9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8029"/>
              </p:ext>
            </p:extLst>
          </p:nvPr>
        </p:nvGraphicFramePr>
        <p:xfrm>
          <a:off x="628649" y="2492896"/>
          <a:ext cx="7886699" cy="2976003"/>
        </p:xfrm>
        <a:graphic>
          <a:graphicData uri="http://schemas.openxmlformats.org/drawingml/2006/table">
            <a:tbl>
              <a:tblPr/>
              <a:tblGrid>
                <a:gridCol w="344908">
                  <a:extLst>
                    <a:ext uri="{9D8B030D-6E8A-4147-A177-3AD203B41FA5}">
                      <a16:colId xmlns:a16="http://schemas.microsoft.com/office/drawing/2014/main" val="3811250648"/>
                    </a:ext>
                  </a:extLst>
                </a:gridCol>
                <a:gridCol w="3313585">
                  <a:extLst>
                    <a:ext uri="{9D8B030D-6E8A-4147-A177-3AD203B41FA5}">
                      <a16:colId xmlns:a16="http://schemas.microsoft.com/office/drawing/2014/main" val="3870914730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3166031802"/>
                    </a:ext>
                  </a:extLst>
                </a:gridCol>
                <a:gridCol w="739089">
                  <a:extLst>
                    <a:ext uri="{9D8B030D-6E8A-4147-A177-3AD203B41FA5}">
                      <a16:colId xmlns:a16="http://schemas.microsoft.com/office/drawing/2014/main" val="438765642"/>
                    </a:ext>
                  </a:extLst>
                </a:gridCol>
                <a:gridCol w="729851">
                  <a:extLst>
                    <a:ext uri="{9D8B030D-6E8A-4147-A177-3AD203B41FA5}">
                      <a16:colId xmlns:a16="http://schemas.microsoft.com/office/drawing/2014/main" val="1275249487"/>
                    </a:ext>
                  </a:extLst>
                </a:gridCol>
                <a:gridCol w="714453">
                  <a:extLst>
                    <a:ext uri="{9D8B030D-6E8A-4147-A177-3AD203B41FA5}">
                      <a16:colId xmlns:a16="http://schemas.microsoft.com/office/drawing/2014/main" val="4134919717"/>
                    </a:ext>
                  </a:extLst>
                </a:gridCol>
                <a:gridCol w="640544">
                  <a:extLst>
                    <a:ext uri="{9D8B030D-6E8A-4147-A177-3AD203B41FA5}">
                      <a16:colId xmlns:a16="http://schemas.microsoft.com/office/drawing/2014/main" val="319068824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1642802090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506984"/>
                  </a:ext>
                </a:extLst>
              </a:tr>
              <a:tr h="452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903646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Servicio de Salud de Arica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82.835.345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104.247.415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21.412.070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67.970.816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735793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Iquique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115.505.197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182.022.870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66.517.673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109.538.253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3607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Antofagasta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203.033.883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256.906.519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53.872.636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187.475.757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42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Atacama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102.962.230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130.333.172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27.370.942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92.485.442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27270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 Coquimbo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227.129.038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312.763.113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85.634.075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244.250.373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97818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Valparaíso - San Antonio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182.977.737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268.173.311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85.195.574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178.275.128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68748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Viña del Mar - Quillota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276.854.380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444.750.140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167.895.760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306.003.656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97829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Aconcagua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98.167.507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125.178.623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27.011.116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80.928.107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1975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Ohiggins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274.335.639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325.061.445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50.725.806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231.443.942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8604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Maule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351.687.684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529.753.128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178.065.444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316.330.516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92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Ñuble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168.919.053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225.703.748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56.784.695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165.759.295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03693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Concepción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273.066.631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328.604.521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55.537.890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232.235.625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09928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Talcahuano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158.903.260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220.464.570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61.561.310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156.582.533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79425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Biobío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165.482.170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196.308.706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30.826.536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142.188.374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40438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66.910.640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83.867.741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16.957.101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63.133.169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05169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88.232.671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153.633.083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65.400.412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92.238.208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861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99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628650" y="6356350"/>
            <a:ext cx="7399734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Fuente: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Elaboración</a:t>
            </a:r>
            <a:r>
              <a:rPr kumimoji="0" lang="es-ES" sz="11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propia en base a informes de ejecución presupuestaria mensual de Dipres</a:t>
            </a:r>
            <a:endParaRPr kumimoji="0" lang="es-C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160352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8650" y="853002"/>
            <a:ext cx="783178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16 RESUMEN POR CAPÍTULOS REGIONALIZADOS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52FBD2A-53B7-437C-936B-090D15271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23541"/>
              </p:ext>
            </p:extLst>
          </p:nvPr>
        </p:nvGraphicFramePr>
        <p:xfrm>
          <a:off x="628651" y="2492896"/>
          <a:ext cx="7831783" cy="3105395"/>
        </p:xfrm>
        <a:graphic>
          <a:graphicData uri="http://schemas.openxmlformats.org/drawingml/2006/table">
            <a:tbl>
              <a:tblPr/>
              <a:tblGrid>
                <a:gridCol w="342506">
                  <a:extLst>
                    <a:ext uri="{9D8B030D-6E8A-4147-A177-3AD203B41FA5}">
                      <a16:colId xmlns:a16="http://schemas.microsoft.com/office/drawing/2014/main" val="688607126"/>
                    </a:ext>
                  </a:extLst>
                </a:gridCol>
                <a:gridCol w="3290512">
                  <a:extLst>
                    <a:ext uri="{9D8B030D-6E8A-4147-A177-3AD203B41FA5}">
                      <a16:colId xmlns:a16="http://schemas.microsoft.com/office/drawing/2014/main" val="3967119071"/>
                    </a:ext>
                  </a:extLst>
                </a:gridCol>
                <a:gridCol w="733943">
                  <a:extLst>
                    <a:ext uri="{9D8B030D-6E8A-4147-A177-3AD203B41FA5}">
                      <a16:colId xmlns:a16="http://schemas.microsoft.com/office/drawing/2014/main" val="2445710573"/>
                    </a:ext>
                  </a:extLst>
                </a:gridCol>
                <a:gridCol w="733943">
                  <a:extLst>
                    <a:ext uri="{9D8B030D-6E8A-4147-A177-3AD203B41FA5}">
                      <a16:colId xmlns:a16="http://schemas.microsoft.com/office/drawing/2014/main" val="1540979889"/>
                    </a:ext>
                  </a:extLst>
                </a:gridCol>
                <a:gridCol w="724769">
                  <a:extLst>
                    <a:ext uri="{9D8B030D-6E8A-4147-A177-3AD203B41FA5}">
                      <a16:colId xmlns:a16="http://schemas.microsoft.com/office/drawing/2014/main" val="3995805293"/>
                    </a:ext>
                  </a:extLst>
                </a:gridCol>
                <a:gridCol w="709478">
                  <a:extLst>
                    <a:ext uri="{9D8B030D-6E8A-4147-A177-3AD203B41FA5}">
                      <a16:colId xmlns:a16="http://schemas.microsoft.com/office/drawing/2014/main" val="1944742564"/>
                    </a:ext>
                  </a:extLst>
                </a:gridCol>
                <a:gridCol w="636084">
                  <a:extLst>
                    <a:ext uri="{9D8B030D-6E8A-4147-A177-3AD203B41FA5}">
                      <a16:colId xmlns:a16="http://schemas.microsoft.com/office/drawing/2014/main" val="1193505465"/>
                    </a:ext>
                  </a:extLst>
                </a:gridCol>
                <a:gridCol w="660548">
                  <a:extLst>
                    <a:ext uri="{9D8B030D-6E8A-4147-A177-3AD203B41FA5}">
                      <a16:colId xmlns:a16="http://schemas.microsoft.com/office/drawing/2014/main" val="1480002001"/>
                    </a:ext>
                  </a:extLst>
                </a:gridCol>
              </a:tblGrid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242987"/>
                  </a:ext>
                </a:extLst>
              </a:tr>
              <a:tr h="443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4160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Araucanía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315.348.988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437.084.186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121.735.198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293.848.976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3599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Valdivia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162.143.804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199.705.979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37.562.175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139.111.677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4993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Osorno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109.752.607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136.279.439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26.526.832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97.324.029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90565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del Reloncaví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184.813.894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211.970.829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27.156.935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156.331.960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2181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Aysén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82.120.365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96.795.769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14.675.404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66.990.563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7937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Magallanes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101.797.294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122.506.535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20.709.241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87.152.019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8942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352.538.016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411.921.279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59.383.263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275.592.503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1819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Central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324.012.727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394.146.346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70.133.619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261.830.836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4218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384.712.562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453.724.956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69.012.394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297.812.386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6755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Norte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277.242.552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350.257.945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73.015.393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223.500.601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1499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Occidente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381.713.629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541.791.848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160.078.219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356.622.073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51087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Metropolitano Sur -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430.059.800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490.548.214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60.488.414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343.472.194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46630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Contingencias Operacionales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779.588.455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433.608.107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-345.980.348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71042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Padre Alberto Hurtado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55.018.109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64.754.710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9.736.601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51.019.371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98116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Maipú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10.408.134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10.582.875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174.741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6.103.986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4955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Referencia de Salud de Peñalolén Cordillera Oriente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9.987.338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11.740.534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1.753.196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7.873.446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21063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Salud Chiloé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86.981.137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149.984.671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63.003.534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104.627.544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24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915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9398</Words>
  <Application>Microsoft Office PowerPoint</Application>
  <PresentationFormat>Presentación en pantalla (4:3)</PresentationFormat>
  <Paragraphs>5317</Paragraphs>
  <Slides>31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4" baseType="lpstr">
      <vt:lpstr>Arial</vt:lpstr>
      <vt:lpstr>Calibri</vt:lpstr>
      <vt:lpstr>1_Tema de Office</vt:lpstr>
      <vt:lpstr>EJECUCIÓN ACUMULADA DE GASTOS PRESUPUESTARIOS AL MES DE AGOSTO DE 2020 PARTIDA 16: MINISTERIO DE SALUD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2020  PARTIDA 16 MINISTERIO DE  SALUD</vt:lpstr>
      <vt:lpstr>Presentación de PowerPoint</vt:lpstr>
      <vt:lpstr>Presentación de PowerPoint</vt:lpstr>
      <vt:lpstr>Presentación de PowerPoint</vt:lpstr>
      <vt:lpstr>EJECUCIÓN ACUMULADA DE GASTOS A AGOSTO DE 2020  PARTIDA 16.CAPITULO 02. PROGRAMA 01: FONDO NACIONAL DE SALUD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58</cp:revision>
  <dcterms:created xsi:type="dcterms:W3CDTF">2020-01-06T19:24:32Z</dcterms:created>
  <dcterms:modified xsi:type="dcterms:W3CDTF">2021-01-07T18:36:28Z</dcterms:modified>
</cp:coreProperties>
</file>