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5"/>
  </p:notesMasterIdLst>
  <p:sldIdLst>
    <p:sldId id="257" r:id="rId2"/>
    <p:sldId id="281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 dirty="0">
                <a:effectLst/>
              </a:rPr>
              <a:t>Distribución presupuesto inicial por Subtítulo de gasto</a:t>
            </a:r>
            <a:endParaRPr lang="es-CL" sz="1200" dirty="0">
              <a:effectLst/>
            </a:endParaRPr>
          </a:p>
        </c:rich>
      </c:tx>
      <c:layout/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810002806503117E-2"/>
          <c:y val="0.24247480263212198"/>
          <c:w val="0.51331516674311028"/>
          <c:h val="0.67646525565391324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172-48F8-85CF-42782662AD9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172-48F8-85CF-42782662AD9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172-48F8-85CF-42782662AD9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172-48F8-85CF-42782662AD9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8172-48F8-85CF-42782662AD9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8172-48F8-85CF-42782662AD9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8172-48F8-85CF-42782662AD9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8172-48F8-85CF-42782662AD93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8172-48F8-85CF-42782662AD93}"/>
              </c:ext>
            </c:extLst>
          </c:dPt>
          <c:dLbls>
            <c:dLbl>
              <c:idx val="3"/>
              <c:layout>
                <c:manualLayout>
                  <c:x val="2.2055203830469869E-2"/>
                  <c:y val="-4.09800076105728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8172-48F8-85CF-42782662AD9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multiLvlStrRef>
              <c:f>'[15.xlsx]Partida 15'!$B$54:$C$60</c:f>
              <c:multiLvlStrCache>
                <c:ptCount val="7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PRESTACIONES DE SEGURIDAD SOCIAL</c:v>
                  </c:pt>
                  <c:pt idx="3">
                    <c:v>TRANSFERENCIAS CORRIENTES</c:v>
                  </c:pt>
                  <c:pt idx="4">
                    <c:v>ADQUISICIÓN DE ACTIVOS FINANCIEROS</c:v>
                  </c:pt>
                  <c:pt idx="5">
                    <c:v>PRÉSTAMOS</c:v>
                  </c:pt>
                  <c:pt idx="6">
                    <c:v>OTROS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23</c:v>
                  </c:pt>
                  <c:pt idx="3">
                    <c:v>24</c:v>
                  </c:pt>
                  <c:pt idx="4">
                    <c:v>30</c:v>
                  </c:pt>
                  <c:pt idx="5">
                    <c:v>32</c:v>
                  </c:pt>
                </c:lvl>
              </c:multiLvlStrCache>
            </c:multiLvlStrRef>
          </c:cat>
          <c:val>
            <c:numRef>
              <c:f>'[15.xlsx]Partida 15'!$D$54:$D$60</c:f>
              <c:numCache>
                <c:formatCode>0.0%</c:formatCode>
                <c:ptCount val="7"/>
                <c:pt idx="0">
                  <c:v>2.4065138729882529E-2</c:v>
                </c:pt>
                <c:pt idx="1">
                  <c:v>1.4882969323008838E-2</c:v>
                </c:pt>
                <c:pt idx="2">
                  <c:v>0.77180471748746926</c:v>
                </c:pt>
                <c:pt idx="3">
                  <c:v>0.16351386548223662</c:v>
                </c:pt>
                <c:pt idx="4">
                  <c:v>9.6010424324414999E-3</c:v>
                </c:pt>
                <c:pt idx="5">
                  <c:v>1.3501579393308889E-2</c:v>
                </c:pt>
                <c:pt idx="6" formatCode="0%">
                  <c:v>2.6306871516523136E-3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8172-48F8-85CF-42782662AD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2480541542275692"/>
          <c:y val="0.18773289575459531"/>
          <c:w val="0.30335887200474654"/>
          <c:h val="0.77323648152387781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>
                <a:effectLst/>
              </a:rPr>
              <a:t>% de Ejecución Mensual 2018 - 2019 - 2020 </a:t>
            </a:r>
            <a:endParaRPr lang="es-CL" sz="1100">
              <a:effectLst/>
            </a:endParaRP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'[15.xlsx]Partida 15'!$C$28</c:f>
              <c:strCache>
                <c:ptCount val="1"/>
                <c:pt idx="0">
                  <c:v>GASTOS 2018</c:v>
                </c:pt>
              </c:strCache>
            </c:strRef>
          </c:tx>
          <c:spPr>
            <a:solidFill>
              <a:schemeClr val="accent3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'[15.xlsx]Partida 15'!$D$25:$O$25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'[15.xlsx]Partida 15'!$D$28:$O$28</c:f>
              <c:numCache>
                <c:formatCode>0.0%</c:formatCode>
                <c:ptCount val="12"/>
                <c:pt idx="0">
                  <c:v>7.837183696429191E-2</c:v>
                </c:pt>
                <c:pt idx="1">
                  <c:v>7.6883845031952169E-2</c:v>
                </c:pt>
                <c:pt idx="2">
                  <c:v>9.7417739331395262E-2</c:v>
                </c:pt>
                <c:pt idx="3">
                  <c:v>7.8382485187010714E-2</c:v>
                </c:pt>
                <c:pt idx="4">
                  <c:v>8.7295112231233235E-2</c:v>
                </c:pt>
                <c:pt idx="5">
                  <c:v>8.1892884491471973E-2</c:v>
                </c:pt>
                <c:pt idx="6">
                  <c:v>7.880680280956856E-2</c:v>
                </c:pt>
                <c:pt idx="7">
                  <c:v>9.3913695538875921E-2</c:v>
                </c:pt>
                <c:pt idx="8">
                  <c:v>8.6807342943868979E-2</c:v>
                </c:pt>
                <c:pt idx="9">
                  <c:v>8.1093304812691072E-2</c:v>
                </c:pt>
                <c:pt idx="10">
                  <c:v>7.9995164285164164E-2</c:v>
                </c:pt>
                <c:pt idx="11">
                  <c:v>0.10379985026202497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AA5-4E0E-B231-C8A51877F4D1}"/>
            </c:ext>
          </c:extLst>
        </c:ser>
        <c:ser>
          <c:idx val="1"/>
          <c:order val="1"/>
          <c:tx>
            <c:strRef>
              <c:f>'[15.xlsx]Partida 15'!$C$27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chemeClr val="accent1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'[15.xlsx]Partida 15'!$D$25:$O$25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'[15.xlsx]Partida 15'!$D$27:$O$27</c:f>
              <c:numCache>
                <c:formatCode>0.0%</c:formatCode>
                <c:ptCount val="12"/>
                <c:pt idx="0">
                  <c:v>7.8423376923033875E-2</c:v>
                </c:pt>
                <c:pt idx="1">
                  <c:v>8.2650430080738579E-2</c:v>
                </c:pt>
                <c:pt idx="2">
                  <c:v>9.1285689290615105E-2</c:v>
                </c:pt>
                <c:pt idx="3">
                  <c:v>7.8521643894309837E-2</c:v>
                </c:pt>
                <c:pt idx="4">
                  <c:v>8.8293065638009427E-2</c:v>
                </c:pt>
                <c:pt idx="5">
                  <c:v>8.0370643042380605E-2</c:v>
                </c:pt>
                <c:pt idx="6">
                  <c:v>7.9066923465858988E-2</c:v>
                </c:pt>
                <c:pt idx="7">
                  <c:v>9.0644318280493741E-2</c:v>
                </c:pt>
                <c:pt idx="8">
                  <c:v>8.4702666686255534E-2</c:v>
                </c:pt>
                <c:pt idx="9">
                  <c:v>7.8809370234264667E-2</c:v>
                </c:pt>
                <c:pt idx="10">
                  <c:v>7.8818035976230161E-2</c:v>
                </c:pt>
                <c:pt idx="11">
                  <c:v>0.12375627577781001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AA5-4E0E-B231-C8A51877F4D1}"/>
            </c:ext>
          </c:extLst>
        </c:ser>
        <c:ser>
          <c:idx val="2"/>
          <c:order val="2"/>
          <c:tx>
            <c:strRef>
              <c:f>'[15.xlsx]Partida 15'!$C$26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'[15.xlsx]Partida 15'!$D$25:$O$25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'[15.xlsx]Partida 15'!$D$26:$K$26</c:f>
              <c:numCache>
                <c:formatCode>0.0%</c:formatCode>
                <c:ptCount val="8"/>
                <c:pt idx="0">
                  <c:v>8.0071807007647516E-2</c:v>
                </c:pt>
                <c:pt idx="1">
                  <c:v>8.7001446749213271E-2</c:v>
                </c:pt>
                <c:pt idx="2">
                  <c:v>9.2947591987014577E-2</c:v>
                </c:pt>
                <c:pt idx="3">
                  <c:v>9.7236751061931567E-2</c:v>
                </c:pt>
                <c:pt idx="4">
                  <c:v>8.9770029510656921E-2</c:v>
                </c:pt>
                <c:pt idx="5">
                  <c:v>8.0666504050059387E-2</c:v>
                </c:pt>
                <c:pt idx="6">
                  <c:v>7.9807179738724379E-2</c:v>
                </c:pt>
                <c:pt idx="7">
                  <c:v>9.11039737089792E-2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AA5-4E0E-B231-C8A51877F4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100"/>
        <c:axId val="541038592"/>
        <c:axId val="541035456"/>
      </c:barChart>
      <c:catAx>
        <c:axId val="541038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41035456"/>
        <c:crosses val="autoZero"/>
        <c:auto val="1"/>
        <c:lblAlgn val="ctr"/>
        <c:lblOffset val="100"/>
        <c:noMultiLvlLbl val="0"/>
      </c:catAx>
      <c:valAx>
        <c:axId val="541035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4103859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>
      <a:softEdge rad="0"/>
    </a:effectLst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400" b="1"/>
              <a:t>% de Ejecución</a:t>
            </a:r>
            <a:r>
              <a:rPr lang="es-CL" sz="1400" b="1" baseline="0"/>
              <a:t> Acumulada 2018 - 2019 - 2020 </a:t>
            </a:r>
            <a:endParaRPr lang="es-CL" sz="1400" b="1"/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830395587806427"/>
          <c:y val="0.17171296296296298"/>
          <c:w val="0.85629299401300329"/>
          <c:h val="0.61498432487605714"/>
        </c:manualLayout>
      </c:layout>
      <c:lineChart>
        <c:grouping val="standard"/>
        <c:varyColors val="0"/>
        <c:ser>
          <c:idx val="0"/>
          <c:order val="0"/>
          <c:tx>
            <c:strRef>
              <c:f>'[15.xlsx]Partida 15'!$C$22</c:f>
              <c:strCache>
                <c:ptCount val="1"/>
                <c:pt idx="0">
                  <c:v>GASTOS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'[15.xlsx]Partida 15'!$D$19:$O$19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'[15.xlsx]Partida 15'!$D$22:$O$22</c:f>
              <c:numCache>
                <c:formatCode>0.0%</c:formatCode>
                <c:ptCount val="12"/>
                <c:pt idx="0">
                  <c:v>7.837183696429191E-2</c:v>
                </c:pt>
                <c:pt idx="1">
                  <c:v>0.15496113292872177</c:v>
                </c:pt>
                <c:pt idx="2">
                  <c:v>0.25228677182283649</c:v>
                </c:pt>
                <c:pt idx="3">
                  <c:v>0.33050455886015273</c:v>
                </c:pt>
                <c:pt idx="4">
                  <c:v>0.41668684933770556</c:v>
                </c:pt>
                <c:pt idx="5">
                  <c:v>0.49854764345065222</c:v>
                </c:pt>
                <c:pt idx="6">
                  <c:v>0.57726923571416422</c:v>
                </c:pt>
                <c:pt idx="7">
                  <c:v>0.67071746402428911</c:v>
                </c:pt>
                <c:pt idx="8">
                  <c:v>0.75747938538166204</c:v>
                </c:pt>
                <c:pt idx="9">
                  <c:v>0.83813728154680045</c:v>
                </c:pt>
                <c:pt idx="10">
                  <c:v>0.91811378293724633</c:v>
                </c:pt>
                <c:pt idx="11">
                  <c:v>0.99539824344701122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261-4D61-B953-80C898B8047B}"/>
            </c:ext>
          </c:extLst>
        </c:ser>
        <c:ser>
          <c:idx val="1"/>
          <c:order val="1"/>
          <c:tx>
            <c:strRef>
              <c:f>'[15.xlsx]Partida 15'!$C$21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'[15.xlsx]Partida 15'!$D$19:$O$19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'[15.xlsx]Partida 15'!$D$21:$O$21</c:f>
              <c:numCache>
                <c:formatCode>0.0%</c:formatCode>
                <c:ptCount val="12"/>
                <c:pt idx="0">
                  <c:v>7.8423376923033875E-2</c:v>
                </c:pt>
                <c:pt idx="1">
                  <c:v>0.16078050897129081</c:v>
                </c:pt>
                <c:pt idx="2">
                  <c:v>0.25193486281034483</c:v>
                </c:pt>
                <c:pt idx="3">
                  <c:v>0.33044208331804903</c:v>
                </c:pt>
                <c:pt idx="4">
                  <c:v>0.41858713731120833</c:v>
                </c:pt>
                <c:pt idx="5">
                  <c:v>0.4984707902827844</c:v>
                </c:pt>
                <c:pt idx="6">
                  <c:v>0.56381297681070963</c:v>
                </c:pt>
                <c:pt idx="7">
                  <c:v>0.65377578414949189</c:v>
                </c:pt>
                <c:pt idx="8">
                  <c:v>0.73798561005411956</c:v>
                </c:pt>
                <c:pt idx="9">
                  <c:v>0.81679498028838426</c:v>
                </c:pt>
                <c:pt idx="10">
                  <c:v>0.89557673270365101</c:v>
                </c:pt>
                <c:pt idx="11">
                  <c:v>0.99116982920401264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E261-4D61-B953-80C898B8047B}"/>
            </c:ext>
          </c:extLst>
        </c:ser>
        <c:ser>
          <c:idx val="2"/>
          <c:order val="2"/>
          <c:tx>
            <c:strRef>
              <c:f>'[15.xlsx]Partida 15'!$C$20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7189542483660129E-2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AF9-41A1-91CA-908D960430E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7.3529411764705885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AF9-41A1-91CA-908D960430E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8.4422657952069741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3AF9-41A1-91CA-908D960430E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9.2592592592592587E-2"/>
                  <c:y val="-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AF9-41A1-91CA-908D960430E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7.3529411764705885E-2"/>
                  <c:y val="-2.77777777777778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AF9-41A1-91CA-908D960430E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6.2636165577342043E-2"/>
                  <c:y val="-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3AF9-41A1-91CA-908D960430E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5.4466230936819272E-2"/>
                  <c:y val="-5.0925925925925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887-4984-AB32-7431238DFB9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3.461453400297175E-2"/>
                  <c:y val="-3.80047531785793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'[15.xlsx]Partida 15'!$D$19:$O$19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'[15.xlsx]Partida 15'!$D$20:$K$20</c:f>
              <c:numCache>
                <c:formatCode>0.0%</c:formatCode>
                <c:ptCount val="8"/>
                <c:pt idx="0">
                  <c:v>8.0071807007647516E-2</c:v>
                </c:pt>
                <c:pt idx="1">
                  <c:v>0.16695667431686415</c:v>
                </c:pt>
                <c:pt idx="2">
                  <c:v>0.25984524780400037</c:v>
                </c:pt>
                <c:pt idx="3">
                  <c:v>0.35244026175692766</c:v>
                </c:pt>
                <c:pt idx="4">
                  <c:v>0.44289610671063456</c:v>
                </c:pt>
                <c:pt idx="5">
                  <c:v>0.52354055985203407</c:v>
                </c:pt>
                <c:pt idx="6">
                  <c:v>0.60237386434706797</c:v>
                </c:pt>
                <c:pt idx="7">
                  <c:v>0.69295345012317722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E261-4D61-B953-80C898B804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41053880"/>
        <c:axId val="541044864"/>
      </c:lineChart>
      <c:catAx>
        <c:axId val="541053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41044864"/>
        <c:crosses val="autoZero"/>
        <c:auto val="1"/>
        <c:lblAlgn val="ctr"/>
        <c:lblOffset val="100"/>
        <c:noMultiLvlLbl val="0"/>
      </c:catAx>
      <c:valAx>
        <c:axId val="541044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4105388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E7684-AF66-4E81-8EAA-5D79CA3506C9}" type="datetimeFigureOut">
              <a:rPr lang="es-CL" smtClean="0"/>
              <a:t>01-10-2020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5993-5356-4E85-89FB-69CAF2114D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885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=""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=""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16142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01-10-2020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5492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01-10-2020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6693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01-10-2020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3096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51654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01-10-2020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70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01-10-2020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0970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01-10-2020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6020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01-10-2020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55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01-10-2020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1870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01-10-2020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397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01-10-2020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0603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01-10-2020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5933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524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60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38944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AGOSTO </a:t>
            </a:r>
            <a:r>
              <a:rPr lang="es-CL" sz="2000" b="1" dirty="0">
                <a:solidFill>
                  <a:prstClr val="black"/>
                </a:solidFill>
              </a:rPr>
              <a:t>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15: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DEL TRABAJO Y PREVISIÓN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742638" y="5661248"/>
            <a:ext cx="34023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septiembre </a:t>
            </a:r>
            <a:r>
              <a:rPr lang="es-CL" sz="1200" dirty="0"/>
              <a:t>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112060" y="0"/>
            <a:ext cx="288894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0448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764704"/>
            <a:ext cx="80740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03. PROGRAMA 01: SUBSECRETARÍA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26618"/>
            <a:ext cx="6129212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5789823"/>
              </p:ext>
            </p:extLst>
          </p:nvPr>
        </p:nvGraphicFramePr>
        <p:xfrm>
          <a:off x="539550" y="1988838"/>
          <a:ext cx="8074097" cy="3888426"/>
        </p:xfrm>
        <a:graphic>
          <a:graphicData uri="http://schemas.openxmlformats.org/drawingml/2006/table">
            <a:tbl>
              <a:tblPr/>
              <a:tblGrid>
                <a:gridCol w="724405"/>
                <a:gridCol w="271652"/>
                <a:gridCol w="280707"/>
                <a:gridCol w="2450903"/>
                <a:gridCol w="724405"/>
                <a:gridCol w="724405"/>
                <a:gridCol w="724405"/>
                <a:gridCol w="724405"/>
                <a:gridCol w="724405"/>
                <a:gridCol w="724405"/>
              </a:tblGrid>
              <a:tr h="17574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822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67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7.074.048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5.527.175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-1.546.873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2.647.674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3.329.235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3.262.214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-67.021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2.124.335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1.733.635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1.330.359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-403.276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453.734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1.841.868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-1.041.868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1.570.876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548.723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-1.022.153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 Previsional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1.570.876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548.723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-1.022.153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251.277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251.277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 Previsional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251.277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251.277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19.715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-19.715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19.715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-19.715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167.810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107.467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-60.343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43.471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58.681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28.338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-30.343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21.997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14.997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13.918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85.696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62.696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28.218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26.134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5226,8%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26.134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5226,8%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113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6001" y="701954"/>
            <a:ext cx="80519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04. PROGRAMA 01: DIRECCIÓN DE CRÉDITO PRENDARIO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02" y="1364865"/>
            <a:ext cx="8073646" cy="2706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716643"/>
              </p:ext>
            </p:extLst>
          </p:nvPr>
        </p:nvGraphicFramePr>
        <p:xfrm>
          <a:off x="683567" y="1844831"/>
          <a:ext cx="7800034" cy="4169020"/>
        </p:xfrm>
        <a:graphic>
          <a:graphicData uri="http://schemas.openxmlformats.org/drawingml/2006/table">
            <a:tbl>
              <a:tblPr/>
              <a:tblGrid>
                <a:gridCol w="711249"/>
                <a:gridCol w="248938"/>
                <a:gridCol w="248938"/>
                <a:gridCol w="2193018"/>
                <a:gridCol w="746812"/>
                <a:gridCol w="746812"/>
                <a:gridCol w="746812"/>
                <a:gridCol w="723103"/>
                <a:gridCol w="723103"/>
                <a:gridCol w="711249"/>
              </a:tblGrid>
              <a:tr h="17280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922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3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54.312.432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54.312.432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20.696.853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8.029.620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7.795.496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-234.124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4.890.246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4.104.963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3.465.984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-638.979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1.773.083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895.021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333.257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-561.764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629.210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140.704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-488.506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145.943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-73.258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979.942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2.416.409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1.436.467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979.942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2.416.409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1.436.467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39.989.515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39.989.515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13.202.079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Pignoraticios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39.989.515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39.989.515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13.202.079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769.777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38488,9%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38488,9%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769.777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38488,9%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38488,9%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81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5299" y="715041"/>
            <a:ext cx="7996323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CAPACITACIÓN Y 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536115" y="1562864"/>
            <a:ext cx="7996323" cy="3264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7E09F1E0-B8A7-4F4B-919A-65467147E0EE}"/>
              </a:ext>
            </a:extLst>
          </p:cNvPr>
          <p:cNvSpPr txBox="1">
            <a:spLocks/>
          </p:cNvSpPr>
          <p:nvPr/>
        </p:nvSpPr>
        <p:spPr>
          <a:xfrm>
            <a:off x="608485" y="6062539"/>
            <a:ext cx="7906864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5641136"/>
              </p:ext>
            </p:extLst>
          </p:nvPr>
        </p:nvGraphicFramePr>
        <p:xfrm>
          <a:off x="536117" y="1899839"/>
          <a:ext cx="7965505" cy="4149639"/>
        </p:xfrm>
        <a:graphic>
          <a:graphicData uri="http://schemas.openxmlformats.org/drawingml/2006/table">
            <a:tbl>
              <a:tblPr/>
              <a:tblGrid>
                <a:gridCol w="665872"/>
                <a:gridCol w="249703"/>
                <a:gridCol w="258025"/>
                <a:gridCol w="2652395"/>
                <a:gridCol w="665872"/>
                <a:gridCol w="643678"/>
                <a:gridCol w="743559"/>
                <a:gridCol w="743559"/>
                <a:gridCol w="676970"/>
                <a:gridCol w="665872"/>
              </a:tblGrid>
              <a:tr h="14309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828" marR="8828" marT="8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28" marR="8828" marT="8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2927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43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230.813.110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211.399.407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-19.413.703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163.949.504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17.693.953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17.356.868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-337.085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11.962.448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9.759.659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8.313.200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-1.446.459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3.940.182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200.540.910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182.441.134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-18.099.776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139.903.406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196.756.700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178.667.984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-18.088.716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136.386.057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1.071.294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1.071.294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675.851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6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Capacitación para Micro y Pequeños Empresarios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5.425.766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2.561.923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-2.863.843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825.097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Más Capaz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1.219.971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1.219.971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572.025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Capacitación en Oficios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34.034.010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23.578.728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-10.455.282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14.385.783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Formación en el Puesto de Trabajo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2.637.999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1.846.599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-791.400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1.029.837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Intermediación Laboral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7.815.764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7.344.895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-470.869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5.749.105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78,3%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de Competencias Laborales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1.418.095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1.418.095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626.924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189.549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189.549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90.795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al Empleo, Ley N° 20.338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61.418.664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59.168.664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-2.250.000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49.583.291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Empleo a la Mujer, Ley N° 20.595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78.731.000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78.401.000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-330.000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62.631.973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Reconversión Laboral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2.794.588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1.867.266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-927.322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215.376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3.773.150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3.773.150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3.508.989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Becas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3.311.450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3.311.450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3.047.289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6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del Sistema Nacional de Certificación de Competencias Laborales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461.700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461.700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461.700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11.060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-11.060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8.360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11.060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-11.060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8.360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5.695.323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5.695.323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817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9368" y="838689"/>
            <a:ext cx="805794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CAPACITACIÓN Y 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29368" y="1534262"/>
            <a:ext cx="805794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06338"/>
              </p:ext>
            </p:extLst>
          </p:nvPr>
        </p:nvGraphicFramePr>
        <p:xfrm>
          <a:off x="529368" y="2348880"/>
          <a:ext cx="8057945" cy="2736302"/>
        </p:xfrm>
        <a:graphic>
          <a:graphicData uri="http://schemas.openxmlformats.org/drawingml/2006/table">
            <a:tbl>
              <a:tblPr/>
              <a:tblGrid>
                <a:gridCol w="673600"/>
                <a:gridCol w="252600"/>
                <a:gridCol w="261020"/>
                <a:gridCol w="2683175"/>
                <a:gridCol w="673600"/>
                <a:gridCol w="651147"/>
                <a:gridCol w="752188"/>
                <a:gridCol w="752188"/>
                <a:gridCol w="684827"/>
                <a:gridCol w="673600"/>
              </a:tblGrid>
              <a:tr h="19545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828" marR="8828" marT="8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28" marR="8828" marT="8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9090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1.346.821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496.387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-850.434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212.144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54.296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-54.296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71.317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-41.317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212.792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106.396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-106.396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155.138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19.908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-135.230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16.034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853.278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340.083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-513.195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189.669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1.461.767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2.781.818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1.320.051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2.236.001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1.392.857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1.392.857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918.729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66.910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66.910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38.565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1.322.051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1.320.051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1.278.707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63935,4%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628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1338" y="719550"/>
            <a:ext cx="80579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06. PROGRAMA 01: SUPERINTENDENCIA DE SEGURIDAD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1335" y="1389484"/>
            <a:ext cx="8057941" cy="3648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4599518"/>
              </p:ext>
            </p:extLst>
          </p:nvPr>
        </p:nvGraphicFramePr>
        <p:xfrm>
          <a:off x="683567" y="2276872"/>
          <a:ext cx="7819082" cy="3456383"/>
        </p:xfrm>
        <a:graphic>
          <a:graphicData uri="http://schemas.openxmlformats.org/drawingml/2006/table">
            <a:tbl>
              <a:tblPr/>
              <a:tblGrid>
                <a:gridCol w="709214"/>
                <a:gridCol w="257090"/>
                <a:gridCol w="257090"/>
                <a:gridCol w="2234024"/>
                <a:gridCol w="744674"/>
                <a:gridCol w="744674"/>
                <a:gridCol w="721034"/>
                <a:gridCol w="721034"/>
                <a:gridCol w="721034"/>
                <a:gridCol w="709214"/>
              </a:tblGrid>
              <a:tr h="18372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266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52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14.825.195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14.437.883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-387.312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10.519.079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11.790.258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11.636.967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-153.291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7.818.423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2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2.917.202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2.725.202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1.617.372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2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2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2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2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74.714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2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2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2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2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-23.441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2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1.073.450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214690,0%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214690,0%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2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1.073.450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214690,0%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214690,0%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1262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7686" y="648285"/>
            <a:ext cx="80470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07. PROGRAMA 01: SUPERINTENDENCIA DE PENSIONES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7686" y="1286408"/>
            <a:ext cx="7831782" cy="2747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659435"/>
              </p:ext>
            </p:extLst>
          </p:nvPr>
        </p:nvGraphicFramePr>
        <p:xfrm>
          <a:off x="547686" y="1608138"/>
          <a:ext cx="8047039" cy="4655544"/>
        </p:xfrm>
        <a:graphic>
          <a:graphicData uri="http://schemas.openxmlformats.org/drawingml/2006/table">
            <a:tbl>
              <a:tblPr/>
              <a:tblGrid>
                <a:gridCol w="724959"/>
                <a:gridCol w="344355"/>
                <a:gridCol w="344355"/>
                <a:gridCol w="2319865"/>
                <a:gridCol w="724959"/>
                <a:gridCol w="688710"/>
                <a:gridCol w="724959"/>
                <a:gridCol w="724959"/>
                <a:gridCol w="724959"/>
                <a:gridCol w="724959"/>
              </a:tblGrid>
              <a:tr h="15984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8953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16.607.145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16.195.835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-411.310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10.625.295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9.999.770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9.946.418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-53.352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6.689.961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1.730.170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1.625.170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-105.000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1.033.992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59.762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59.762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59.760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59.762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59.762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59.760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31.332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31.332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31.331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9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28.430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28.430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28.429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4.685.120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4.441.870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-243.250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2.739.197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Peritajes Ley N° 19.404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4.600.662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4.373.062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-227.600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2.702.699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Comisiones Médicas, D.L. N° 3.500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4.600.662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4.373.062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-227.600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2.702.699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73.890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58.240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-15.650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36.498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73.890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58.240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-15.650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36.498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190.564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121.094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-69.470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102.385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8.434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-6.820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175.853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115.203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-60.650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100.516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7626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753340"/>
            <a:ext cx="80648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30185"/>
            <a:ext cx="8064896" cy="3716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3115221"/>
              </p:ext>
            </p:extLst>
          </p:nvPr>
        </p:nvGraphicFramePr>
        <p:xfrm>
          <a:off x="539552" y="1801868"/>
          <a:ext cx="8064899" cy="4554478"/>
        </p:xfrm>
        <a:graphic>
          <a:graphicData uri="http://schemas.openxmlformats.org/drawingml/2006/table">
            <a:tbl>
              <a:tblPr/>
              <a:tblGrid>
                <a:gridCol w="600924"/>
                <a:gridCol w="225347"/>
                <a:gridCol w="232859"/>
                <a:gridCol w="2846877"/>
                <a:gridCol w="751154"/>
                <a:gridCol w="751154"/>
                <a:gridCol w="751154"/>
                <a:gridCol w="681047"/>
                <a:gridCol w="623459"/>
                <a:gridCol w="600924"/>
              </a:tblGrid>
              <a:tr h="15118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300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0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5.568.195.402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5.708.019.107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139.823.705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4.062.435.284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59.290.952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58.496.937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-794.015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39.098.024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74.058.336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73.368.347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-689.989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40.021.720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4.462.908.350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4.462.908.350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3.180.777.479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3.018.465.988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3.018.465.988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2.058.778.594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2.431.945.879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2.431.945.879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1.692.955.496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244.975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244.975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136.171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405.061.775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405.061.775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261.426.618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24.200.278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24.200.278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10.523.887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28.220.830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28.220.830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20.492.578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 de Vida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24.706.244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24.706.244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9.704.421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294.722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14.711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Hijo para las Mujeres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103.791.285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103.791.285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63.524.712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1.444.442.362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1.444.442.362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1.118.984.190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28.100.283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28.100.283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20.506.975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Cesantía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Básicas Solidarias de Vejez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654.284.037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654.284.037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510.378.248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Básicas Solidarias de Invalidez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296.295.153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296.295.153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203.243.373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Discapacidad Mental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16.947.407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16.947.407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11.585.844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para Cónyuges que cumplan cincuenta años de matrimonio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6.482.135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6.482.135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3.382.925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Ley N° 20.531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287.156.446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287.156.446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213.249.737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Familiar Permanente de Marzo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155.172.379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155.172.379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152.825.656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 Estatal Artículo 82 D.L. N° 3.500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3.807.380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3.014.695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1.431.419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1.583.276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3101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6920" y="770878"/>
            <a:ext cx="809752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920" y="1465827"/>
            <a:ext cx="8097528" cy="3069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98642"/>
              </p:ext>
            </p:extLst>
          </p:nvPr>
        </p:nvGraphicFramePr>
        <p:xfrm>
          <a:off x="506920" y="1772816"/>
          <a:ext cx="8097531" cy="4583537"/>
        </p:xfrm>
        <a:graphic>
          <a:graphicData uri="http://schemas.openxmlformats.org/drawingml/2006/table">
            <a:tbl>
              <a:tblPr/>
              <a:tblGrid>
                <a:gridCol w="603355"/>
                <a:gridCol w="226258"/>
                <a:gridCol w="233801"/>
                <a:gridCol w="2858396"/>
                <a:gridCol w="754194"/>
                <a:gridCol w="754194"/>
                <a:gridCol w="754194"/>
                <a:gridCol w="683803"/>
                <a:gridCol w="625981"/>
                <a:gridCol w="603355"/>
              </a:tblGrid>
              <a:tr h="15805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1610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8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899.701.608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1.041.320.965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141.619.357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801.814.738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889.397.870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1.031.021.870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141.624.000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794.538.742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188.010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141.812.010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141.624.000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151.332.978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80492,0%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Previsional Solidario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885.832.009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885.832.009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641.456.758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Traslados y Hospedajes Pensiones Básicas Solidarias de Invalidez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175.274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175.274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Previsional a los Trabajadores Jóvenes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3.142.341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3.142.341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1.681.635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6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Derechos Previsionales y de Seguridad Social para mujeres en territorios rurales de difícil conectividad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60.236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10.299.095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10.299.095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7.275.996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Revalorizadora de Pensiones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6.414.117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6.414.117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5.604.890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Comisiones Médicas, D.L. N° 3.500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3.884.978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3.884.978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1.671.106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142.332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142.332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556.919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245.271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-311.648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47.607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106.376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-66.376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77.489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77.489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47.607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373.054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127.782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-245.272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60.650.215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60.650.215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60.650.215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60.650.215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19.022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19.022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5292,7%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5292,7%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5292,7%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5292,7%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11.000.000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2140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677667"/>
            <a:ext cx="80648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10. PROGRAMA 01: INSTITUTO  DE SEGURIDAD LABORAL 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7888" y="1268760"/>
            <a:ext cx="8064896" cy="2491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3065344"/>
              </p:ext>
            </p:extLst>
          </p:nvPr>
        </p:nvGraphicFramePr>
        <p:xfrm>
          <a:off x="611560" y="1517918"/>
          <a:ext cx="7971223" cy="4838424"/>
        </p:xfrm>
        <a:graphic>
          <a:graphicData uri="http://schemas.openxmlformats.org/drawingml/2006/table">
            <a:tbl>
              <a:tblPr/>
              <a:tblGrid>
                <a:gridCol w="758591"/>
                <a:gridCol w="270925"/>
                <a:gridCol w="279955"/>
                <a:gridCol w="2158372"/>
                <a:gridCol w="770633"/>
                <a:gridCol w="770633"/>
                <a:gridCol w="770633"/>
                <a:gridCol w="746549"/>
                <a:gridCol w="722466"/>
                <a:gridCol w="722466"/>
              </a:tblGrid>
              <a:tr h="13750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29" marR="7729" marT="7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29" marR="7729" marT="7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2110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460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121.140.560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121.140.560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64.871.174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13.901.522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12.407.746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-1.493.776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8.052.511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8.995.594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7.739.857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-1.255.737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3.766.354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83.307.826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83.307.826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52.017.773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82.723.458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82.723.458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51.672.710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23.064.329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23.064.329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14.771.091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1.095.039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1.095.039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444.791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0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8.351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1.226.485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1.226.485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312.346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44.214.018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44.214.018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24.229.038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por Accidentes del Trabajo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13.115.236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13.115.236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11.914.862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584.368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584.368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345.063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246.847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246.847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160.715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Asistenciales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337.521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337.521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184.348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6.033.589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6.027.631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-5.958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813.100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1.028.596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1.028.596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809.806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Concurrencias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1.028.596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1.028.596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809.806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4.999.035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4.999.035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4.999.035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4.999.035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5.958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-5.958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5.958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-5.958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332.308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332.308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179.597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64.543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64.543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14.185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21.451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21.451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6.464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239.850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239.850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160.824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8.404.490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11.159.961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2.755.471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8.404.490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11.159.961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2.755.471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41.839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41.839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115.231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115.231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1059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3548" y="701472"/>
            <a:ext cx="813690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01: CAJA DE PREVISIÓN DE LA DEFENSA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3548" y="1359040"/>
            <a:ext cx="8136904" cy="2515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0270304"/>
              </p:ext>
            </p:extLst>
          </p:nvPr>
        </p:nvGraphicFramePr>
        <p:xfrm>
          <a:off x="611560" y="1916826"/>
          <a:ext cx="8028894" cy="4248477"/>
        </p:xfrm>
        <a:graphic>
          <a:graphicData uri="http://schemas.openxmlformats.org/drawingml/2006/table">
            <a:tbl>
              <a:tblPr/>
              <a:tblGrid>
                <a:gridCol w="698165"/>
                <a:gridCol w="266250"/>
                <a:gridCol w="275124"/>
                <a:gridCol w="2440618"/>
                <a:gridCol w="745498"/>
                <a:gridCol w="745498"/>
                <a:gridCol w="736624"/>
                <a:gridCol w="701123"/>
                <a:gridCol w="709997"/>
                <a:gridCol w="709997"/>
              </a:tblGrid>
              <a:tr h="18371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263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1.324.322.719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1.323.061.700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-1.261.019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891.770.459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9.912.617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9.736.495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-176.122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6.896.905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3.392.043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2.822.615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-569.428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1.731.368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1.134.451.524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1.134.451.524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756.409.138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1.134.149.983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1.134.149.983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756.211.379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1.113.347.766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1.113.347.766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742.412.543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87.661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87.661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39.191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19.339.574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19.339.574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13.459.982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1.374.982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1.374.982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299.663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197.759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197.759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174.814.753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174.808.199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-6.554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117.206.117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5.742.544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5.742.544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4.177.922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Ubicación Menores, Ancianos e Incapacitados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777.334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777.334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466.661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Cotización Isapres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3.349.586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3.349.586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2.351.637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Salud Capredena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1.615.624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1.615.624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1.359.624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20.770.268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20.770.268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12.953.814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Medicina Curativa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18.570.471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18.570.471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11.415.100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Salud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2.199.797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2.199.797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1.538.714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456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1" name="1 Título"/>
          <p:cNvSpPr txBox="1">
            <a:spLocks noGrp="1"/>
          </p:cNvSpPr>
          <p:nvPr>
            <p:ph type="title"/>
          </p:nvPr>
        </p:nvSpPr>
        <p:spPr>
          <a:xfrm>
            <a:off x="452406" y="821683"/>
            <a:ext cx="8147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12" name="Gráfico 11">
            <a:extLst>
              <a:ext uri="{FF2B5EF4-FFF2-40B4-BE49-F238E27FC236}">
                <a16:creationId xmlns="" xmlns:a16="http://schemas.microsoft.com/office/drawing/2014/main" id="{00000000-0008-0000-0000-000040C71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4748991"/>
              </p:ext>
            </p:extLst>
          </p:nvPr>
        </p:nvGraphicFramePr>
        <p:xfrm>
          <a:off x="452406" y="1628801"/>
          <a:ext cx="8080034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246303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8144" y="722841"/>
            <a:ext cx="808635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01: CAJA DE PREVISIÓN DE LA DEFENSA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88224" y="6336127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8144" y="1427331"/>
            <a:ext cx="8086352" cy="2734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445015"/>
              </p:ext>
            </p:extLst>
          </p:nvPr>
        </p:nvGraphicFramePr>
        <p:xfrm>
          <a:off x="478144" y="1814194"/>
          <a:ext cx="8086351" cy="4279101"/>
        </p:xfrm>
        <a:graphic>
          <a:graphicData uri="http://schemas.openxmlformats.org/drawingml/2006/table">
            <a:tbl>
              <a:tblPr/>
              <a:tblGrid>
                <a:gridCol w="703161"/>
                <a:gridCol w="268155"/>
                <a:gridCol w="277092"/>
                <a:gridCol w="2458085"/>
                <a:gridCol w="750833"/>
                <a:gridCol w="750833"/>
                <a:gridCol w="741895"/>
                <a:gridCol w="706141"/>
                <a:gridCol w="715078"/>
                <a:gridCol w="715078"/>
              </a:tblGrid>
              <a:tr h="17829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488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148.295.387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148.295.387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100.071.161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Caja Fondo Desahucio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3.118.982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3.118.982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2.067.855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Caja Fondo Revalorizador de Pensiones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416.266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416.266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196.890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Fondo Desahucio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2.050.982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2.050.982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1.306.986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Fondo Revalorizador de Pensiones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5.253.816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5.253.816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2.579.736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Auxilio Social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34.988.475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34.988.475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25.371.527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Desahucio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34.542.027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34.542.027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23.414.293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Revalorizador de Pensiones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5.225.568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5.225.568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3.134.754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de Salud de las Fuerzas Armadas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62.699.271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62.699.271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41.999.120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6.554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-6.554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6.554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-6.554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782.945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274.030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-508.915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85.969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36.222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36.222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33.445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220.180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35.296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-184.884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28.667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526.543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202.512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-324.031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23.857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866.287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866.287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467.279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866.287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866.287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467.279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8.973.683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351909,1%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351909,1%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8.973.683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351909,1%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351909,1%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84487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5112" y="737900"/>
            <a:ext cx="795495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02: FONDO DE MEDICINA CURATIVA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7167" y="1405852"/>
            <a:ext cx="7962900" cy="3232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578248"/>
              </p:ext>
            </p:extLst>
          </p:nvPr>
        </p:nvGraphicFramePr>
        <p:xfrm>
          <a:off x="565112" y="2060853"/>
          <a:ext cx="7954950" cy="3744410"/>
        </p:xfrm>
        <a:graphic>
          <a:graphicData uri="http://schemas.openxmlformats.org/drawingml/2006/table">
            <a:tbl>
              <a:tblPr/>
              <a:tblGrid>
                <a:gridCol w="739422"/>
                <a:gridCol w="286526"/>
                <a:gridCol w="286526"/>
                <a:gridCol w="2205944"/>
                <a:gridCol w="739422"/>
                <a:gridCol w="739422"/>
                <a:gridCol w="739422"/>
                <a:gridCol w="739422"/>
                <a:gridCol w="739422"/>
                <a:gridCol w="739422"/>
              </a:tblGrid>
              <a:tr h="19578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9959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8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26.074.647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26.074.647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11.754.294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52.811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-9.488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2.898.792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2.898.792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2.898.792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769.102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769.102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de Salud de las Fuerzas Armadas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769.102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6.886.638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6.896.126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6.886.638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6.896.126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10.762.672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10.762.672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8.086.400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10.762.672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10.762.672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8.086.400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97409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680170"/>
            <a:ext cx="799288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14. PROGRAMA 01: DIRECCIÓN DE PREVISIÓN DE CARABINEROS DE CHILE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16216" y="6381328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556792"/>
            <a:ext cx="7992888" cy="28617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0807881"/>
              </p:ext>
            </p:extLst>
          </p:nvPr>
        </p:nvGraphicFramePr>
        <p:xfrm>
          <a:off x="539552" y="1988834"/>
          <a:ext cx="7992888" cy="4176475"/>
        </p:xfrm>
        <a:graphic>
          <a:graphicData uri="http://schemas.openxmlformats.org/drawingml/2006/table">
            <a:tbl>
              <a:tblPr/>
              <a:tblGrid>
                <a:gridCol w="727176"/>
                <a:gridCol w="278752"/>
                <a:gridCol w="281781"/>
                <a:gridCol w="2027007"/>
                <a:gridCol w="824134"/>
                <a:gridCol w="824134"/>
                <a:gridCol w="824134"/>
                <a:gridCol w="739297"/>
                <a:gridCol w="739297"/>
                <a:gridCol w="727176"/>
              </a:tblGrid>
              <a:tr h="16622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90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6617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955.848.894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955.515.246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-333.648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608.469.790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2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4.991.783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4.937.422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3.381.580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2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3.388.061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3.021.741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-366.320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1.127.951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2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800.021.287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800.021.287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519.697.025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2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755.271.703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755.271.703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496.474.887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2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744.482.140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744.482.140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491.529.867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2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969.200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969.200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659.630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2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8.021.508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8.021.508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3.535.911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2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167.672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2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1.213.394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1.213.394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2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417.789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417.789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87.412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2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326.409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326.409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2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326.409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326.409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2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44.423.175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44.423.175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23.066.429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2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Beneficios Médicos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44.423.175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44.423.175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23.066.429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2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81.123.793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81.073.826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-49.967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48.179.774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2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81.123.793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81.073.826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-49.967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48.179.774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2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Auxilio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15.491.112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15.491.112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7.624.113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245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Desahucio Mutualidad de Carabineros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2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Medicina Preventiva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6.487.937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6.487.937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3.243.969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01500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20626" y="641706"/>
            <a:ext cx="804689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14. PROGRAMA 01: DIRECCIÓN DE PREVISIÓN DE CARABINEROS DE CHILE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0626" y="1475439"/>
            <a:ext cx="8046892" cy="2869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9114163"/>
              </p:ext>
            </p:extLst>
          </p:nvPr>
        </p:nvGraphicFramePr>
        <p:xfrm>
          <a:off x="520626" y="1758795"/>
          <a:ext cx="8046892" cy="4597554"/>
        </p:xfrm>
        <a:graphic>
          <a:graphicData uri="http://schemas.openxmlformats.org/drawingml/2006/table">
            <a:tbl>
              <a:tblPr/>
              <a:tblGrid>
                <a:gridCol w="732090"/>
                <a:gridCol w="280635"/>
                <a:gridCol w="283685"/>
                <a:gridCol w="2040702"/>
                <a:gridCol w="829702"/>
                <a:gridCol w="829702"/>
                <a:gridCol w="829702"/>
                <a:gridCol w="744292"/>
                <a:gridCol w="744292"/>
                <a:gridCol w="732090"/>
              </a:tblGrid>
              <a:tr h="15381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378" marR="9378" marT="9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78" marR="9378" marT="9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762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0762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Desahucio Carabineros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679.924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679.924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390.623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762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Hospital Dirección de Previsión de Carabineros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178.600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178.600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55.105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81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Medicina Preventiva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8.737.360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8.417.360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-320.000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3.646.676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81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de Carabineros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10.558.368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10.558.368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7.139.611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762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Hospital Dirección de Previsión de Carabineros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22.693.333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22.963.366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270.033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15.041.906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762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Revalorizadora de Pensiones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14.330.439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14.330.439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10.108.114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762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Desahucio Policía de Investigaciones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679.924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679.924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377.164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81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Servicio Odontológico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1.286.693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1.286.693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552.493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81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184.093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762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550.035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367.035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-183.000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28.208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81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188.883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66.883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-122.000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25.011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81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361.152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300.152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3.197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081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3.781.785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3.781.785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81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3.781.785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3.781.785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81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61.852.150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61.852.150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33.314.555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81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6.828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6.828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81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61.845.322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61.845.322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33.314.555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81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2.556.604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2840,7%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2840,7%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81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2.556.604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2840,7%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2840,7%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81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5565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99693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0000000-0008-0000-0000-00003FC71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2656101"/>
              </p:ext>
            </p:extLst>
          </p:nvPr>
        </p:nvGraphicFramePr>
        <p:xfrm>
          <a:off x="539552" y="2057400"/>
          <a:ext cx="7776864" cy="3819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4962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99160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0000000-0008-0000-0000-00003EC71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177675"/>
              </p:ext>
            </p:extLst>
          </p:nvPr>
        </p:nvGraphicFramePr>
        <p:xfrm>
          <a:off x="539552" y="2057400"/>
          <a:ext cx="7704856" cy="3675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5517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3" y="819753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 TRABAJO Y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50817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7E09F1E0-B8A7-4F4B-919A-65467147E0EE}"/>
              </a:ext>
            </a:extLst>
          </p:cNvPr>
          <p:cNvSpPr txBox="1">
            <a:spLocks/>
          </p:cNvSpPr>
          <p:nvPr/>
        </p:nvSpPr>
        <p:spPr>
          <a:xfrm>
            <a:off x="520100" y="5909137"/>
            <a:ext cx="7906864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952848"/>
              </p:ext>
            </p:extLst>
          </p:nvPr>
        </p:nvGraphicFramePr>
        <p:xfrm>
          <a:off x="539551" y="1861284"/>
          <a:ext cx="7664648" cy="3367912"/>
        </p:xfrm>
        <a:graphic>
          <a:graphicData uri="http://schemas.openxmlformats.org/drawingml/2006/table">
            <a:tbl>
              <a:tblPr/>
              <a:tblGrid>
                <a:gridCol w="747163"/>
                <a:gridCol w="2390922"/>
                <a:gridCol w="747163"/>
                <a:gridCol w="772069"/>
                <a:gridCol w="775182"/>
                <a:gridCol w="737823"/>
                <a:gridCol w="747163"/>
                <a:gridCol w="747163"/>
              </a:tblGrid>
              <a:tr h="20725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34722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02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8.405.657.049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8.581.245.199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175.588.150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5.946.403.467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202.283.303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197.873.948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-4.409.355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133.308.274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125.101.136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118.146.668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-6.954.468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63.045.014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6.487.525.764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6.487.591.850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4.511.866.291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1.374.441.476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1.559.501.227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185.059.751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1.159.027.889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2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167.374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5.765.417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2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326.425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8.691.136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4.582.640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-4.108.496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1.750.564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80.703.070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84.904.496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4.201.426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113.489.646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113.489.646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55.074.424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1.733.817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3.111.224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1.377.407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16.239.169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11.520.327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11.520.327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386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03599" y="771315"/>
            <a:ext cx="7848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1442644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455429"/>
              </p:ext>
            </p:extLst>
          </p:nvPr>
        </p:nvGraphicFramePr>
        <p:xfrm>
          <a:off x="611559" y="1781044"/>
          <a:ext cx="7840912" cy="4024221"/>
        </p:xfrm>
        <a:graphic>
          <a:graphicData uri="http://schemas.openxmlformats.org/drawingml/2006/table">
            <a:tbl>
              <a:tblPr/>
              <a:tblGrid>
                <a:gridCol w="300885"/>
                <a:gridCol w="386851"/>
                <a:gridCol w="2181414"/>
                <a:gridCol w="888326"/>
                <a:gridCol w="902654"/>
                <a:gridCol w="759376"/>
                <a:gridCol w="902654"/>
                <a:gridCol w="730720"/>
                <a:gridCol w="788032"/>
              </a:tblGrid>
              <a:tr h="5306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11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TRABAJO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31.933.087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94.405.797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62.472.710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64.546.005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Trabajo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12.162.539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13.883.061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1.720.522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7.237.336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PROEMPLEO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19.770.548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80.522.736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60.752.188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57.308.669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1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del Trabajo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73.080.281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69.725.881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-3.354.400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45.533.156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1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Previsión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7.074.048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5.527.175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-1.546.873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2.647.674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1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Crédito Prendario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54.312.432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54.312.432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20.696.853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1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230.813.110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211.399.407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-19.413.703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163.949.504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1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14.825.195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14.437.883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-387.312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10.519.079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1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Pensiones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16.607.145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16.195.835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-411.310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10.625.295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1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Previsión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5.568.195.402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5.708.019.107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139.823.705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4.062.435.284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1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Seguridad Laboral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121.140.560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121.140.560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64.871.174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98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CAJA DE PREVISIÓN DE LA DEFENSA NACIONAL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1.350.397.366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1.349.136.347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-1.261.019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903.524.753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3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Caja de Previsión de la Defensa Nacional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1.324.322.719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1.323.061.700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-1.261.019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891.770.459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Medicina Curativa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26.074.647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26.074.647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11.754.294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1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Previsión de Carabineros de Chile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955.848.894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955.515.246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-333.648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608.469.790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245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990" y="701876"/>
            <a:ext cx="80292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01. PROGRAMA 01: SUBSECRETARÍA DEL TRABAJO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3238" y="1294272"/>
            <a:ext cx="8050952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640869"/>
              </p:ext>
            </p:extLst>
          </p:nvPr>
        </p:nvGraphicFramePr>
        <p:xfrm>
          <a:off x="524992" y="1844824"/>
          <a:ext cx="8029201" cy="4392480"/>
        </p:xfrm>
        <a:graphic>
          <a:graphicData uri="http://schemas.openxmlformats.org/drawingml/2006/table">
            <a:tbl>
              <a:tblPr/>
              <a:tblGrid>
                <a:gridCol w="721456"/>
                <a:gridCol w="270546"/>
                <a:gridCol w="279564"/>
                <a:gridCol w="2428899"/>
                <a:gridCol w="721456"/>
                <a:gridCol w="721456"/>
                <a:gridCol w="721456"/>
                <a:gridCol w="721456"/>
                <a:gridCol w="721456"/>
                <a:gridCol w="721456"/>
              </a:tblGrid>
              <a:tr h="15617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10" marR="9510" marT="9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10" marR="9510" marT="9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7829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5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12.162.539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13.883.061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1.720.522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7.237.336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6.271.828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6.130.829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-140.999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4.186.379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1.918.464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1.868.464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931.169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3.396.192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5.497.008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2.100.816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1.855.779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1.549.191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1.400.007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-149.184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8.778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Diálogo Social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440.595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340.595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8.778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2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Formación Sindical y Relaciones Laborales Colaborativas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1.108.596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1.059.412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-49.184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2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del Sistema Nacional de Certificación de Competencias Laborales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2.250.000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2.250.000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2.250.000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2.250.000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571.890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382.595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-189.295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263.322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39.993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-39.993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34.515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19.989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-14.526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101.451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39.875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-61.576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138.010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64.810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-73.200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40.756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257.921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257.921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217.097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005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2668" y="764704"/>
            <a:ext cx="80917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01. PROGRAMA 03: PROEMPLEO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2667" y="1443516"/>
            <a:ext cx="8091782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835022"/>
              </p:ext>
            </p:extLst>
          </p:nvPr>
        </p:nvGraphicFramePr>
        <p:xfrm>
          <a:off x="512667" y="1780845"/>
          <a:ext cx="8091782" cy="4384458"/>
        </p:xfrm>
        <a:graphic>
          <a:graphicData uri="http://schemas.openxmlformats.org/drawingml/2006/table">
            <a:tbl>
              <a:tblPr/>
              <a:tblGrid>
                <a:gridCol w="604776"/>
                <a:gridCol w="261682"/>
                <a:gridCol w="270404"/>
                <a:gridCol w="2593558"/>
                <a:gridCol w="744339"/>
                <a:gridCol w="744339"/>
                <a:gridCol w="744339"/>
                <a:gridCol w="732709"/>
                <a:gridCol w="697818"/>
                <a:gridCol w="697818"/>
              </a:tblGrid>
              <a:tr h="16889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42" marR="9242" marT="92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42" marR="9242" marT="92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723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9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19.770.548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80.522.736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60.752.188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57.308.669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318.360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241.360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-77.000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147.781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98.226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95.434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-2.792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19.347.145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80.149.446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60.802.301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57.095.800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4.546.566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4.446.566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252.250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Servicios Sociales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4.351.198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4.251.198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76.419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7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Mejora a la empleabilidad para artesanos y artesanas tradicionales de zonas rurales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195.368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195.368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175.831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14.800.579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75.702.880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60.902.301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56.843.550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3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Bonificación a la Contratación de Mano de Obra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3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Empleo Ley N° 20.595 y Sistema Chile Solidario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2.026.024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2.026.024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1.519.518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en la Comunidad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12.774.545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73.676.846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60.902.301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55.324.032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6.807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-2.042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-1.336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2.325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1.917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39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48" y="620683"/>
            <a:ext cx="80648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02. PROGRAMA 01: DIRECCIÓN DEL TRABAJO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4640" y="1211776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7E09F1E0-B8A7-4F4B-919A-65467147E0EE}"/>
              </a:ext>
            </a:extLst>
          </p:cNvPr>
          <p:cNvSpPr txBox="1">
            <a:spLocks/>
          </p:cNvSpPr>
          <p:nvPr/>
        </p:nvSpPr>
        <p:spPr>
          <a:xfrm>
            <a:off x="514640" y="5973586"/>
            <a:ext cx="7906864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428073"/>
              </p:ext>
            </p:extLst>
          </p:nvPr>
        </p:nvGraphicFramePr>
        <p:xfrm>
          <a:off x="611561" y="1632707"/>
          <a:ext cx="7967977" cy="4323242"/>
        </p:xfrm>
        <a:graphic>
          <a:graphicData uri="http://schemas.openxmlformats.org/drawingml/2006/table">
            <a:tbl>
              <a:tblPr/>
              <a:tblGrid>
                <a:gridCol w="743802"/>
                <a:gridCol w="278926"/>
                <a:gridCol w="288224"/>
                <a:gridCol w="2070247"/>
                <a:gridCol w="780992"/>
                <a:gridCol w="780992"/>
                <a:gridCol w="780992"/>
                <a:gridCol w="756198"/>
                <a:gridCol w="743802"/>
                <a:gridCol w="743802"/>
              </a:tblGrid>
              <a:tr h="15865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8586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85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73.080.281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69.725.881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-3.354.400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45.533.156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56.753.405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55.925.196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-828.209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38.059.681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12.951.972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11.726.972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-1.225.000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6.614.722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7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Estado-BID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7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3.183.281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1.843.717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-1.339.564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750.654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450.081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277.020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623.295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283.935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152.371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-131.564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1.548.950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950.950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673.998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43781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290</TotalTime>
  <Words>6457</Words>
  <Application>Microsoft Office PowerPoint</Application>
  <PresentationFormat>Presentación en pantalla (4:3)</PresentationFormat>
  <Paragraphs>3952</Paragraphs>
  <Slides>23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7" baseType="lpstr">
      <vt:lpstr>Arial</vt:lpstr>
      <vt:lpstr>Calibri</vt:lpstr>
      <vt:lpstr>Verdana</vt:lpstr>
      <vt:lpstr>1_Tema de Office</vt:lpstr>
      <vt:lpstr>EJECUCIÓN ACUMULADA DE GASTOS PRESUPUESTARIOS AL MES DE AGOSTO DE 2020 PARTIDA 15: MINISTERIO DEL TRABAJO Y PREVISIÓN SOCIAL</vt:lpstr>
      <vt:lpstr>COMPORTAMIENTO DE LA EJECUCIÓN ACUMULADA DE GASTOS A AGOSTO DE 2020  PARTIDA 15 MINISTERIO DEL TRABAJO Y PREVISIÓN SOCIAL</vt:lpstr>
      <vt:lpstr>Presentación de PowerPoint</vt:lpstr>
      <vt:lpstr>Presentación de PowerPoint</vt:lpstr>
      <vt:lpstr>EJECUCIÓN ACUMULADA DE GASTOS A AGOSTO DE 2020  PARTIDA 15 MINISTERIO DE TRABAJO Y PREVISIÓN SOCIAL</vt:lpstr>
      <vt:lpstr>EJECUCIÓN ACUMULADA DE GASTOS A AGOSTO DE 2020  PARTIDA 15 RESUMEN POR CAPÍTULOS</vt:lpstr>
      <vt:lpstr>EJECUCIÓN ACUMULADA DE GASTOS A AGOSTO DE 2020  PARTIDA 15. CAPÍTULO 01. PROGRAMA 01: SUBSECRETARÍA DEL TRABAJO</vt:lpstr>
      <vt:lpstr>EJECUCIÓN ACUMULADA DE GASTOS A AGOSTO DE 2020  PARTIDA 15. CAPÍTULO 01. PROGRAMA 03: PROEMPLEO</vt:lpstr>
      <vt:lpstr>EJECUCIÓN ACUMULADA DE GASTOS A AGOSTO DE 2020  PARTIDA 15. CAPÍTULO 02. PROGRAMA 01: DIRECCIÓN DEL TRABAJO</vt:lpstr>
      <vt:lpstr>EJECUCIÓN ACUMULADA DE GASTOS A AGOSTO DE 2020  PARTIDA 15. CAPÍTULO 03. PROGRAMA 01: SUBSECRETARÍA DE PREVISIÓN SOCIAL</vt:lpstr>
      <vt:lpstr>EJECUCIÓN ACUMULADA DE GASTOS A AGOSTO DE 2020  PARTIDA 15. CAPÍTULO 04. PROGRAMA 01: DIRECCIÓN DE CRÉDITO PRENDARIO</vt:lpstr>
      <vt:lpstr>EJECUCIÓN ACUMULADA DE GASTOS A AGOSTO DE 2020  PARTIDA 15. CAPÍTULO 05. PROGRAMA 01: SERVICIO NACIONAL DE CAPACITACIÓN Y EMPLEO</vt:lpstr>
      <vt:lpstr>EJECUCIÓN ACUMULADA DE GASTOS A AGOSTO DE 2020  PARTIDA 15. CAPÍTULO 05. PROGRAMA 01: SERVICIO NACIONAL DE CAPACITACIÓN Y EMPLEO</vt:lpstr>
      <vt:lpstr>EJECUCIÓN ACUMULADA DE GASTOS A AGOSTO DE 2020  PARTIDA 15. CAPÍTULO 06. PROGRAMA 01: SUPERINTENDENCIA DE SEGURIDAD SOCIAL</vt:lpstr>
      <vt:lpstr>EJECUCIÓN ACUMULADA DE GASTOS A AGOSTO DE 2020  PARTIDA 15. CAPÍTULO 07. PROGRAMA 01: SUPERINTENDENCIA DE PENSIONES</vt:lpstr>
      <vt:lpstr>EJECUCIÓN ACUMULADA DE GASTOS A AGOSTO DE 2020  PARTIDA 15. CAPÍTULO 09. PROGRAMA 01: INSTITUTO DE PREVISIÓN SOCIAL</vt:lpstr>
      <vt:lpstr>EJECUCIÓN ACUMULADA DE GASTOS A AGOSTO DE 2020  PARTIDA 15. CAPÍTULO 09. PROGRAMA 01: INSTITUTO DE PREVISIÓN SOCIAL</vt:lpstr>
      <vt:lpstr>EJECUCIÓN ACUMULADA DE GASTOS A AGOSTO DE 2020  PARTIDA 15. CAPÍTULO 10. PROGRAMA 01: INSTITUTO  DE SEGURIDAD LABORAL  </vt:lpstr>
      <vt:lpstr>EJECUCIÓN ACUMULADA DE GASTOS A AGOSTO DE 2020  PARTIDA 15. CAPÍTULO 13. PROGRAMA 01: CAJA DE PREVISIÓN DE LA DEFENSA NACIONAL</vt:lpstr>
      <vt:lpstr>EJECUCIÓN ACUMULADA DE GASTOS A AGOSTO DE 2020  PARTIDA 15. CAPÍTULO 13. PROGRAMA 01: CAJA DE PREVISIÓN DE LA DEFENSA NACIONAL</vt:lpstr>
      <vt:lpstr>EJECUCIÓN ACUMULADA DE GASTOS A AGOSTO DE 2020  PARTIDA 15. CAPÍTULO 13. PROGRAMA 02: FONDO DE MEDICINA CURATIVA</vt:lpstr>
      <vt:lpstr>EJECUCIÓN ACUMULADA DE GASTOS A AGOSTO DE 2020  PARTIDA 15. CAPÍTULO 14. PROGRAMA 01: DIRECCIÓN DE PREVISIÓN DE CARABINEROS DE CHILE</vt:lpstr>
      <vt:lpstr>EJECUCIÓN ACUMULADA DE GASTOS A AGOSTO DE 2020  PARTIDA 15. CAPÍTULO 14. PROGRAMA 01: DIRECCIÓN DE PREVISIÓN DE CARABINEROS DE CHILE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mora</cp:lastModifiedBy>
  <cp:revision>39</cp:revision>
  <dcterms:created xsi:type="dcterms:W3CDTF">2020-01-06T19:24:32Z</dcterms:created>
  <dcterms:modified xsi:type="dcterms:W3CDTF">2020-10-01T05:25:01Z</dcterms:modified>
</cp:coreProperties>
</file>