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4" r:id="rId5"/>
    <p:sldId id="305" r:id="rId6"/>
    <p:sldId id="264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D1-4B97-8E6A-E0DC38D0F6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D1-4B97-8E6A-E0DC38D0F6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AD1-4B97-8E6A-E0DC38D0F6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AD1-4B97-8E6A-E0DC38D0F64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17989344</c:v>
                </c:pt>
                <c:pt idx="1">
                  <c:v>5169078</c:v>
                </c:pt>
                <c:pt idx="2">
                  <c:v>13936864</c:v>
                </c:pt>
                <c:pt idx="3" formatCode="#,##0">
                  <c:v>8278540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D1-4B97-8E6A-E0DC38D0F6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Distribución Presupuesto Inicial por Programa</a:t>
            </a:r>
            <a:endParaRPr lang="es-CL" sz="1200" b="1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/>
              <a:t>(en millones de $)</a:t>
            </a:r>
            <a:endParaRPr lang="es-CL" sz="1200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12650713000</c:v>
                </c:pt>
                <c:pt idx="1">
                  <c:v>4249938000</c:v>
                </c:pt>
                <c:pt idx="2">
                  <c:v>24910195000</c:v>
                </c:pt>
                <c:pt idx="3">
                  <c:v>3562980000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F7-4516-9573-8A858AC896D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623158820123332"/>
          <c:y val="3.95263863864860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14'!$D$27:$O$27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4.4334259003106551E-2</c:v>
                </c:pt>
                <c:pt idx="2">
                  <c:v>0.13756012351874247</c:v>
                </c:pt>
                <c:pt idx="3">
                  <c:v>0.12704462788623688</c:v>
                </c:pt>
                <c:pt idx="4">
                  <c:v>0.12283277027986546</c:v>
                </c:pt>
                <c:pt idx="5">
                  <c:v>8.007029577976689E-2</c:v>
                </c:pt>
                <c:pt idx="6">
                  <c:v>5.3596922538730329E-2</c:v>
                </c:pt>
                <c:pt idx="7">
                  <c:v>5.0931368175071941E-2</c:v>
                </c:pt>
                <c:pt idx="8">
                  <c:v>8.7865240122559377E-2</c:v>
                </c:pt>
                <c:pt idx="9">
                  <c:v>5.7383915588394292E-2</c:v>
                </c:pt>
                <c:pt idx="10">
                  <c:v>5.5169275670301658E-2</c:v>
                </c:pt>
                <c:pt idx="11">
                  <c:v>0.14858293607294404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09-48DF-A5A3-A1F16730259F}"/>
            </c:ext>
          </c:extLst>
        </c:ser>
        <c:ser>
          <c:idx val="0"/>
          <c:order val="1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09-48DF-A5A3-A1F16730259F}"/>
            </c:ext>
          </c:extLst>
        </c:ser>
        <c:ser>
          <c:idx val="1"/>
          <c:order val="2"/>
          <c:tx>
            <c:strRef>
              <c:f>'Partida 14'!$C$29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504065040650406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09-48DF-A5A3-A1F16730259F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09-48DF-A5A3-A1F16730259F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09-48DF-A5A3-A1F16730259F}"/>
                </c:ext>
              </c:extLst>
            </c:dLbl>
            <c:dLbl>
              <c:idx val="5"/>
              <c:layout>
                <c:manualLayout>
                  <c:x val="4.29414922168537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09-48DF-A5A3-A1F1673025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14'!$D$29:$K$29</c:f>
              <c:numCache>
                <c:formatCode>0.0%</c:formatCode>
                <c:ptCount val="8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  <c:pt idx="4">
                  <c:v>4.9918651651859526E-2</c:v>
                </c:pt>
                <c:pt idx="5">
                  <c:v>5.6763677079873426E-2</c:v>
                </c:pt>
                <c:pt idx="6">
                  <c:v>6.9749660471060404E-2</c:v>
                </c:pt>
                <c:pt idx="7">
                  <c:v>6.9908343612688231E-2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09-48DF-A5A3-A1F1673025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2018 - 2019 - 2020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14'!$D$20:$O$20</c:f>
              <c:numCache>
                <c:formatCode>0.0%</c:formatCode>
                <c:ptCount val="12"/>
                <c:pt idx="0">
                  <c:v>2.4916984372518998E-2</c:v>
                </c:pt>
                <c:pt idx="1">
                  <c:v>6.9251243375625549E-2</c:v>
                </c:pt>
                <c:pt idx="2">
                  <c:v>0.20542313405753954</c:v>
                </c:pt>
                <c:pt idx="3">
                  <c:v>0.33246776194377642</c:v>
                </c:pt>
                <c:pt idx="4">
                  <c:v>0.45267149850629967</c:v>
                </c:pt>
                <c:pt idx="5">
                  <c:v>0.53274179428606649</c:v>
                </c:pt>
                <c:pt idx="6">
                  <c:v>0.59399032556209075</c:v>
                </c:pt>
                <c:pt idx="7">
                  <c:v>0.64375246845573408</c:v>
                </c:pt>
                <c:pt idx="8">
                  <c:v>0.73161770857829345</c:v>
                </c:pt>
                <c:pt idx="9">
                  <c:v>0.78900162416668773</c:v>
                </c:pt>
                <c:pt idx="10">
                  <c:v>0.84417089983698945</c:v>
                </c:pt>
                <c:pt idx="11">
                  <c:v>0.97774995354547189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48-476D-80FD-04E2582A42D5}"/>
            </c:ext>
          </c:extLst>
        </c:ser>
        <c:ser>
          <c:idx val="0"/>
          <c:order val="1"/>
          <c:tx>
            <c:strRef>
              <c:f>'Partida 14'!$C$21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48-476D-80FD-04E2582A42D5}"/>
            </c:ext>
          </c:extLst>
        </c:ser>
        <c:ser>
          <c:idx val="1"/>
          <c:order val="2"/>
          <c:tx>
            <c:strRef>
              <c:f>'Partida 14'!$C$22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48-476D-80FD-04E2582A42D5}"/>
                </c:ext>
              </c:extLst>
            </c:dLbl>
            <c:dLbl>
              <c:idx val="1"/>
              <c:layout>
                <c:manualLayout>
                  <c:x val="-4.3644298963447903E-2"/>
                  <c:y val="-3.9623569846525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48-476D-80FD-04E2582A42D5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48-476D-80FD-04E2582A42D5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48-476D-80FD-04E2582A42D5}"/>
                </c:ext>
              </c:extLst>
            </c:dLbl>
            <c:dLbl>
              <c:idx val="4"/>
              <c:layout>
                <c:manualLayout>
                  <c:x val="-3.7097654118930713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748-476D-80FD-04E2582A42D5}"/>
                </c:ext>
              </c:extLst>
            </c:dLbl>
            <c:dLbl>
              <c:idx val="5"/>
              <c:layout>
                <c:manualLayout>
                  <c:x val="-3.9279869067103193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48-476D-80FD-04E2582A42D5}"/>
                </c:ext>
              </c:extLst>
            </c:dLbl>
            <c:dLbl>
              <c:idx val="6"/>
              <c:layout>
                <c:manualLayout>
                  <c:x val="-5.8919803600654748E-2"/>
                  <c:y val="-1.1887070953957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48-476D-80FD-04E2582A42D5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48-476D-80FD-04E2582A42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14'!$D$19:$O$19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14'!$D$22:$K$22</c:f>
              <c:numCache>
                <c:formatCode>0.0%</c:formatCode>
                <c:ptCount val="8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  <c:pt idx="4">
                  <c:v>0.45983391901119364</c:v>
                </c:pt>
                <c:pt idx="5">
                  <c:v>0.51552668322470352</c:v>
                </c:pt>
                <c:pt idx="6">
                  <c:v>0.58527634369576398</c:v>
                </c:pt>
                <c:pt idx="7">
                  <c:v>0.65459782650741183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748-476D-80FD-04E2582A42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26-10-2020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26-10-2020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26-10-2020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5F01E5A-628C-4232-A6EE-99BB50980341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050" y="1459396"/>
            <a:ext cx="7993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579" y="755320"/>
            <a:ext cx="79933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B7B4643-27CB-4563-AD5E-91016E83E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763479"/>
              </p:ext>
            </p:extLst>
          </p:nvPr>
        </p:nvGraphicFramePr>
        <p:xfrm>
          <a:off x="567708" y="1824521"/>
          <a:ext cx="7987205" cy="3094025"/>
        </p:xfrm>
        <a:graphic>
          <a:graphicData uri="http://schemas.openxmlformats.org/drawingml/2006/table">
            <a:tbl>
              <a:tblPr/>
              <a:tblGrid>
                <a:gridCol w="258569">
                  <a:extLst>
                    <a:ext uri="{9D8B030D-6E8A-4147-A177-3AD203B41FA5}">
                      <a16:colId xmlns:a16="http://schemas.microsoft.com/office/drawing/2014/main" val="89602737"/>
                    </a:ext>
                  </a:extLst>
                </a:gridCol>
                <a:gridCol w="258569">
                  <a:extLst>
                    <a:ext uri="{9D8B030D-6E8A-4147-A177-3AD203B41FA5}">
                      <a16:colId xmlns:a16="http://schemas.microsoft.com/office/drawing/2014/main" val="1009225067"/>
                    </a:ext>
                  </a:extLst>
                </a:gridCol>
                <a:gridCol w="258569">
                  <a:extLst>
                    <a:ext uri="{9D8B030D-6E8A-4147-A177-3AD203B41FA5}">
                      <a16:colId xmlns:a16="http://schemas.microsoft.com/office/drawing/2014/main" val="2017129007"/>
                    </a:ext>
                  </a:extLst>
                </a:gridCol>
                <a:gridCol w="3188159">
                  <a:extLst>
                    <a:ext uri="{9D8B030D-6E8A-4147-A177-3AD203B41FA5}">
                      <a16:colId xmlns:a16="http://schemas.microsoft.com/office/drawing/2014/main" val="51809754"/>
                    </a:ext>
                  </a:extLst>
                </a:gridCol>
                <a:gridCol w="692966">
                  <a:extLst>
                    <a:ext uri="{9D8B030D-6E8A-4147-A177-3AD203B41FA5}">
                      <a16:colId xmlns:a16="http://schemas.microsoft.com/office/drawing/2014/main" val="3962146121"/>
                    </a:ext>
                  </a:extLst>
                </a:gridCol>
                <a:gridCol w="692966">
                  <a:extLst>
                    <a:ext uri="{9D8B030D-6E8A-4147-A177-3AD203B41FA5}">
                      <a16:colId xmlns:a16="http://schemas.microsoft.com/office/drawing/2014/main" val="1918258156"/>
                    </a:ext>
                  </a:extLst>
                </a:gridCol>
                <a:gridCol w="692966">
                  <a:extLst>
                    <a:ext uri="{9D8B030D-6E8A-4147-A177-3AD203B41FA5}">
                      <a16:colId xmlns:a16="http://schemas.microsoft.com/office/drawing/2014/main" val="3287215219"/>
                    </a:ext>
                  </a:extLst>
                </a:gridCol>
                <a:gridCol w="692966">
                  <a:extLst>
                    <a:ext uri="{9D8B030D-6E8A-4147-A177-3AD203B41FA5}">
                      <a16:colId xmlns:a16="http://schemas.microsoft.com/office/drawing/2014/main" val="1081375559"/>
                    </a:ext>
                  </a:extLst>
                </a:gridCol>
                <a:gridCol w="630909">
                  <a:extLst>
                    <a:ext uri="{9D8B030D-6E8A-4147-A177-3AD203B41FA5}">
                      <a16:colId xmlns:a16="http://schemas.microsoft.com/office/drawing/2014/main" val="1077410341"/>
                    </a:ext>
                  </a:extLst>
                </a:gridCol>
                <a:gridCol w="620566">
                  <a:extLst>
                    <a:ext uri="{9D8B030D-6E8A-4147-A177-3AD203B41FA5}">
                      <a16:colId xmlns:a16="http://schemas.microsoft.com/office/drawing/2014/main" val="2444119817"/>
                    </a:ext>
                  </a:extLst>
                </a:gridCol>
              </a:tblGrid>
              <a:tr h="1286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441162"/>
                  </a:ext>
                </a:extLst>
              </a:tr>
              <a:tr h="3728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815194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9.486.525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64400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9.486.525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776703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2.178.192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420.748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072303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6.410.292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7.346.376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066922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1.389.551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915588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150.686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00373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1.293.680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193727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083913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314.836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28.091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005887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175.072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288536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173.810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637153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797.848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497179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653505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040196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486.882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17.451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941484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165.123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252637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586.653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895428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122.164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010301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190.988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111762"/>
                  </a:ext>
                </a:extLst>
              </a:tr>
              <a:tr h="12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193.245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190.988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901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6386" y="1623715"/>
            <a:ext cx="7886701" cy="367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6" y="890901"/>
            <a:ext cx="80280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535E91B-C418-40C6-9C91-1BAE131D92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268253"/>
              </p:ext>
            </p:extLst>
          </p:nvPr>
        </p:nvGraphicFramePr>
        <p:xfrm>
          <a:off x="576388" y="1988727"/>
          <a:ext cx="8028060" cy="1852529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3338300618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2016748346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3112805793"/>
                    </a:ext>
                  </a:extLst>
                </a:gridCol>
                <a:gridCol w="3034735">
                  <a:extLst>
                    <a:ext uri="{9D8B030D-6E8A-4147-A177-3AD203B41FA5}">
                      <a16:colId xmlns:a16="http://schemas.microsoft.com/office/drawing/2014/main" val="73471840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032060073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161642996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123216642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928455071"/>
                    </a:ext>
                  </a:extLst>
                </a:gridCol>
                <a:gridCol w="656450">
                  <a:extLst>
                    <a:ext uri="{9D8B030D-6E8A-4147-A177-3AD203B41FA5}">
                      <a16:colId xmlns:a16="http://schemas.microsoft.com/office/drawing/2014/main" val="1119262541"/>
                    </a:ext>
                  </a:extLst>
                </a:gridCol>
                <a:gridCol w="645688">
                  <a:extLst>
                    <a:ext uri="{9D8B030D-6E8A-4147-A177-3AD203B41FA5}">
                      <a16:colId xmlns:a16="http://schemas.microsoft.com/office/drawing/2014/main" val="3764437657"/>
                    </a:ext>
                  </a:extLst>
                </a:gridCol>
              </a:tblGrid>
              <a:tr h="1296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687615"/>
                  </a:ext>
                </a:extLst>
              </a:tr>
              <a:tr h="3878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247367"/>
                  </a:ext>
                </a:extLst>
              </a:tr>
              <a:tr h="1662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3.536.136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-26.844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2.146.702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987763"/>
                  </a:ext>
                </a:extLst>
              </a:tr>
              <a:tr h="129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2.763.010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2.657.978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-105.032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1.785.476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413413"/>
                  </a:ext>
                </a:extLst>
              </a:tr>
              <a:tr h="129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536.584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-162.252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854119"/>
                  </a:ext>
                </a:extLst>
              </a:tr>
              <a:tr h="129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529462"/>
                  </a:ext>
                </a:extLst>
              </a:tr>
              <a:tr h="129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73222"/>
                  </a:ext>
                </a:extLst>
              </a:tr>
              <a:tr h="129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-50.467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006668"/>
                  </a:ext>
                </a:extLst>
              </a:tr>
              <a:tr h="129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-45.877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980685"/>
                  </a:ext>
                </a:extLst>
              </a:tr>
              <a:tr h="129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761289"/>
                  </a:ext>
                </a:extLst>
              </a:tr>
              <a:tr h="129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918888"/>
                  </a:ext>
                </a:extLst>
              </a:tr>
              <a:tr h="1296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951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80083" y="83671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519716"/>
              </p:ext>
            </p:extLst>
          </p:nvPr>
        </p:nvGraphicFramePr>
        <p:xfrm>
          <a:off x="451539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414027"/>
              </p:ext>
            </p:extLst>
          </p:nvPr>
        </p:nvGraphicFramePr>
        <p:xfrm>
          <a:off x="4581332" y="1988840"/>
          <a:ext cx="4086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5529" y="724413"/>
            <a:ext cx="809891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759810"/>
              </p:ext>
            </p:extLst>
          </p:nvPr>
        </p:nvGraphicFramePr>
        <p:xfrm>
          <a:off x="1396596" y="1988840"/>
          <a:ext cx="6623999" cy="3545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62" y="875360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1445472"/>
              </p:ext>
            </p:extLst>
          </p:nvPr>
        </p:nvGraphicFramePr>
        <p:xfrm>
          <a:off x="1260000" y="2204864"/>
          <a:ext cx="6624000" cy="354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71749" y="1485506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1749" y="776791"/>
            <a:ext cx="7891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ABAA898-7B13-47F9-95AD-38AE48B8AD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120876"/>
              </p:ext>
            </p:extLst>
          </p:nvPr>
        </p:nvGraphicFramePr>
        <p:xfrm>
          <a:off x="571749" y="1936966"/>
          <a:ext cx="7886699" cy="2053716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4030240017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390698924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51753616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4937545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58313114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253251789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804927392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3877884073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662510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992496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44.672.064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-701.762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29.242.236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95161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17.989.344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17.759.271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-230.073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11.751.960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83044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5.169.078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4.219.743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-949.335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1.576.255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32871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1254518,2%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12563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2.109.269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1.859.269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428.484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25464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5.362.903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4.850.652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95784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74824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581.072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332.887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-248.185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159.559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96354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05346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13.936.864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9.486.525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34515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78282,2%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039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8" y="1479698"/>
            <a:ext cx="80695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7" y="841574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E9771AD-03A8-47DF-963C-115B285EEF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75090"/>
              </p:ext>
            </p:extLst>
          </p:nvPr>
        </p:nvGraphicFramePr>
        <p:xfrm>
          <a:off x="534947" y="1844823"/>
          <a:ext cx="7997495" cy="1310231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2527900453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2854287165"/>
                    </a:ext>
                  </a:extLst>
                </a:gridCol>
                <a:gridCol w="3128008">
                  <a:extLst>
                    <a:ext uri="{9D8B030D-6E8A-4147-A177-3AD203B41FA5}">
                      <a16:colId xmlns:a16="http://schemas.microsoft.com/office/drawing/2014/main" val="747208669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927811083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041824442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2209366734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4291329390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864333826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3914739092"/>
                    </a:ext>
                  </a:extLst>
                </a:gridCol>
              </a:tblGrid>
              <a:tr h="129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230241"/>
                  </a:ext>
                </a:extLst>
              </a:tr>
              <a:tr h="3960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Capi.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194725"/>
                  </a:ext>
                </a:extLst>
              </a:tr>
              <a:tr h="169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45.373.826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44.672.064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-701.762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29.242.236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010375"/>
                  </a:ext>
                </a:extLst>
              </a:tr>
              <a:tr h="145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12.211.185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-439.528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7.859.708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850987"/>
                  </a:ext>
                </a:extLst>
              </a:tr>
              <a:tr h="145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3.539.922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-710.016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1.423.745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480389"/>
                  </a:ext>
                </a:extLst>
              </a:tr>
              <a:tr h="16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25.384.821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474.626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17.812.081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897774"/>
                  </a:ext>
                </a:extLst>
              </a:tr>
              <a:tr h="161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3.562.980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3.536.136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-26.844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2.146.702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92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94345" y="1410601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8647" y="784112"/>
            <a:ext cx="800670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31B470B-E719-4B8E-A4E6-94485579CB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838144"/>
              </p:ext>
            </p:extLst>
          </p:nvPr>
        </p:nvGraphicFramePr>
        <p:xfrm>
          <a:off x="568647" y="1775726"/>
          <a:ext cx="8006704" cy="2502764"/>
        </p:xfrm>
        <a:graphic>
          <a:graphicData uri="http://schemas.openxmlformats.org/drawingml/2006/table">
            <a:tbl>
              <a:tblPr/>
              <a:tblGrid>
                <a:gridCol w="268321">
                  <a:extLst>
                    <a:ext uri="{9D8B030D-6E8A-4147-A177-3AD203B41FA5}">
                      <a16:colId xmlns:a16="http://schemas.microsoft.com/office/drawing/2014/main" val="1854187295"/>
                    </a:ext>
                  </a:extLst>
                </a:gridCol>
                <a:gridCol w="268321">
                  <a:extLst>
                    <a:ext uri="{9D8B030D-6E8A-4147-A177-3AD203B41FA5}">
                      <a16:colId xmlns:a16="http://schemas.microsoft.com/office/drawing/2014/main" val="3225322118"/>
                    </a:ext>
                  </a:extLst>
                </a:gridCol>
                <a:gridCol w="268321">
                  <a:extLst>
                    <a:ext uri="{9D8B030D-6E8A-4147-A177-3AD203B41FA5}">
                      <a16:colId xmlns:a16="http://schemas.microsoft.com/office/drawing/2014/main" val="4239219594"/>
                    </a:ext>
                  </a:extLst>
                </a:gridCol>
                <a:gridCol w="3026663">
                  <a:extLst>
                    <a:ext uri="{9D8B030D-6E8A-4147-A177-3AD203B41FA5}">
                      <a16:colId xmlns:a16="http://schemas.microsoft.com/office/drawing/2014/main" val="3875003264"/>
                    </a:ext>
                  </a:extLst>
                </a:gridCol>
                <a:gridCol w="719101">
                  <a:extLst>
                    <a:ext uri="{9D8B030D-6E8A-4147-A177-3AD203B41FA5}">
                      <a16:colId xmlns:a16="http://schemas.microsoft.com/office/drawing/2014/main" val="1261831172"/>
                    </a:ext>
                  </a:extLst>
                </a:gridCol>
                <a:gridCol w="719101">
                  <a:extLst>
                    <a:ext uri="{9D8B030D-6E8A-4147-A177-3AD203B41FA5}">
                      <a16:colId xmlns:a16="http://schemas.microsoft.com/office/drawing/2014/main" val="720075701"/>
                    </a:ext>
                  </a:extLst>
                </a:gridCol>
                <a:gridCol w="719101">
                  <a:extLst>
                    <a:ext uri="{9D8B030D-6E8A-4147-A177-3AD203B41FA5}">
                      <a16:colId xmlns:a16="http://schemas.microsoft.com/office/drawing/2014/main" val="1718648566"/>
                    </a:ext>
                  </a:extLst>
                </a:gridCol>
                <a:gridCol w="719101">
                  <a:extLst>
                    <a:ext uri="{9D8B030D-6E8A-4147-A177-3AD203B41FA5}">
                      <a16:colId xmlns:a16="http://schemas.microsoft.com/office/drawing/2014/main" val="2828234787"/>
                    </a:ext>
                  </a:extLst>
                </a:gridCol>
                <a:gridCol w="654703">
                  <a:extLst>
                    <a:ext uri="{9D8B030D-6E8A-4147-A177-3AD203B41FA5}">
                      <a16:colId xmlns:a16="http://schemas.microsoft.com/office/drawing/2014/main" val="1167485037"/>
                    </a:ext>
                  </a:extLst>
                </a:gridCol>
                <a:gridCol w="643971">
                  <a:extLst>
                    <a:ext uri="{9D8B030D-6E8A-4147-A177-3AD203B41FA5}">
                      <a16:colId xmlns:a16="http://schemas.microsoft.com/office/drawing/2014/main" val="259651751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0510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94957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12.650.713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12.211.185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-439.528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7.859.708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058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9.231.219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9.083.788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-147.431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6.019.824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159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2.947.774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1.305.587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0393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7038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9826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4948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7798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468.139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-195.381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6398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4472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6222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7703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-27.243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5346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298.038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7937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5376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377.602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433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189" y="1411596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8052" y="737547"/>
            <a:ext cx="78867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7C8DD5F-8FE7-4A7F-AB24-647854AD6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000114"/>
              </p:ext>
            </p:extLst>
          </p:nvPr>
        </p:nvGraphicFramePr>
        <p:xfrm>
          <a:off x="566189" y="1741420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32357855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81701146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958663768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76342515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3083504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3790611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1184573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12048529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87762905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31908970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65737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46083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3.539.922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-710.016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1.423.745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758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1.560.165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1.045.117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5328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871.862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-479.311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3481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6655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6065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1.596.769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485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0377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0416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7988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834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728" y="1430921"/>
            <a:ext cx="8129125" cy="2603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8071" y="709642"/>
            <a:ext cx="81291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58CD61F-0A0C-409D-9356-62947D835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520613"/>
              </p:ext>
            </p:extLst>
          </p:nvPr>
        </p:nvGraphicFramePr>
        <p:xfrm>
          <a:off x="574546" y="1821128"/>
          <a:ext cx="8096173" cy="2867610"/>
        </p:xfrm>
        <a:graphic>
          <a:graphicData uri="http://schemas.openxmlformats.org/drawingml/2006/table">
            <a:tbl>
              <a:tblPr/>
              <a:tblGrid>
                <a:gridCol w="262096">
                  <a:extLst>
                    <a:ext uri="{9D8B030D-6E8A-4147-A177-3AD203B41FA5}">
                      <a16:colId xmlns:a16="http://schemas.microsoft.com/office/drawing/2014/main" val="3289437223"/>
                    </a:ext>
                  </a:extLst>
                </a:gridCol>
                <a:gridCol w="262096">
                  <a:extLst>
                    <a:ext uri="{9D8B030D-6E8A-4147-A177-3AD203B41FA5}">
                      <a16:colId xmlns:a16="http://schemas.microsoft.com/office/drawing/2014/main" val="1060615733"/>
                    </a:ext>
                  </a:extLst>
                </a:gridCol>
                <a:gridCol w="262096">
                  <a:extLst>
                    <a:ext uri="{9D8B030D-6E8A-4147-A177-3AD203B41FA5}">
                      <a16:colId xmlns:a16="http://schemas.microsoft.com/office/drawing/2014/main" val="4007180509"/>
                    </a:ext>
                  </a:extLst>
                </a:gridCol>
                <a:gridCol w="3231656">
                  <a:extLst>
                    <a:ext uri="{9D8B030D-6E8A-4147-A177-3AD203B41FA5}">
                      <a16:colId xmlns:a16="http://schemas.microsoft.com/office/drawing/2014/main" val="2135665298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1394032321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1624213661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4228698096"/>
                    </a:ext>
                  </a:extLst>
                </a:gridCol>
                <a:gridCol w="702420">
                  <a:extLst>
                    <a:ext uri="{9D8B030D-6E8A-4147-A177-3AD203B41FA5}">
                      <a16:colId xmlns:a16="http://schemas.microsoft.com/office/drawing/2014/main" val="2091318088"/>
                    </a:ext>
                  </a:extLst>
                </a:gridCol>
                <a:gridCol w="639517">
                  <a:extLst>
                    <a:ext uri="{9D8B030D-6E8A-4147-A177-3AD203B41FA5}">
                      <a16:colId xmlns:a16="http://schemas.microsoft.com/office/drawing/2014/main" val="3225730846"/>
                    </a:ext>
                  </a:extLst>
                </a:gridCol>
                <a:gridCol w="629032">
                  <a:extLst>
                    <a:ext uri="{9D8B030D-6E8A-4147-A177-3AD203B41FA5}">
                      <a16:colId xmlns:a16="http://schemas.microsoft.com/office/drawing/2014/main" val="1714137906"/>
                    </a:ext>
                  </a:extLst>
                </a:gridCol>
              </a:tblGrid>
              <a:tr h="129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521050"/>
                  </a:ext>
                </a:extLst>
              </a:tr>
              <a:tr h="3745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754458"/>
                  </a:ext>
                </a:extLst>
              </a:tr>
              <a:tr h="1605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24.910.195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25.384.821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474.626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17.812.081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699218"/>
                  </a:ext>
                </a:extLst>
              </a:tr>
              <a:tr h="129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4.368.454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4.457.340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88.886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2.901.543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191936"/>
                  </a:ext>
                </a:extLst>
              </a:tr>
              <a:tr h="129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650.606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816.941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166.335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78.684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442138"/>
                  </a:ext>
                </a:extLst>
              </a:tr>
              <a:tr h="129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882719"/>
                  </a:ext>
                </a:extLst>
              </a:tr>
              <a:tr h="129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41028"/>
                  </a:ext>
                </a:extLst>
              </a:tr>
              <a:tr h="129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215.990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868179"/>
                  </a:ext>
                </a:extLst>
              </a:tr>
              <a:tr h="129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215.990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816848"/>
                  </a:ext>
                </a:extLst>
              </a:tr>
              <a:tr h="129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90.883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43.520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055075"/>
                  </a:ext>
                </a:extLst>
              </a:tr>
              <a:tr h="129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35.960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503060"/>
                  </a:ext>
                </a:extLst>
              </a:tr>
              <a:tr h="129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136.510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027328"/>
                  </a:ext>
                </a:extLst>
              </a:tr>
              <a:tr h="129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4.850.612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933284"/>
                  </a:ext>
                </a:extLst>
              </a:tr>
              <a:tr h="129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5.360.333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4.850.612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783434"/>
                  </a:ext>
                </a:extLst>
              </a:tr>
              <a:tr h="129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-2.337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326311"/>
                  </a:ext>
                </a:extLst>
              </a:tr>
              <a:tr h="129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638320"/>
                  </a:ext>
                </a:extLst>
              </a:tr>
              <a:tr h="129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760007"/>
                  </a:ext>
                </a:extLst>
              </a:tr>
              <a:tr h="129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-6.091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921760"/>
                  </a:ext>
                </a:extLst>
              </a:tr>
              <a:tr h="129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966546"/>
                  </a:ext>
                </a:extLst>
              </a:tr>
              <a:tr h="129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69.639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01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3805</TotalTime>
  <Words>1971</Words>
  <Application>Microsoft Office PowerPoint</Application>
  <PresentationFormat>Presentación en pantalla (4:3)</PresentationFormat>
  <Paragraphs>1023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2020 PARTIDA 14:  MINISTERIO DE BIENES NACIONALES</vt:lpstr>
      <vt:lpstr>Presentación de PowerPoint</vt:lpstr>
      <vt:lpstr>Presentación de PowerPoint</vt:lpstr>
      <vt:lpstr>Presentación de PowerPoint</vt:lpstr>
      <vt:lpstr>EJECUCIÓN ACUMULADA DE GASTOS A AGOSTO DE 2020  PARTIDA 14 MINISTERIO DE BIENES NACIONALES</vt:lpstr>
      <vt:lpstr>EJECUCIÓN ACUMULADA DE GASTOS A AGOSTO DE 2020  PARTIDA 14 RESUMEN POR CAPÍTULOS</vt:lpstr>
      <vt:lpstr>EJECUCIÓN ACUMULADA DE GASTOS A AGOSTO DE 2020  PARTIDA 14. CAPÍTULO 01. PROGRAMA 01: SUBSECRETARÍA DE BIENES NACIONALES </vt:lpstr>
      <vt:lpstr>EJECUCIÓN ACUMULADA DE GASTOS A AGOSTO DE 2020  PARTIDA 14. CAPÍTULO 01. PROGRAMA 03: REGULARIZACIÓN DE LA PROPIEDAD RAÍZ</vt:lpstr>
      <vt:lpstr>EJECUCIÓN ACUMULADA DE GASTOS A AGOSTO DE 2020  PARTIDA 14. CAPÍTULO 01. PROGRAMA 04: ADMINISTRACIÓN DE BIENES</vt:lpstr>
      <vt:lpstr>EJECUCIÓN ACUMULADA DE GASTOS A AGOSTO DE 2020  PARTIDA 14. CAPÍTULO 01. PROGRAMA 04: ADMINISTRACIÓN DE BIENES</vt:lpstr>
      <vt:lpstr>EJECUCIÓN ACUMULADA DE GASTOS A AGOSTO DE 2020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254</cp:revision>
  <cp:lastPrinted>2019-10-14T13:03:08Z</cp:lastPrinted>
  <dcterms:created xsi:type="dcterms:W3CDTF">2016-06-23T13:38:47Z</dcterms:created>
  <dcterms:modified xsi:type="dcterms:W3CDTF">2020-10-26T13:14:20Z</dcterms:modified>
</cp:coreProperties>
</file>