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9-48DF-A5A3-A1F16730259F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9-48DF-A5A3-A1F16730259F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09-48DF-A5A3-A1F16730259F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09-48DF-A5A3-A1F16730259F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09-48DF-A5A3-A1F16730259F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09-48DF-A5A3-A1F1673025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14'!$D$29:$K$29</c:f>
              <c:numCache>
                <c:formatCode>0.0%</c:formatCode>
                <c:ptCount val="8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09-48DF-A5A3-A1F1673025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48-476D-80FD-04E2582A42D5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48-476D-80FD-04E2582A42D5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48-476D-80FD-04E2582A42D5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48-476D-80FD-04E2582A42D5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48-476D-80FD-04E2582A42D5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48-476D-80FD-04E2582A42D5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48-476D-80FD-04E2582A42D5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48-476D-80FD-04E2582A42D5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48-476D-80FD-04E2582A42D5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48-476D-80FD-04E2582A42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14'!$D$22:$K$22</c:f>
              <c:numCache>
                <c:formatCode>0.0%</c:formatCode>
                <c:ptCount val="8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748-476D-80FD-04E2582A4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26-10-2020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26-10-2020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26-10-2020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26-10-2020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26-10-2020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26-10-2020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50" y="1459396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7B4643-27CB-4563-AD5E-91016E83E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763479"/>
              </p:ext>
            </p:extLst>
          </p:nvPr>
        </p:nvGraphicFramePr>
        <p:xfrm>
          <a:off x="567708" y="1824521"/>
          <a:ext cx="7987205" cy="3094025"/>
        </p:xfrm>
        <a:graphic>
          <a:graphicData uri="http://schemas.openxmlformats.org/drawingml/2006/table">
            <a:tbl>
              <a:tblPr/>
              <a:tblGrid>
                <a:gridCol w="258569">
                  <a:extLst>
                    <a:ext uri="{9D8B030D-6E8A-4147-A177-3AD203B41FA5}">
                      <a16:colId xmlns:a16="http://schemas.microsoft.com/office/drawing/2014/main" val="89602737"/>
                    </a:ext>
                  </a:extLst>
                </a:gridCol>
                <a:gridCol w="258569">
                  <a:extLst>
                    <a:ext uri="{9D8B030D-6E8A-4147-A177-3AD203B41FA5}">
                      <a16:colId xmlns:a16="http://schemas.microsoft.com/office/drawing/2014/main" val="1009225067"/>
                    </a:ext>
                  </a:extLst>
                </a:gridCol>
                <a:gridCol w="258569">
                  <a:extLst>
                    <a:ext uri="{9D8B030D-6E8A-4147-A177-3AD203B41FA5}">
                      <a16:colId xmlns:a16="http://schemas.microsoft.com/office/drawing/2014/main" val="2017129007"/>
                    </a:ext>
                  </a:extLst>
                </a:gridCol>
                <a:gridCol w="3188159">
                  <a:extLst>
                    <a:ext uri="{9D8B030D-6E8A-4147-A177-3AD203B41FA5}">
                      <a16:colId xmlns:a16="http://schemas.microsoft.com/office/drawing/2014/main" val="51809754"/>
                    </a:ext>
                  </a:extLst>
                </a:gridCol>
                <a:gridCol w="692966">
                  <a:extLst>
                    <a:ext uri="{9D8B030D-6E8A-4147-A177-3AD203B41FA5}">
                      <a16:colId xmlns:a16="http://schemas.microsoft.com/office/drawing/2014/main" val="3962146121"/>
                    </a:ext>
                  </a:extLst>
                </a:gridCol>
                <a:gridCol w="692966">
                  <a:extLst>
                    <a:ext uri="{9D8B030D-6E8A-4147-A177-3AD203B41FA5}">
                      <a16:colId xmlns:a16="http://schemas.microsoft.com/office/drawing/2014/main" val="1918258156"/>
                    </a:ext>
                  </a:extLst>
                </a:gridCol>
                <a:gridCol w="692966">
                  <a:extLst>
                    <a:ext uri="{9D8B030D-6E8A-4147-A177-3AD203B41FA5}">
                      <a16:colId xmlns:a16="http://schemas.microsoft.com/office/drawing/2014/main" val="3287215219"/>
                    </a:ext>
                  </a:extLst>
                </a:gridCol>
                <a:gridCol w="692966">
                  <a:extLst>
                    <a:ext uri="{9D8B030D-6E8A-4147-A177-3AD203B41FA5}">
                      <a16:colId xmlns:a16="http://schemas.microsoft.com/office/drawing/2014/main" val="1081375559"/>
                    </a:ext>
                  </a:extLst>
                </a:gridCol>
                <a:gridCol w="630909">
                  <a:extLst>
                    <a:ext uri="{9D8B030D-6E8A-4147-A177-3AD203B41FA5}">
                      <a16:colId xmlns:a16="http://schemas.microsoft.com/office/drawing/2014/main" val="1077410341"/>
                    </a:ext>
                  </a:extLst>
                </a:gridCol>
                <a:gridCol w="620566">
                  <a:extLst>
                    <a:ext uri="{9D8B030D-6E8A-4147-A177-3AD203B41FA5}">
                      <a16:colId xmlns:a16="http://schemas.microsoft.com/office/drawing/2014/main" val="2444119817"/>
                    </a:ext>
                  </a:extLst>
                </a:gridCol>
              </a:tblGrid>
              <a:tr h="128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441162"/>
                  </a:ext>
                </a:extLst>
              </a:tr>
              <a:tr h="3728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815194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9.486.525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64400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9.486.525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776703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420.748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072303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7.346.376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66922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1.389.551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915588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00373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93727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83913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005887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288536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637153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497179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653505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040196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941484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252637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895428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010301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111762"/>
                  </a:ext>
                </a:extLst>
              </a:tr>
              <a:tr h="12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01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535E91B-C418-40C6-9C91-1BAE131D9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268253"/>
              </p:ext>
            </p:extLst>
          </p:nvPr>
        </p:nvGraphicFramePr>
        <p:xfrm>
          <a:off x="576388" y="1988727"/>
          <a:ext cx="8028060" cy="185252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3338300618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016748346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112805793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73471840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032060073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16164299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12321664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928455071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119262541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3764437657"/>
                    </a:ext>
                  </a:extLst>
                </a:gridCol>
              </a:tblGrid>
              <a:tr h="129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687615"/>
                  </a:ext>
                </a:extLst>
              </a:tr>
              <a:tr h="387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247367"/>
                  </a:ext>
                </a:extLst>
              </a:tr>
              <a:tr h="1662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2.146.702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87763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2.657.978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413413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54119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529462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3222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006668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980685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761289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18888"/>
                  </a:ext>
                </a:extLst>
              </a:tr>
              <a:tr h="129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951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759810"/>
              </p:ext>
            </p:extLst>
          </p:nvPr>
        </p:nvGraphicFramePr>
        <p:xfrm>
          <a:off x="1396596" y="1988840"/>
          <a:ext cx="6623999" cy="354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445472"/>
              </p:ext>
            </p:extLst>
          </p:nvPr>
        </p:nvGraphicFramePr>
        <p:xfrm>
          <a:off x="1260000" y="2204864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BAA898-7B13-47F9-95AD-38AE48B8A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20876"/>
              </p:ext>
            </p:extLst>
          </p:nvPr>
        </p:nvGraphicFramePr>
        <p:xfrm>
          <a:off x="571749" y="1936966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4030240017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390698924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1753616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4937545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8313114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53251789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804927392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877884073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662510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99249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44.672.064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-701.762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29.242.236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5161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17.759.271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-230.073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3044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-949.335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1.576.255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32871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1254518,2%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2563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25464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4.850.652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95784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4824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-248.185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6354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05346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9.486.525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34515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78282,2%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039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9771AD-03A8-47DF-963C-115B285EE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75090"/>
              </p:ext>
            </p:extLst>
          </p:nvPr>
        </p:nvGraphicFramePr>
        <p:xfrm>
          <a:off x="534947" y="1844823"/>
          <a:ext cx="7997495" cy="1310231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2527900453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2854287165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74720866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927811083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041824442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20936673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291329390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864333826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3914739092"/>
                    </a:ext>
                  </a:extLst>
                </a:gridCol>
              </a:tblGrid>
              <a:tr h="129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230241"/>
                  </a:ext>
                </a:extLst>
              </a:tr>
              <a:tr h="396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194725"/>
                  </a:ext>
                </a:extLst>
              </a:tr>
              <a:tr h="16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44.672.064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-701.762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29.242.236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010375"/>
                  </a:ext>
                </a:extLst>
              </a:tr>
              <a:tr h="145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-439.528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7.859.708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850987"/>
                  </a:ext>
                </a:extLst>
              </a:tr>
              <a:tr h="145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3.539.922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-710.016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1.423.745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480389"/>
                  </a:ext>
                </a:extLst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25.384.821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474.626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17.812.081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897774"/>
                  </a:ext>
                </a:extLst>
              </a:tr>
              <a:tr h="161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3.536.136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2.146.702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92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1B470B-E719-4B8E-A4E6-94485579C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838144"/>
              </p:ext>
            </p:extLst>
          </p:nvPr>
        </p:nvGraphicFramePr>
        <p:xfrm>
          <a:off x="568647" y="1775726"/>
          <a:ext cx="8006704" cy="2502764"/>
        </p:xfrm>
        <a:graphic>
          <a:graphicData uri="http://schemas.openxmlformats.org/drawingml/2006/table">
            <a:tbl>
              <a:tblPr/>
              <a:tblGrid>
                <a:gridCol w="268321">
                  <a:extLst>
                    <a:ext uri="{9D8B030D-6E8A-4147-A177-3AD203B41FA5}">
                      <a16:colId xmlns:a16="http://schemas.microsoft.com/office/drawing/2014/main" val="1854187295"/>
                    </a:ext>
                  </a:extLst>
                </a:gridCol>
                <a:gridCol w="268321">
                  <a:extLst>
                    <a:ext uri="{9D8B030D-6E8A-4147-A177-3AD203B41FA5}">
                      <a16:colId xmlns:a16="http://schemas.microsoft.com/office/drawing/2014/main" val="3225322118"/>
                    </a:ext>
                  </a:extLst>
                </a:gridCol>
                <a:gridCol w="268321">
                  <a:extLst>
                    <a:ext uri="{9D8B030D-6E8A-4147-A177-3AD203B41FA5}">
                      <a16:colId xmlns:a16="http://schemas.microsoft.com/office/drawing/2014/main" val="4239219594"/>
                    </a:ext>
                  </a:extLst>
                </a:gridCol>
                <a:gridCol w="3026663">
                  <a:extLst>
                    <a:ext uri="{9D8B030D-6E8A-4147-A177-3AD203B41FA5}">
                      <a16:colId xmlns:a16="http://schemas.microsoft.com/office/drawing/2014/main" val="3875003264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1261831172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720075701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1718648566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2828234787"/>
                    </a:ext>
                  </a:extLst>
                </a:gridCol>
                <a:gridCol w="654703">
                  <a:extLst>
                    <a:ext uri="{9D8B030D-6E8A-4147-A177-3AD203B41FA5}">
                      <a16:colId xmlns:a16="http://schemas.microsoft.com/office/drawing/2014/main" val="1167485037"/>
                    </a:ext>
                  </a:extLst>
                </a:gridCol>
                <a:gridCol w="643971">
                  <a:extLst>
                    <a:ext uri="{9D8B030D-6E8A-4147-A177-3AD203B41FA5}">
                      <a16:colId xmlns:a16="http://schemas.microsoft.com/office/drawing/2014/main" val="259651751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0510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94957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7.859.708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05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9.083.788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6.019.824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15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393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7038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826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494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7798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6398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4472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6222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70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5346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7937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376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433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C8DD5F-8FE7-4A7F-AB24-647854AD6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00114"/>
              </p:ext>
            </p:extLst>
          </p:nvPr>
        </p:nvGraphicFramePr>
        <p:xfrm>
          <a:off x="566189" y="1741420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2357855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1701146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5866376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7634251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308350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379061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118457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1204852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7762905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1908970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65737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6083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-710.016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758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5328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3481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6655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06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85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037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0416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798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83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8CD61F-0A0C-409D-9356-62947D835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20613"/>
              </p:ext>
            </p:extLst>
          </p:nvPr>
        </p:nvGraphicFramePr>
        <p:xfrm>
          <a:off x="574546" y="1821128"/>
          <a:ext cx="8096173" cy="2867610"/>
        </p:xfrm>
        <a:graphic>
          <a:graphicData uri="http://schemas.openxmlformats.org/drawingml/2006/table">
            <a:tbl>
              <a:tblPr/>
              <a:tblGrid>
                <a:gridCol w="262096">
                  <a:extLst>
                    <a:ext uri="{9D8B030D-6E8A-4147-A177-3AD203B41FA5}">
                      <a16:colId xmlns:a16="http://schemas.microsoft.com/office/drawing/2014/main" val="3289437223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1060615733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4007180509"/>
                    </a:ext>
                  </a:extLst>
                </a:gridCol>
                <a:gridCol w="3231656">
                  <a:extLst>
                    <a:ext uri="{9D8B030D-6E8A-4147-A177-3AD203B41FA5}">
                      <a16:colId xmlns:a16="http://schemas.microsoft.com/office/drawing/2014/main" val="2135665298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1394032321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1624213661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4228698096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091318088"/>
                    </a:ext>
                  </a:extLst>
                </a:gridCol>
                <a:gridCol w="639517">
                  <a:extLst>
                    <a:ext uri="{9D8B030D-6E8A-4147-A177-3AD203B41FA5}">
                      <a16:colId xmlns:a16="http://schemas.microsoft.com/office/drawing/2014/main" val="3225730846"/>
                    </a:ext>
                  </a:extLst>
                </a:gridCol>
                <a:gridCol w="629032">
                  <a:extLst>
                    <a:ext uri="{9D8B030D-6E8A-4147-A177-3AD203B41FA5}">
                      <a16:colId xmlns:a16="http://schemas.microsoft.com/office/drawing/2014/main" val="1714137906"/>
                    </a:ext>
                  </a:extLst>
                </a:gridCol>
              </a:tblGrid>
              <a:tr h="129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521050"/>
                  </a:ext>
                </a:extLst>
              </a:tr>
              <a:tr h="3745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754458"/>
                  </a:ext>
                </a:extLst>
              </a:tr>
              <a:tr h="160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25.384.821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474.626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17.812.081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699218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4.457.340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2.901.543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191936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816.941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78.684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442138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82719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41028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868179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816848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055075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503060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136.510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027328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4.850.612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933284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4.850.612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83434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326311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38320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60007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921760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966546"/>
                  </a:ext>
                </a:extLst>
              </a:tr>
              <a:tr h="129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01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3805</TotalTime>
  <Words>1971</Words>
  <Application>Microsoft Office PowerPoint</Application>
  <PresentationFormat>Presentación en pantalla (4:3)</PresentationFormat>
  <Paragraphs>1023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2020 PARTIDA 14:  MINISTERIO DE BIENES NACIONALES</vt:lpstr>
      <vt:lpstr>Presentación de PowerPoint</vt:lpstr>
      <vt:lpstr>Presentación de PowerPoint</vt:lpstr>
      <vt:lpstr>Presentación de PowerPoint</vt:lpstr>
      <vt:lpstr>EJECUCIÓN ACUMULADA DE GASTOS A AGOSTO DE 2020  PARTIDA 14 MINISTERIO DE BIENES NACIONALES</vt:lpstr>
      <vt:lpstr>EJECUCIÓN ACUMULADA DE GASTOS A AGOSTO DE 2020  PARTIDA 14 RESUMEN POR CAPÍTULOS</vt:lpstr>
      <vt:lpstr>EJECUCIÓN ACUMULADA DE GASTOS A AGOSTO DE 2020  PARTIDA 14. CAPÍTULO 01. PROGRAMA 01: SUBSECRETARÍA DE BIENES NACIONALES </vt:lpstr>
      <vt:lpstr>EJECUCIÓN ACUMULADA DE GASTOS A AGOSTO DE 2020  PARTIDA 14. CAPÍTULO 01. PROGRAMA 03: REGULARIZACIÓN DE LA PROPIEDAD RAÍZ</vt:lpstr>
      <vt:lpstr>EJECUCIÓN ACUMULADA DE GASTOS A AGOSTO DE 2020  PARTIDA 14. CAPÍTULO 01. PROGRAMA 04: ADMINISTRACIÓN DE BIENES</vt:lpstr>
      <vt:lpstr>EJECUCIÓN ACUMULADA DE GASTOS A AGOSTO DE 2020  PARTIDA 14. CAPÍTULO 01. PROGRAMA 04: ADMINISTRACIÓN DE BIENES</vt:lpstr>
      <vt:lpstr>EJECUCIÓN ACUMULADA DE GASTOS A AGOSTO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254</cp:revision>
  <cp:lastPrinted>2019-10-14T13:03:08Z</cp:lastPrinted>
  <dcterms:created xsi:type="dcterms:W3CDTF">2016-06-23T13:38:47Z</dcterms:created>
  <dcterms:modified xsi:type="dcterms:W3CDTF">2020-10-26T13:14:20Z</dcterms:modified>
</cp:coreProperties>
</file>