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  <p:sldId id="332" r:id="rId22"/>
    <p:sldId id="331" r:id="rId23"/>
    <p:sldId id="330" r:id="rId24"/>
    <p:sldId id="329" r:id="rId25"/>
    <p:sldId id="328" r:id="rId26"/>
    <p:sldId id="327" r:id="rId2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'[13.xlsx]Partida 13'!$D$62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631-4C5E-A3A6-F7D01C149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631-4C5E-A3A6-F7D01C149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'[13.xlsx]Partida 13'!$C$63:$C$68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'[13.xlsx]Partida 13'!$D$63:$D$68</c:f>
              <c:numCache>
                <c:formatCode>#,##0</c:formatCode>
                <c:ptCount val="6"/>
                <c:pt idx="0">
                  <c:v>217919140</c:v>
                </c:pt>
                <c:pt idx="1">
                  <c:v>65581107</c:v>
                </c:pt>
                <c:pt idx="2">
                  <c:v>175846987</c:v>
                </c:pt>
                <c:pt idx="3">
                  <c:v>88003274</c:v>
                </c:pt>
                <c:pt idx="4">
                  <c:v>147140002</c:v>
                </c:pt>
                <c:pt idx="5">
                  <c:v>12264545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4530795791117351"/>
          <c:y val="6.0815061642800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'[13.xlsx]Partida 13'!$L$61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'[13.xlsx]Partida 13'!$K$62:$K$67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'[13.xlsx]Partida 13'!$L$62:$L$67</c:f>
              <c:numCache>
                <c:formatCode>#,##0</c:formatCode>
                <c:ptCount val="6"/>
                <c:pt idx="0">
                  <c:v>68511177</c:v>
                </c:pt>
                <c:pt idx="1">
                  <c:v>21115914</c:v>
                </c:pt>
                <c:pt idx="2">
                  <c:v>304699632</c:v>
                </c:pt>
                <c:pt idx="3">
                  <c:v>138863267</c:v>
                </c:pt>
                <c:pt idx="4">
                  <c:v>94320180</c:v>
                </c:pt>
                <c:pt idx="5">
                  <c:v>80438883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72337432"/>
        <c:axId val="438858488"/>
      </c:barChart>
      <c:catAx>
        <c:axId val="272337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8858488"/>
        <c:crosses val="autoZero"/>
        <c:auto val="1"/>
        <c:lblAlgn val="ctr"/>
        <c:lblOffset val="100"/>
        <c:noMultiLvlLbl val="0"/>
      </c:catAx>
      <c:valAx>
        <c:axId val="43885848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72337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13'!$D$28:$O$28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F0B-425B-9363-CA34B56582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13'!$D$30:$K$30</c:f>
              <c:numCache>
                <c:formatCode>0.0%</c:formatCode>
                <c:ptCount val="8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9.7999173530803479E-2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7365368"/>
        <c:axId val="527360272"/>
      </c:barChart>
      <c:catAx>
        <c:axId val="527365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7360272"/>
        <c:crosses val="autoZero"/>
        <c:auto val="1"/>
        <c:lblAlgn val="ctr"/>
        <c:lblOffset val="100"/>
        <c:noMultiLvlLbl val="0"/>
      </c:catAx>
      <c:valAx>
        <c:axId val="5273602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736536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'[13.xlsx]Partida 13'!$C$21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13'!$D$21:$O$21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8539694897934469E-2"/>
                  <c:y val="2.2778838996654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179898299311452E-3"/>
                  <c:y val="3.2541198566649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13'!$D$23:$K$23</c:f>
              <c:numCache>
                <c:formatCode>0.0%</c:formatCode>
                <c:ptCount val="8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0.65156560874891956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7176424"/>
        <c:axId val="527183480"/>
      </c:lineChart>
      <c:catAx>
        <c:axId val="527176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7183480"/>
        <c:crosses val="autoZero"/>
        <c:auto val="1"/>
        <c:lblAlgn val="ctr"/>
        <c:lblOffset val="100"/>
        <c:noMultiLvlLbl val="0"/>
      </c:catAx>
      <c:valAx>
        <c:axId val="5271834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71764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3403" y="539577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513034"/>
              </p:ext>
            </p:extLst>
          </p:nvPr>
        </p:nvGraphicFramePr>
        <p:xfrm>
          <a:off x="473405" y="1953339"/>
          <a:ext cx="8195865" cy="3235818"/>
        </p:xfrm>
        <a:graphic>
          <a:graphicData uri="http://schemas.openxmlformats.org/drawingml/2006/table">
            <a:tbl>
              <a:tblPr/>
              <a:tblGrid>
                <a:gridCol w="821118"/>
                <a:gridCol w="303324"/>
                <a:gridCol w="303324"/>
                <a:gridCol w="2748297"/>
                <a:gridCol w="821118"/>
                <a:gridCol w="821118"/>
                <a:gridCol w="821118"/>
                <a:gridCol w="821118"/>
                <a:gridCol w="735330"/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20.779.375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-336.539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7.071.774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2.679.177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793.201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15.586.433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3.379.963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14.980.568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3.178.008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3.050.002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575.358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575.358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79598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2655" y="620414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870117"/>
              </p:ext>
            </p:extLst>
          </p:nvPr>
        </p:nvGraphicFramePr>
        <p:xfrm>
          <a:off x="566871" y="1754157"/>
          <a:ext cx="8119928" cy="4351338"/>
        </p:xfrm>
        <a:graphic>
          <a:graphicData uri="http://schemas.openxmlformats.org/drawingml/2006/table">
            <a:tbl>
              <a:tblPr/>
              <a:tblGrid>
                <a:gridCol w="813511"/>
                <a:gridCol w="300513"/>
                <a:gridCol w="300513"/>
                <a:gridCol w="2722831"/>
                <a:gridCol w="813511"/>
                <a:gridCol w="813511"/>
                <a:gridCol w="813511"/>
                <a:gridCol w="813511"/>
                <a:gridCol w="728516"/>
              </a:tblGrid>
              <a:tr h="1254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0" marR="7840" marT="7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0" marR="7840" marT="7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41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46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298.877.727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-5.821.905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187.543.833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41.340.403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-1.367.706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27.738.654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6.143.657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-820.611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3.634.536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10374040,0%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10374040,0%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85.051.139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-1.912.037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51.428.187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85.047.705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-1.912.037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51.424.753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666.923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9.381.561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768.150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934.553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4.399.251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16.040.782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15.770.782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454.170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2.149.088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-1.212.037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863.308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934.883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319.122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431.332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10.761.402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2494,9%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10.761.402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2495,0%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844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332674"/>
              </p:ext>
            </p:extLst>
          </p:nvPr>
        </p:nvGraphicFramePr>
        <p:xfrm>
          <a:off x="565844" y="1808802"/>
          <a:ext cx="8148291" cy="4510290"/>
        </p:xfrm>
        <a:graphic>
          <a:graphicData uri="http://schemas.openxmlformats.org/drawingml/2006/table">
            <a:tbl>
              <a:tblPr/>
              <a:tblGrid>
                <a:gridCol w="816352"/>
                <a:gridCol w="301563"/>
                <a:gridCol w="301563"/>
                <a:gridCol w="2732344"/>
                <a:gridCol w="816352"/>
                <a:gridCol w="816352"/>
                <a:gridCol w="816352"/>
                <a:gridCol w="816352"/>
                <a:gridCol w="731061"/>
              </a:tblGrid>
              <a:tr h="1503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46" marR="9046" marT="9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46" marR="9046" marT="9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77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689.380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-971.827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337.952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592.319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21.448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-570.871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21.447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79.171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-46.695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32.472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22.727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-32.677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22.369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172.714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-153.720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159.102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440.015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-167.864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102.562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53.637.090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53.637.090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39.895.026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13.347.806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181.458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212.800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75.216.693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-3.182.875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36.969.161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75.216.693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-3.182.875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36.969.161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9.227.154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2.014.158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8.265.471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14.959.960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-182.875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12.407.092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3.669.510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-1.100.000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3.441.232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303.868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-1.300.000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241.772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1.113.426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219.305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91.414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39.551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1.999.447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46" marR="9046" marT="9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1.999.447</a:t>
                      </a:r>
                    </a:p>
                  </a:txBody>
                  <a:tcPr marL="9046" marR="9046" marT="9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46" marR="9046" marT="904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820971"/>
              </p:ext>
            </p:extLst>
          </p:nvPr>
        </p:nvGraphicFramePr>
        <p:xfrm>
          <a:off x="590869" y="1720383"/>
          <a:ext cx="8095930" cy="4598713"/>
        </p:xfrm>
        <a:graphic>
          <a:graphicData uri="http://schemas.openxmlformats.org/drawingml/2006/table">
            <a:tbl>
              <a:tblPr/>
              <a:tblGrid>
                <a:gridCol w="811106"/>
                <a:gridCol w="299626"/>
                <a:gridCol w="299626"/>
                <a:gridCol w="2714785"/>
                <a:gridCol w="811106"/>
                <a:gridCol w="811106"/>
                <a:gridCol w="811106"/>
                <a:gridCol w="811106"/>
                <a:gridCol w="726363"/>
              </a:tblGrid>
              <a:tr h="1423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17" marR="8417" marT="84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17" marR="8417" marT="84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58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26.548.381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-1.069.457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18.692.927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21.838.787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-860.285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14.654.922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2.206.591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-246.015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1.179.170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1.069.714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10697140,0%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1.047.328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10473280,0%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181.512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1015,4%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163.883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1638830,0%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163.883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1638830,0%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115.197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115.197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27.996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279960,0%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27.467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274670,0%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1.153.842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-1.148.572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279.062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202.666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-192.213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-38.368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-87.152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27.658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884.428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-830.839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251.404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198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7" y="159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348692"/>
              </p:ext>
            </p:extLst>
          </p:nvPr>
        </p:nvGraphicFramePr>
        <p:xfrm>
          <a:off x="546198" y="2276872"/>
          <a:ext cx="7999980" cy="2304254"/>
        </p:xfrm>
        <a:graphic>
          <a:graphicData uri="http://schemas.openxmlformats.org/drawingml/2006/table">
            <a:tbl>
              <a:tblPr/>
              <a:tblGrid>
                <a:gridCol w="801493"/>
                <a:gridCol w="296074"/>
                <a:gridCol w="296074"/>
                <a:gridCol w="2682611"/>
                <a:gridCol w="801493"/>
                <a:gridCol w="801493"/>
                <a:gridCol w="801493"/>
                <a:gridCol w="801493"/>
                <a:gridCol w="717756"/>
              </a:tblGrid>
              <a:tr h="2025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03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21.881.469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15.129.443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-731.967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12.795.368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-225.578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1.463.026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907543"/>
              </p:ext>
            </p:extLst>
          </p:nvPr>
        </p:nvGraphicFramePr>
        <p:xfrm>
          <a:off x="592986" y="2114368"/>
          <a:ext cx="8093812" cy="2898808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4"/>
                <a:gridCol w="810894"/>
                <a:gridCol w="810894"/>
                <a:gridCol w="810894"/>
                <a:gridCol w="810894"/>
                <a:gridCol w="726174"/>
              </a:tblGrid>
              <a:tr h="1668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09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14.465.891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9.159.086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10.690.599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-431.561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6.797.586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3.215.161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1.904.806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871626"/>
              </p:ext>
            </p:extLst>
          </p:nvPr>
        </p:nvGraphicFramePr>
        <p:xfrm>
          <a:off x="518862" y="2019596"/>
          <a:ext cx="8157113" cy="3353619"/>
        </p:xfrm>
        <a:graphic>
          <a:graphicData uri="http://schemas.openxmlformats.org/drawingml/2006/table">
            <a:tbl>
              <a:tblPr/>
              <a:tblGrid>
                <a:gridCol w="810269"/>
                <a:gridCol w="299317"/>
                <a:gridCol w="299317"/>
                <a:gridCol w="2781520"/>
                <a:gridCol w="810269"/>
                <a:gridCol w="810269"/>
                <a:gridCol w="810269"/>
                <a:gridCol w="810269"/>
                <a:gridCol w="725614"/>
              </a:tblGrid>
              <a:tr h="173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00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1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31.804.836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-1.614.758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20.849.675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18.962.016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-1.239.996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12.095.476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11.848.691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-960.887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7.823.729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34.938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-34.884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34.938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171.445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-136.445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808.763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808.763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085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7041"/>
              </p:ext>
            </p:extLst>
          </p:nvPr>
        </p:nvGraphicFramePr>
        <p:xfrm>
          <a:off x="486086" y="2008327"/>
          <a:ext cx="8200713" cy="3177639"/>
        </p:xfrm>
        <a:graphic>
          <a:graphicData uri="http://schemas.openxmlformats.org/drawingml/2006/table">
            <a:tbl>
              <a:tblPr/>
              <a:tblGrid>
                <a:gridCol w="821604"/>
                <a:gridCol w="303503"/>
                <a:gridCol w="303503"/>
                <a:gridCol w="2749922"/>
                <a:gridCol w="821604"/>
                <a:gridCol w="821604"/>
                <a:gridCol w="821604"/>
                <a:gridCol w="821604"/>
                <a:gridCol w="735765"/>
              </a:tblGrid>
              <a:tr h="1828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0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14.949.555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-2.560.484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9.403.742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11.448.571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-2.915.182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7.494.608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-333.294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949.752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750014"/>
              </p:ext>
            </p:extLst>
          </p:nvPr>
        </p:nvGraphicFramePr>
        <p:xfrm>
          <a:off x="518861" y="2108317"/>
          <a:ext cx="8167938" cy="3272265"/>
        </p:xfrm>
        <a:graphic>
          <a:graphicData uri="http://schemas.openxmlformats.org/drawingml/2006/table">
            <a:tbl>
              <a:tblPr/>
              <a:tblGrid>
                <a:gridCol w="825729"/>
                <a:gridCol w="305026"/>
                <a:gridCol w="305026"/>
                <a:gridCol w="2689781"/>
                <a:gridCol w="825729"/>
                <a:gridCol w="825729"/>
                <a:gridCol w="825729"/>
                <a:gridCol w="825729"/>
                <a:gridCol w="739460"/>
              </a:tblGrid>
              <a:tr h="1606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8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7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15.462.216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7.177.583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6.001.946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-195.221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213.893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3.210.244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3.210.244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440418"/>
              </p:ext>
            </p:extLst>
          </p:nvPr>
        </p:nvGraphicFramePr>
        <p:xfrm>
          <a:off x="611560" y="2276872"/>
          <a:ext cx="8075239" cy="2333030"/>
        </p:xfrm>
        <a:graphic>
          <a:graphicData uri="http://schemas.openxmlformats.org/drawingml/2006/table">
            <a:tbl>
              <a:tblPr/>
              <a:tblGrid>
                <a:gridCol w="809033"/>
                <a:gridCol w="298860"/>
                <a:gridCol w="298860"/>
                <a:gridCol w="2707847"/>
                <a:gridCol w="809033"/>
                <a:gridCol w="809033"/>
                <a:gridCol w="809033"/>
                <a:gridCol w="809033"/>
                <a:gridCol w="724507"/>
              </a:tblGrid>
              <a:tr h="1736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17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8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7.039.957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-321.124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4.681.398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-268.239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3.014.062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1.650.860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-164.547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942381"/>
              </p:ext>
            </p:extLst>
          </p:nvPr>
        </p:nvGraphicFramePr>
        <p:xfrm>
          <a:off x="452873" y="1844824"/>
          <a:ext cx="406108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="" xmlns:a16="http://schemas.microsoft.com/office/drawing/2014/main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069559"/>
              </p:ext>
            </p:extLst>
          </p:nvPr>
        </p:nvGraphicFramePr>
        <p:xfrm>
          <a:off x="4654613" y="2003869"/>
          <a:ext cx="4002255" cy="3585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2089" y="547284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268237"/>
              </p:ext>
            </p:extLst>
          </p:nvPr>
        </p:nvGraphicFramePr>
        <p:xfrm>
          <a:off x="592986" y="1912966"/>
          <a:ext cx="8093813" cy="3460248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1614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43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19.851.202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-823.106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18.161.670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15.151.550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-649.684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10.558.407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3.399.195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-508.073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1.317.722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1.056.783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-568.774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-170.424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4059"/>
              </p:ext>
            </p:extLst>
          </p:nvPr>
        </p:nvGraphicFramePr>
        <p:xfrm>
          <a:off x="518864" y="2124952"/>
          <a:ext cx="8167935" cy="2744212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777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4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69.604.055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38.049.856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58.915.264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19.522.043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49.933.446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35.229.661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40.510.793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-308.472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-287.300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62432"/>
              </p:ext>
            </p:extLst>
          </p:nvPr>
        </p:nvGraphicFramePr>
        <p:xfrm>
          <a:off x="518865" y="1909179"/>
          <a:ext cx="8167935" cy="353604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819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71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17.134.283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-1.214.290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11.659.009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12.928.586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-788.868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7.935.951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3.503.222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1.811.186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510.428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453.659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-383.760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-223.340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1253" y="5445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47267"/>
              </p:ext>
            </p:extLst>
          </p:nvPr>
        </p:nvGraphicFramePr>
        <p:xfrm>
          <a:off x="518866" y="1854474"/>
          <a:ext cx="8148812" cy="3528267"/>
        </p:xfrm>
        <a:graphic>
          <a:graphicData uri="http://schemas.openxmlformats.org/drawingml/2006/table">
            <a:tbl>
              <a:tblPr/>
              <a:tblGrid>
                <a:gridCol w="816404"/>
                <a:gridCol w="301582"/>
                <a:gridCol w="301582"/>
                <a:gridCol w="2732519"/>
                <a:gridCol w="816404"/>
                <a:gridCol w="816404"/>
                <a:gridCol w="816404"/>
                <a:gridCol w="816404"/>
                <a:gridCol w="731109"/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20.974.307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-1.284.612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14.891.132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12.394.266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-983.341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2.147.951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647.281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596.368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487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112843"/>
              </p:ext>
            </p:extLst>
          </p:nvPr>
        </p:nvGraphicFramePr>
        <p:xfrm>
          <a:off x="518864" y="2282438"/>
          <a:ext cx="8167935" cy="1722625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825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89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95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-265.895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843.207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-126.858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546.242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1" y="65857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32364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48354" y="628267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243040"/>
              </p:ext>
            </p:extLst>
          </p:nvPr>
        </p:nvGraphicFramePr>
        <p:xfrm>
          <a:off x="548348" y="1536329"/>
          <a:ext cx="8138451" cy="4684349"/>
        </p:xfrm>
        <a:graphic>
          <a:graphicData uri="http://schemas.openxmlformats.org/drawingml/2006/table">
            <a:tbl>
              <a:tblPr/>
              <a:tblGrid>
                <a:gridCol w="815366"/>
                <a:gridCol w="301200"/>
                <a:gridCol w="301200"/>
                <a:gridCol w="2729043"/>
                <a:gridCol w="815366"/>
                <a:gridCol w="815366"/>
                <a:gridCol w="815366"/>
                <a:gridCol w="815366"/>
                <a:gridCol w="730178"/>
              </a:tblGrid>
              <a:tr h="1493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68" marR="8668" marT="8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68" marR="8668" marT="86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72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79.221.108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-1.217.775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47.214.293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5.347.710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-106.450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3.520.135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798.453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-77.731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328.478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1.679.340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1.679.340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1.679.340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11581050,0%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218.971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-119.482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142.575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-5.788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-16.849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32.731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-18.313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28.127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183.240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-78.532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112.284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2.930.015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958.779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1.161.728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-198.492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469.815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-154.794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1.468.287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-360.826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488.964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67.795.349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39.388.000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67.795.349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39.388.000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66.601.351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39.388.000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68" marR="8668" marT="866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24018"/>
              </p:ext>
            </p:extLst>
          </p:nvPr>
        </p:nvGraphicFramePr>
        <p:xfrm>
          <a:off x="539552" y="2009525"/>
          <a:ext cx="8147248" cy="3795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0063041"/>
              </p:ext>
            </p:extLst>
          </p:nvPr>
        </p:nvGraphicFramePr>
        <p:xfrm>
          <a:off x="466600" y="1614486"/>
          <a:ext cx="8220200" cy="3902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39552" y="5118720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479658"/>
              </p:ext>
            </p:extLst>
          </p:nvPr>
        </p:nvGraphicFramePr>
        <p:xfrm>
          <a:off x="606313" y="2239007"/>
          <a:ext cx="7638094" cy="2774166"/>
        </p:xfrm>
        <a:graphic>
          <a:graphicData uri="http://schemas.openxmlformats.org/drawingml/2006/table">
            <a:tbl>
              <a:tblPr/>
              <a:tblGrid>
                <a:gridCol w="890004"/>
                <a:gridCol w="2377772"/>
                <a:gridCol w="890004"/>
                <a:gridCol w="890004"/>
                <a:gridCol w="890004"/>
                <a:gridCol w="890004"/>
                <a:gridCol w="810302"/>
              </a:tblGrid>
              <a:tr h="17137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52484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727.717.382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474.155.619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219.168.079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146.806.570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97.730.873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67.133.773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4.697.044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163.178.410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-12.668.577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16.140.059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139980,0%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-4.042.921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53.637.090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143.757.127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-3.382.875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77.433.705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6.174.511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6.174.511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6454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611740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221438"/>
              </p:ext>
            </p:extLst>
          </p:nvPr>
        </p:nvGraphicFramePr>
        <p:xfrm>
          <a:off x="585598" y="1885174"/>
          <a:ext cx="7645401" cy="4178282"/>
        </p:xfrm>
        <a:graphic>
          <a:graphicData uri="http://schemas.openxmlformats.org/drawingml/2006/table">
            <a:tbl>
              <a:tblPr/>
              <a:tblGrid>
                <a:gridCol w="317368"/>
                <a:gridCol w="317368"/>
                <a:gridCol w="2846793"/>
                <a:gridCol w="850547"/>
                <a:gridCol w="850547"/>
                <a:gridCol w="850547"/>
                <a:gridCol w="850547"/>
                <a:gridCol w="761684"/>
              </a:tblGrid>
              <a:tr h="154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2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57.368.273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-11.142.904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36.532.365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24.461.706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-7.971.092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16.206.829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32.906.567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-3.171.812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20.325.536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20.779.375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-336.539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298.877.727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-5.821.905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187.543.833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132.152.305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-6.710.962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84.438.042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26.548.381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18.692.927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21.881.469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15.129.443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14.465.891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9.159.086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31.804.836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-1.614.758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20.849.675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14.949.555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-2.560.484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9.403.742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15.462.216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7.177.583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-321.124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128.782.133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34.461.953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104.470.282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19.851.202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-823.106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69.604.055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38.049.856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58.915.264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17.134.283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-1.214.290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20.974.307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-1.284.612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14.891.132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-265.895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79.221.108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-1.217.775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47.214.293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3100" y="6291048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7518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261143"/>
              </p:ext>
            </p:extLst>
          </p:nvPr>
        </p:nvGraphicFramePr>
        <p:xfrm>
          <a:off x="467545" y="1694863"/>
          <a:ext cx="8219254" cy="4351329"/>
        </p:xfrm>
        <a:graphic>
          <a:graphicData uri="http://schemas.openxmlformats.org/drawingml/2006/table">
            <a:tbl>
              <a:tblPr/>
              <a:tblGrid>
                <a:gridCol w="823461"/>
                <a:gridCol w="304190"/>
                <a:gridCol w="304190"/>
                <a:gridCol w="2756140"/>
                <a:gridCol w="823461"/>
                <a:gridCol w="823461"/>
                <a:gridCol w="823461"/>
                <a:gridCol w="823461"/>
                <a:gridCol w="737429"/>
              </a:tblGrid>
              <a:tr h="1301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85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24.461.706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-7.971.092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16.206.829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6.278.309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4.086.085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979.914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-148.941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17.068.428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-7.560.728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8.743.696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994.157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-305.981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635.847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635.912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396.011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-305.957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13.248.077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-6.762.824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7.463.132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5.764.405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-3.453.829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4.553.707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2.500.766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1.037.162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4.982.906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-1.408.995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1.872.263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1.261.683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494.717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727.669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727.649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394.717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534.119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534.034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1.564.511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-491.818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1.264.582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-491.818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93224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              …..2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6939" y="550741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790284"/>
              </p:ext>
            </p:extLst>
          </p:nvPr>
        </p:nvGraphicFramePr>
        <p:xfrm>
          <a:off x="536939" y="2256417"/>
          <a:ext cx="8235179" cy="2612746"/>
        </p:xfrm>
        <a:graphic>
          <a:graphicData uri="http://schemas.openxmlformats.org/drawingml/2006/table">
            <a:tbl>
              <a:tblPr/>
              <a:tblGrid>
                <a:gridCol w="825057"/>
                <a:gridCol w="304779"/>
                <a:gridCol w="304779"/>
                <a:gridCol w="2761479"/>
                <a:gridCol w="825057"/>
                <a:gridCol w="825057"/>
                <a:gridCol w="825057"/>
                <a:gridCol w="825057"/>
                <a:gridCol w="738857"/>
              </a:tblGrid>
              <a:tr h="2177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54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-121.256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-67.455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595450"/>
              </p:ext>
            </p:extLst>
          </p:nvPr>
        </p:nvGraphicFramePr>
        <p:xfrm>
          <a:off x="474234" y="2276872"/>
          <a:ext cx="8210802" cy="2448274"/>
        </p:xfrm>
        <a:graphic>
          <a:graphicData uri="http://schemas.openxmlformats.org/drawingml/2006/table">
            <a:tbl>
              <a:tblPr/>
              <a:tblGrid>
                <a:gridCol w="822615"/>
                <a:gridCol w="303877"/>
                <a:gridCol w="303877"/>
                <a:gridCol w="2753304"/>
                <a:gridCol w="822615"/>
                <a:gridCol w="822615"/>
                <a:gridCol w="822615"/>
                <a:gridCol w="822615"/>
                <a:gridCol w="736669"/>
              </a:tblGrid>
              <a:tr h="1585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56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32.906.567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-3.171.812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20.325.536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32.906.567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-3.171.812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19.832.061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32.906.567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-3.171.812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19.832.061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17.302.799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11.696.644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7.944.135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-1.502.071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3.169.212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2.779.757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3935</TotalTime>
  <Words>5680</Words>
  <Application>Microsoft Office PowerPoint</Application>
  <PresentationFormat>Presentación en pantalla (4:3)</PresentationFormat>
  <Paragraphs>3232</Paragraphs>
  <Slides>25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AGOSTO DE 2020 PARTIDA 13: MINISTERIO DE AGRICULTURA</vt:lpstr>
      <vt:lpstr>COMPORTAMIENTO DE LA EJECUCIÓN ACUMULADA DE GASTOS A AGOSTO DE 2020  PARTIDA 13 MINISTERIO DE AGRICULTURA</vt:lpstr>
      <vt:lpstr>COMPORTAMIENTO DE LA EJECUCIÓN ACUMULADA DE GASTOS A AGOSTO DE 2020  PARTIDA 13 MINISTERIO DE AGRICULTURA</vt:lpstr>
      <vt:lpstr>COMPORTAMIENTO DE LA EJECUCIÓN ACUMULADA DE GASTOS A AGOSTO DE 2020  PARTIDA 13 MINISTERIO DE AGRICULTURA</vt:lpstr>
      <vt:lpstr>EJECUCIÓN ACUMULADA DE GASTOS A AGOSTO DE 2019  PARTIDA 13 MINISTERIO DE AGRICULTURA</vt:lpstr>
      <vt:lpstr>EJECUCIÓN ACUMULADA DE GASTOS A AGOSTO DE 2020  PARTIDA 13 MINISTERIO DE AGRICULTURA RESUMEN POR CAPÍTULOS</vt:lpstr>
      <vt:lpstr>EJECUCIÓN ACUMULADA DE GASTOS A AGOSTO DE 2020  PARTIDA 13. CAPÍTULO 01. PROGRAMA 01:  SUBSECRETARÍA DE AGRICULTURA</vt:lpstr>
      <vt:lpstr>EJECUCIÓN ACUMULADA DE GASTOS A AGOSTO DE 2020  PARTIDA 13. CAPÍTULO 01. PROGRAMA 01:  SUBSECRETARÍA DE AGRICULTURA</vt:lpstr>
      <vt:lpstr>EJECUCIÓN ACUMULADA DE GASTOS A AGOSTO DE 2020  PARTIDA 13. CAPÍTULO 01. PROGRAMA 02:  INVESTIGACIÓN E INNOVACIÓN TECNOLÓGICA SILVOAGROPECUARIA</vt:lpstr>
      <vt:lpstr>EJECUCIÓN ACUMULADA DE GASTOS A AGOSTO DE 2020  PARTIDA 13. CAPÍTULO 02. PROGRAMA 01:  OFICINA DE ESTUDIOS Y POLÍTICAS AGRARIAS</vt:lpstr>
      <vt:lpstr>EJECUCIÓN ACUMULADA DE GASTOS A AGOSTO DE 2020  PARTIDA 13. CAPÍTULO 03. PROGRAMA 01:  INSTITUTO DE DESARROLLO AGROPECUARIO</vt:lpstr>
      <vt:lpstr>EJECUCIÓN ACUMULADA DE GASTOS A AGOSTO DE 2020  PARTIDA 13. CAPÍTULO 03. PROGRAMA 01:  INSTITUTO DE DESARROLLO AGROPECUARIO</vt:lpstr>
      <vt:lpstr>EJECUCIÓN ACUMULADA DE GASTOS A AGOSTO DE 2020  PARTIDA 13. CAPÍTULO 04. PROGRAMA 01:  SERVICIO AGRÍCOLA Y GANADERO</vt:lpstr>
      <vt:lpstr>EJECUCIÓN ACUMULADA DE GASTOS A AGOSTO DE 2020  PARTIDA 13. CAPÍTULO 04. PROGRAMA 04:  INSPECCIONES EXPORTACIONES SILVOAGROPECUARIAS</vt:lpstr>
      <vt:lpstr>EJECUCIÓN ACUMULADA DE GASTOS A AGOSTO DE 2020  PARTIDA 13. CAPÍTULO 04. PROGRAMA 05:  PROGRAMA DESARROLLO GANADERO</vt:lpstr>
      <vt:lpstr>EJECUCIÓN ACUMULADA DE GASTOS A AGOSTO DE 2020  PARTIDA 13. CAPÍTULO 04. PROGRAMA 06:  VIGILANCIA Y CONTROL SILVOAGRÍCOLA</vt:lpstr>
      <vt:lpstr>EJECUCIÓN ACUMULADA DE GASTOS A AGOSTO DE 2020  PARTIDA 13. CAPÍTULO 04. PROGRAMA 07:  PROGRAMA DE CONTROLES FRONTERIZOS</vt:lpstr>
      <vt:lpstr>EJECUCIÓN ACUMULADA DE GASTOS A AGOSTO DE 2020  PARTIDA 13. CAPÍTULO 04. PROGRAMA 08:  PROGRAMA GESTIÓN Y CONSERVACIÓN DE RECURSOS NATURALES RENOVABLES</vt:lpstr>
      <vt:lpstr>EJECUCIÓN ACUMULADA DE GASTOS A AGOSTO DE 2020  PARTIDA 13. CAPÍTULO 04. PROGRAMA 09:  LABORATORIOS</vt:lpstr>
      <vt:lpstr>EJECUCIÓN ACUMULADA DE GASTOS A AGOSTO DE 2020  PARTIDA 13. CAPÍTULO 05. PROGRAMA 01:  CORPORACIÓN NACIONAL FORESTAL</vt:lpstr>
      <vt:lpstr>EJECUCIÓN ACUMULADA DE GASTOS A AGOSTO DE 2020  PARTIDA 13. CAPÍTULO 05. PROGRAMA 03:  PROGRAMA DE MANEJO DEL FUEGO</vt:lpstr>
      <vt:lpstr>EJECUCIÓN ACUMULADA DE GASTOS A AGOSTO DE 2020  PARTIDA 13. CAPÍTULO 05. PROGRAMA 04:  ÁREAS SILVESTRES PROTEGIDAS</vt:lpstr>
      <vt:lpstr>EJECUCIÓN ACUMULADA DE GASTOS A AGOSTO DE 2020  PARTIDA 13. CAPÍTULO 05. PROGRAMA 05:  GESTIÓN FORESTAL</vt:lpstr>
      <vt:lpstr>EJECUCIÓN ACUMULADA DE GASTOS A AGOSTO DE 2020  PARTIDA 13. CAPÍTULO 05. PROGRAMA 06:  PROGRAMA  DE ARBORIZACIÓN URBANA</vt:lpstr>
      <vt:lpstr>EJECUCIÓN ACUMULADA DE GASTOS A AGOSTO DE 2020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317</cp:revision>
  <cp:lastPrinted>2019-06-03T14:10:49Z</cp:lastPrinted>
  <dcterms:created xsi:type="dcterms:W3CDTF">2016-06-23T13:38:47Z</dcterms:created>
  <dcterms:modified xsi:type="dcterms:W3CDTF">2020-10-01T03:57:52Z</dcterms:modified>
</cp:coreProperties>
</file>