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5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8"/>
  </p:notesMasterIdLst>
  <p:handoutMasterIdLst>
    <p:handoutMasterId r:id="rId29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6" r:id="rId10"/>
    <p:sldId id="317" r:id="rId11"/>
    <p:sldId id="299" r:id="rId12"/>
    <p:sldId id="318" r:id="rId13"/>
    <p:sldId id="320" r:id="rId14"/>
    <p:sldId id="321" r:id="rId15"/>
    <p:sldId id="322" r:id="rId16"/>
    <p:sldId id="323" r:id="rId17"/>
    <p:sldId id="324" r:id="rId18"/>
    <p:sldId id="325" r:id="rId19"/>
    <p:sldId id="326" r:id="rId20"/>
    <p:sldId id="319" r:id="rId21"/>
    <p:sldId id="332" r:id="rId22"/>
    <p:sldId id="331" r:id="rId23"/>
    <p:sldId id="330" r:id="rId24"/>
    <p:sldId id="329" r:id="rId25"/>
    <p:sldId id="328" r:id="rId26"/>
    <p:sldId id="327" r:id="rId27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4.bin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../embeddings/oleObject5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/>
              <a:t>Distribución Presupuesto</a:t>
            </a:r>
            <a:r>
              <a:rPr lang="es-CL" baseline="0"/>
              <a:t> Incial por Subtítulo de Gasto </a:t>
            </a:r>
            <a:endParaRPr lang="es-CL"/>
          </a:p>
        </c:rich>
      </c:tx>
      <c:layout>
        <c:manualLayout>
          <c:xMode val="edge"/>
          <c:yMode val="edge"/>
          <c:x val="0.10471853257432005"/>
          <c:y val="6.097562927329533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0269466316710411"/>
          <c:w val="1"/>
          <c:h val="0.4615526250708023"/>
        </c:manualLayout>
      </c:layout>
      <c:pie3DChart>
        <c:varyColors val="1"/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523709536307964"/>
          <c:y val="0.70893744664895608"/>
          <c:w val="0.41174803149606293"/>
          <c:h val="0.258683289588801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4722222222222224E-2"/>
          <c:y val="0.19353164187809857"/>
          <c:w val="0.96527777777777779"/>
          <c:h val="0.43046478565179352"/>
        </c:manualLayout>
      </c:layout>
      <c:pie3DChart>
        <c:varyColors val="1"/>
        <c:ser>
          <c:idx val="0"/>
          <c:order val="0"/>
          <c:tx>
            <c:strRef>
              <c:f>'[13.xlsx]Partida 13'!$D$62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5E2-4957-BB7B-B195013DFA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5E2-4957-BB7B-B195013DFAC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5E2-4957-BB7B-B195013DFAC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5E2-4957-BB7B-B195013DFAC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C631-4C5E-A3A6-F7D01C14948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C631-4C5E-A3A6-F7D01C149480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'[13.xlsx]Partida 13'!$C$63:$C$68</c:f>
              <c:strCache>
                <c:ptCount val="6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PRÉSTAMOS                                                                       </c:v>
                </c:pt>
                <c:pt idx="4">
                  <c:v>TRANSFERENCIAS DE CAPITAL                                                       </c:v>
                </c:pt>
                <c:pt idx="5">
                  <c:v>OTROS</c:v>
                </c:pt>
              </c:strCache>
            </c:strRef>
          </c:cat>
          <c:val>
            <c:numRef>
              <c:f>'[13.xlsx]Partida 13'!$D$63:$D$68</c:f>
              <c:numCache>
                <c:formatCode>#,##0</c:formatCode>
                <c:ptCount val="6"/>
                <c:pt idx="0">
                  <c:v>217919140</c:v>
                </c:pt>
                <c:pt idx="1">
                  <c:v>65581107</c:v>
                </c:pt>
                <c:pt idx="2">
                  <c:v>175846987</c:v>
                </c:pt>
                <c:pt idx="3">
                  <c:v>88003274</c:v>
                </c:pt>
                <c:pt idx="4">
                  <c:v>147140002</c:v>
                </c:pt>
                <c:pt idx="5">
                  <c:v>12264545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0C6-4925-A867-A91C505DCBC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ayout>
        <c:manualLayout>
          <c:xMode val="edge"/>
          <c:yMode val="edge"/>
          <c:x val="3.3316599848015167E-2"/>
          <c:y val="0.70838486068088513"/>
          <c:w val="0.43108060434233941"/>
          <c:h val="0.2572319309342542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Capítulo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14530795791117351"/>
          <c:y val="6.08150616428000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'[13.xlsx]Partida 13'!$L$61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'[13.xlsx]Partida 13'!$K$62:$K$67</c:f>
              <c:strCache>
                <c:ptCount val="6"/>
                <c:pt idx="0">
                  <c:v>SUB.DE AGRICULTURA</c:v>
                </c:pt>
                <c:pt idx="1">
                  <c:v>OF.DE EST. Y POL. AGRARIAS</c:v>
                </c:pt>
                <c:pt idx="2">
                  <c:v>INDAP</c:v>
                </c:pt>
                <c:pt idx="3">
                  <c:v>SER. AGR. Y GAN.</c:v>
                </c:pt>
                <c:pt idx="4">
                  <c:v>CONAF</c:v>
                </c:pt>
                <c:pt idx="5">
                  <c:v>CNR</c:v>
                </c:pt>
              </c:strCache>
            </c:strRef>
          </c:cat>
          <c:val>
            <c:numRef>
              <c:f>'[13.xlsx]Partida 13'!$L$62:$L$67</c:f>
              <c:numCache>
                <c:formatCode>#,##0</c:formatCode>
                <c:ptCount val="6"/>
                <c:pt idx="0">
                  <c:v>68511177</c:v>
                </c:pt>
                <c:pt idx="1">
                  <c:v>21115914</c:v>
                </c:pt>
                <c:pt idx="2">
                  <c:v>304699632</c:v>
                </c:pt>
                <c:pt idx="3">
                  <c:v>138863267</c:v>
                </c:pt>
                <c:pt idx="4">
                  <c:v>94320180</c:v>
                </c:pt>
                <c:pt idx="5">
                  <c:v>80438883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C76-4C9C-9863-EBF6C57635B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72337432"/>
        <c:axId val="438858488"/>
      </c:barChart>
      <c:catAx>
        <c:axId val="272337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438858488"/>
        <c:crosses val="autoZero"/>
        <c:auto val="1"/>
        <c:lblAlgn val="ctr"/>
        <c:lblOffset val="100"/>
        <c:noMultiLvlLbl val="0"/>
      </c:catAx>
      <c:valAx>
        <c:axId val="438858488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2723374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/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/>
              <a:t>% Ejecución Mensual  2018 - 2019 - 2020</a:t>
            </a: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'[13.xlsx]Partida 13'!$C$28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'[13.xlsx]Partida 13'!$D$27:$O$27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'[13.xlsx]Partida 13'!$D$28:$O$28</c:f>
              <c:numCache>
                <c:formatCode>0.0%</c:formatCode>
                <c:ptCount val="12"/>
                <c:pt idx="0">
                  <c:v>4.6532720870376451E-2</c:v>
                </c:pt>
                <c:pt idx="1">
                  <c:v>7.408240897548321E-2</c:v>
                </c:pt>
                <c:pt idx="2">
                  <c:v>0.10438912494657841</c:v>
                </c:pt>
                <c:pt idx="3">
                  <c:v>9.2421939848207915E-2</c:v>
                </c:pt>
                <c:pt idx="4">
                  <c:v>8.4593307628006945E-2</c:v>
                </c:pt>
                <c:pt idx="5">
                  <c:v>9.8222080155283123E-2</c:v>
                </c:pt>
                <c:pt idx="6">
                  <c:v>8.5024595978130377E-2</c:v>
                </c:pt>
                <c:pt idx="7">
                  <c:v>7.6769269256171918E-2</c:v>
                </c:pt>
                <c:pt idx="8">
                  <c:v>7.9681720979599371E-2</c:v>
                </c:pt>
                <c:pt idx="9">
                  <c:v>7.4444690161616617E-2</c:v>
                </c:pt>
                <c:pt idx="10">
                  <c:v>7.1765203909111036E-2</c:v>
                </c:pt>
                <c:pt idx="11">
                  <c:v>0.14195514928493089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F98-42BF-929C-94565FD56B46}"/>
            </c:ext>
          </c:extLst>
        </c:ser>
        <c:ser>
          <c:idx val="0"/>
          <c:order val="1"/>
          <c:tx>
            <c:strRef>
              <c:f>'[13.xlsx]Partida 13'!$C$29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'[13.xlsx]Partida 13'!$D$27:$O$27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'[13.xlsx]Partida 13'!$D$29:$O$29</c:f>
              <c:numCache>
                <c:formatCode>0.0%</c:formatCode>
                <c:ptCount val="12"/>
                <c:pt idx="0">
                  <c:v>4.9359708464816389E-2</c:v>
                </c:pt>
                <c:pt idx="1">
                  <c:v>6.7329647358866054E-2</c:v>
                </c:pt>
                <c:pt idx="2">
                  <c:v>0.10251717366272182</c:v>
                </c:pt>
                <c:pt idx="3">
                  <c:v>9.7574118809375138E-2</c:v>
                </c:pt>
                <c:pt idx="4">
                  <c:v>9.0266690873798711E-2</c:v>
                </c:pt>
                <c:pt idx="5">
                  <c:v>0.10233769051308687</c:v>
                </c:pt>
                <c:pt idx="6">
                  <c:v>8.8205315442897017E-2</c:v>
                </c:pt>
                <c:pt idx="7">
                  <c:v>7.7931350926418189E-2</c:v>
                </c:pt>
                <c:pt idx="8">
                  <c:v>8.1320379961063893E-2</c:v>
                </c:pt>
                <c:pt idx="9">
                  <c:v>7.2689601471454354E-2</c:v>
                </c:pt>
                <c:pt idx="10">
                  <c:v>8.4962428527516926E-2</c:v>
                </c:pt>
                <c:pt idx="11">
                  <c:v>0.12613003861161651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444-47F2-83BA-39194F3BF6A4}"/>
            </c:ext>
          </c:extLst>
        </c:ser>
        <c:ser>
          <c:idx val="1"/>
          <c:order val="2"/>
          <c:tx>
            <c:strRef>
              <c:f>'[13.xlsx]Partida 13'!$C$30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0"/>
                  <c:y val="1.795331628852081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AF0B-425B-9363-CA34B565823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'[13.xlsx]Partida 13'!$D$27:$O$27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'[13.xlsx]Partida 13'!$D$30:$K$30</c:f>
              <c:numCache>
                <c:formatCode>0.0%</c:formatCode>
                <c:ptCount val="8"/>
                <c:pt idx="0">
                  <c:v>4.5506122343900321E-2</c:v>
                </c:pt>
                <c:pt idx="1">
                  <c:v>6.9996170565702842E-2</c:v>
                </c:pt>
                <c:pt idx="2">
                  <c:v>0.10933352309056353</c:v>
                </c:pt>
                <c:pt idx="3">
                  <c:v>0.10294127414896519</c:v>
                </c:pt>
                <c:pt idx="4">
                  <c:v>7.8181445740577796E-2</c:v>
                </c:pt>
                <c:pt idx="5">
                  <c:v>7.5612878517171384E-2</c:v>
                </c:pt>
                <c:pt idx="6">
                  <c:v>6.9853087554805723E-2</c:v>
                </c:pt>
                <c:pt idx="7">
                  <c:v>9.7999173530803479E-2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444-47F2-83BA-39194F3BF6A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27365368"/>
        <c:axId val="527360272"/>
      </c:barChart>
      <c:catAx>
        <c:axId val="527365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27360272"/>
        <c:crosses val="autoZero"/>
        <c:auto val="1"/>
        <c:lblAlgn val="ctr"/>
        <c:lblOffset val="100"/>
        <c:noMultiLvlLbl val="0"/>
      </c:catAx>
      <c:valAx>
        <c:axId val="52736027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27365368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/>
              <a:t>% Ejecución Acumulada  2018 - 2019 - 2020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'[13.xlsx]Partida 13'!$C$21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'[13.xlsx]Partida 13'!$D$20:$O$20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'[13.xlsx]Partida 13'!$D$21:$O$21</c:f>
              <c:numCache>
                <c:formatCode>0.0%</c:formatCode>
                <c:ptCount val="12"/>
                <c:pt idx="0">
                  <c:v>4.6532720870376451E-2</c:v>
                </c:pt>
                <c:pt idx="1">
                  <c:v>0.12023375520392118</c:v>
                </c:pt>
                <c:pt idx="2">
                  <c:v>0.22398495777687313</c:v>
                </c:pt>
                <c:pt idx="3">
                  <c:v>0.31640689762508106</c:v>
                </c:pt>
                <c:pt idx="4">
                  <c:v>0.39783506062608193</c:v>
                </c:pt>
                <c:pt idx="5">
                  <c:v>0.48362586221545856</c:v>
                </c:pt>
                <c:pt idx="6">
                  <c:v>0.57425157175770303</c:v>
                </c:pt>
                <c:pt idx="7">
                  <c:v>0.65091552238903549</c:v>
                </c:pt>
                <c:pt idx="8">
                  <c:v>0.72592649217392058</c:v>
                </c:pt>
                <c:pt idx="9">
                  <c:v>0.79816180886886401</c:v>
                </c:pt>
                <c:pt idx="10">
                  <c:v>0.86380489903575508</c:v>
                </c:pt>
                <c:pt idx="11">
                  <c:v>0.98802360652268639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889-4252-8C0E-9712464EE9B3}"/>
            </c:ext>
          </c:extLst>
        </c:ser>
        <c:ser>
          <c:idx val="0"/>
          <c:order val="1"/>
          <c:tx>
            <c:strRef>
              <c:f>'[13.xlsx]Partida 13'!$C$22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'[13.xlsx]Partida 13'!$D$20:$O$20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'[13.xlsx]Partida 13'!$D$22:$O$22</c:f>
              <c:numCache>
                <c:formatCode>0.0%</c:formatCode>
                <c:ptCount val="12"/>
                <c:pt idx="0">
                  <c:v>4.9359708464816389E-2</c:v>
                </c:pt>
                <c:pt idx="1">
                  <c:v>0.11650833832651834</c:v>
                </c:pt>
                <c:pt idx="2">
                  <c:v>0.21789340508221777</c:v>
                </c:pt>
                <c:pt idx="3">
                  <c:v>0.31546752389159288</c:v>
                </c:pt>
                <c:pt idx="4">
                  <c:v>0.40454346833866656</c:v>
                </c:pt>
                <c:pt idx="5">
                  <c:v>0.49669152472025307</c:v>
                </c:pt>
                <c:pt idx="6">
                  <c:v>0.58289365358605905</c:v>
                </c:pt>
                <c:pt idx="7">
                  <c:v>0.65143906015164132</c:v>
                </c:pt>
                <c:pt idx="8">
                  <c:v>0.72746791638458541</c:v>
                </c:pt>
                <c:pt idx="9">
                  <c:v>0.80015751785603972</c:v>
                </c:pt>
                <c:pt idx="10">
                  <c:v>0.87854044155065913</c:v>
                </c:pt>
                <c:pt idx="11">
                  <c:v>0.99251656983233771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9067-43BE-8736-C10010240EFC}"/>
            </c:ext>
          </c:extLst>
        </c:ser>
        <c:ser>
          <c:idx val="1"/>
          <c:order val="2"/>
          <c:tx>
            <c:strRef>
              <c:f>'[13.xlsx]Partida 13'!$C$23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Pt>
            <c:idx val="0"/>
            <c:marker>
              <c:symbol val="circle"/>
              <c:size val="6"/>
              <c:spPr>
                <a:gradFill rotWithShape="1">
                  <a:gsLst>
                    <a:gs pos="0">
                      <a:schemeClr val="accent2">
                        <a:shade val="51000"/>
                        <a:satMod val="130000"/>
                      </a:schemeClr>
                    </a:gs>
                    <a:gs pos="80000">
                      <a:schemeClr val="accent2">
                        <a:shade val="93000"/>
                        <a:satMod val="130000"/>
                      </a:schemeClr>
                    </a:gs>
                    <a:gs pos="100000">
                      <a:schemeClr val="accent2">
                        <a:shade val="94000"/>
                        <a:satMod val="135000"/>
                      </a:schemeClr>
                    </a:gs>
                  </a:gsLst>
                  <a:lin ang="16200000" scaled="0"/>
                </a:gradFill>
                <a:ln w="9525">
                  <a:solidFill>
                    <a:schemeClr val="accent2"/>
                  </a:solidFill>
                  <a:round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E863-4A77-B609-8D0C10467E5D}"/>
              </c:ext>
            </c:extLst>
          </c:dPt>
          <c:dLbls>
            <c:dLbl>
              <c:idx val="0"/>
              <c:layout>
                <c:manualLayout>
                  <c:x val="-4.2988364772160489E-2"/>
                  <c:y val="3.96188949872498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863-4A77-B609-8D0C10467E5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7383177570093497E-2"/>
                  <c:y val="4.19947390842611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B49-49D1-8127-ABD1DD0ECC1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3613707165109032E-2"/>
                  <c:y val="5.94925470360365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B49-49D1-8127-ABD1DD0ECC1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1536863966770511E-2"/>
                  <c:y val="5.24934238553264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B49-49D1-8127-ABD1DD0ECC1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7383177570093455E-2"/>
                  <c:y val="6.29921086263917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BB49-49D1-8127-ABD1DD0ECC1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7383177570093531E-2"/>
                  <c:y val="5.24934238553264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A56-4060-824F-7E4C5FAC4EC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1.8539694897934469E-2"/>
                  <c:y val="2.27788389966549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6.179898299311452E-3"/>
                  <c:y val="3.25411985666498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'[13.xlsx]Partida 13'!$D$20:$O$20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'[13.xlsx]Partida 13'!$D$23:$K$23</c:f>
              <c:numCache>
                <c:formatCode>0.0%</c:formatCode>
                <c:ptCount val="8"/>
                <c:pt idx="0">
                  <c:v>4.5506122343900321E-2</c:v>
                </c:pt>
                <c:pt idx="1">
                  <c:v>0.11491136199166692</c:v>
                </c:pt>
                <c:pt idx="2">
                  <c:v>0.22005666775595142</c:v>
                </c:pt>
                <c:pt idx="3">
                  <c:v>0.32516004515734992</c:v>
                </c:pt>
                <c:pt idx="4">
                  <c:v>0.4024433856505516</c:v>
                </c:pt>
                <c:pt idx="5">
                  <c:v>0.48371334766331031</c:v>
                </c:pt>
                <c:pt idx="6">
                  <c:v>0.55356643521811599</c:v>
                </c:pt>
                <c:pt idx="7">
                  <c:v>0.65156560874891956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9067-43BE-8736-C10010240E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27176424"/>
        <c:axId val="527183480"/>
      </c:lineChart>
      <c:catAx>
        <c:axId val="527176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27183480"/>
        <c:crosses val="autoZero"/>
        <c:auto val="1"/>
        <c:lblAlgn val="ctr"/>
        <c:lblOffset val="100"/>
        <c:noMultiLvlLbl val="0"/>
      </c:catAx>
      <c:valAx>
        <c:axId val="52718348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2717642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01-10-2020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01-10-2020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98424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60204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11169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09514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32119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359386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693752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936063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051312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13247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47424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390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01-10-2020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01-10-2020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01-10-2020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01-10-2020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01-10-2020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01-10-2020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01-10-2020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01-10-2020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01-10-2020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01-10-2020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01-10-2020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01-10-2020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01-10-2020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="" xmlns:a16="http://schemas.microsoft.com/office/drawing/2014/main" id="{3C698310-8BCB-4F59-809D-33CC9D683E4B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01-10-2020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31D9453B-D578-4DBA-8F06-03B572F5E9E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AGOSTO </a:t>
            </a:r>
            <a:r>
              <a:rPr lang="es-CL" sz="2000" b="1" dirty="0">
                <a:latin typeface="+mn-lt"/>
              </a:rPr>
              <a:t>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13: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AGRICULTURA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septiembre </a:t>
            </a:r>
            <a:r>
              <a:rPr lang="es-CL" sz="1200" dirty="0"/>
              <a:t>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58474" y="735658"/>
            <a:ext cx="821079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02.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OFICINA DE ESTUDIOS Y POLÍTICAS AGRARIAS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473403" y="5395771"/>
            <a:ext cx="7910043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8513034"/>
              </p:ext>
            </p:extLst>
          </p:nvPr>
        </p:nvGraphicFramePr>
        <p:xfrm>
          <a:off x="473405" y="1953339"/>
          <a:ext cx="8195865" cy="3235818"/>
        </p:xfrm>
        <a:graphic>
          <a:graphicData uri="http://schemas.openxmlformats.org/drawingml/2006/table">
            <a:tbl>
              <a:tblPr/>
              <a:tblGrid>
                <a:gridCol w="821118"/>
                <a:gridCol w="303324"/>
                <a:gridCol w="303324"/>
                <a:gridCol w="2748297"/>
                <a:gridCol w="821118"/>
                <a:gridCol w="821118"/>
                <a:gridCol w="821118"/>
                <a:gridCol w="821118"/>
                <a:gridCol w="735330"/>
              </a:tblGrid>
              <a:tr h="15094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6225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811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21.115.914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20.779.375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-336.539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7.071.774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4.361.402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4.210.815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-150.587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2.679.177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960.300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793.201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-167.099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339.704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15.610.433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15.586.433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3.379.963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605.865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605.865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201.955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Información de Recursos Naturales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605.865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605.865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201.955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15.004.568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14.980.568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3.178.008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INE - Estadísticas Continuas Intercensales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430.214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406.214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128.006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INE - VIII Censo Agropecuario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14.574.354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14.574.354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3.050.002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575.358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575.358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183.769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162.987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-20.782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71.643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1.776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27.497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-8.249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154.496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142.496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71.643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66874" y="6505603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870" y="146017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…..1 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0870" y="795981"/>
            <a:ext cx="815593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INSTITUTO DE DESARROLLO AGROPECUARIO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512655" y="6204143"/>
            <a:ext cx="7910043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5870117"/>
              </p:ext>
            </p:extLst>
          </p:nvPr>
        </p:nvGraphicFramePr>
        <p:xfrm>
          <a:off x="566871" y="1754157"/>
          <a:ext cx="8119928" cy="4351338"/>
        </p:xfrm>
        <a:graphic>
          <a:graphicData uri="http://schemas.openxmlformats.org/drawingml/2006/table">
            <a:tbl>
              <a:tblPr/>
              <a:tblGrid>
                <a:gridCol w="813511"/>
                <a:gridCol w="300513"/>
                <a:gridCol w="300513"/>
                <a:gridCol w="2722831"/>
                <a:gridCol w="813511"/>
                <a:gridCol w="813511"/>
                <a:gridCol w="813511"/>
                <a:gridCol w="813511"/>
                <a:gridCol w="728516"/>
              </a:tblGrid>
              <a:tr h="12544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840" marR="7840" marT="7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40" marR="7840" marT="7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8417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46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304.699.632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298.877.727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-5.821.905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187.543.833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54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42.708.109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41.340.403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-1.367.706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27.738.654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54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6.964.268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6.143.657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-820.611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3.634.536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54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1.037.404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10374040,0%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54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1.037.404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10374040,0%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54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86.963.176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85.051.139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-1.912.037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51.428.187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54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86.959.742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85.047.705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-1.912.037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51.424.753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54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la Contratación del Seguro Agrícola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963.048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963.048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666.923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69,3%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54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Incentivos Ley N° 20.412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21.868.884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21.868.884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9.381.561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54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Emergencias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1.626.384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1.626.384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768.150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08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Desarrollo de Capacidades Productivas y Empresariales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2.116.467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2.116.467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934.553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54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de Asesoría Técnica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12.080.054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12.080.054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4.399.251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54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de Acción Local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19.661.807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19.661.807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16.040.782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81,6%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08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Promoción y Desarrollo de la Mujer - PRODEMU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1.826.151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1.826.151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1.826.151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54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Territorial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19.143.452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19.143.452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15.770.782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08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Integral de Pequeños Productores Campesinos del Secano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2.677.487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2.677.487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454.170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54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Alianzas Productivas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3.361.125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2.149.088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-1.212.037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863.308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54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para Comercialización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1.634.883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934.883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-700.000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319.122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54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3.434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3.434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3.434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08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Latinoamericana de Instituciones Financieras para el Desarrollo - ALIDE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3.434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3.434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3.434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54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431.332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431.322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10.761.402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2494,9%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54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8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431.322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431.322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10.761.402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2495,0%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54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8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65844" y="631909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    …..2 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6798" y="712611"/>
            <a:ext cx="81773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INSTITUTO DE DESARROLLO AGROPECUARIO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0332674"/>
              </p:ext>
            </p:extLst>
          </p:nvPr>
        </p:nvGraphicFramePr>
        <p:xfrm>
          <a:off x="565844" y="1808802"/>
          <a:ext cx="8148291" cy="4510290"/>
        </p:xfrm>
        <a:graphic>
          <a:graphicData uri="http://schemas.openxmlformats.org/drawingml/2006/table">
            <a:tbl>
              <a:tblPr/>
              <a:tblGrid>
                <a:gridCol w="816352"/>
                <a:gridCol w="301563"/>
                <a:gridCol w="301563"/>
                <a:gridCol w="2732344"/>
                <a:gridCol w="816352"/>
                <a:gridCol w="816352"/>
                <a:gridCol w="816352"/>
                <a:gridCol w="816352"/>
                <a:gridCol w="731061"/>
              </a:tblGrid>
              <a:tr h="15038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46" marR="9046" marT="90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046" marR="9046" marT="9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046" marR="9046" marT="9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9775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046" marR="9046" marT="9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46" marR="9046" marT="9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503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046" marR="9046" marT="90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1.661.207 </a:t>
                      </a:r>
                    </a:p>
                  </a:txBody>
                  <a:tcPr marL="9046" marR="9046" marT="9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689.380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-971.827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337.952</a:t>
                      </a:r>
                    </a:p>
                  </a:txBody>
                  <a:tcPr marL="9046" marR="9046" marT="9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3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46" marR="9046" marT="90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592.319 </a:t>
                      </a:r>
                    </a:p>
                  </a:txBody>
                  <a:tcPr marL="9046" marR="9046" marT="9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21.448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-570.871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21.447</a:t>
                      </a:r>
                    </a:p>
                  </a:txBody>
                  <a:tcPr marL="9046" marR="9046" marT="9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3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46" marR="9046" marT="90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79.171 </a:t>
                      </a:r>
                    </a:p>
                  </a:txBody>
                  <a:tcPr marL="9046" marR="9046" marT="9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32.476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-46.695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32.472</a:t>
                      </a:r>
                    </a:p>
                  </a:txBody>
                  <a:tcPr marL="9046" marR="9046" marT="9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3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46" marR="9046" marT="90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55.404 </a:t>
                      </a:r>
                    </a:p>
                  </a:txBody>
                  <a:tcPr marL="9046" marR="9046" marT="9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22.727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-32.677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22.369</a:t>
                      </a:r>
                    </a:p>
                  </a:txBody>
                  <a:tcPr marL="9046" marR="9046" marT="9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3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46" marR="9046" marT="90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326.434 </a:t>
                      </a:r>
                    </a:p>
                  </a:txBody>
                  <a:tcPr marL="9046" marR="9046" marT="9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172.714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-153.720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159.102</a:t>
                      </a:r>
                    </a:p>
                  </a:txBody>
                  <a:tcPr marL="9046" marR="9046" marT="9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3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46" marR="9046" marT="90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607.879 </a:t>
                      </a:r>
                    </a:p>
                  </a:txBody>
                  <a:tcPr marL="9046" marR="9046" marT="9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440.015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-167.864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102.562</a:t>
                      </a:r>
                    </a:p>
                  </a:txBody>
                  <a:tcPr marL="9046" marR="9046" marT="9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3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046" marR="9046" marT="90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88.003.274 </a:t>
                      </a:r>
                    </a:p>
                  </a:txBody>
                  <a:tcPr marL="9046" marR="9046" marT="9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88.003.274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53.637.090</a:t>
                      </a:r>
                    </a:p>
                  </a:txBody>
                  <a:tcPr marL="9046" marR="9046" marT="9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3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46" marR="9046" marT="90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Fomento                                                                     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88.003.274 </a:t>
                      </a:r>
                    </a:p>
                  </a:txBody>
                  <a:tcPr marL="9046" marR="9046" marT="9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88.003.274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53.637.090</a:t>
                      </a:r>
                    </a:p>
                  </a:txBody>
                  <a:tcPr marL="9046" marR="9046" marT="9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3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46" marR="9046" marT="90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Corto Plazo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58.266.420 </a:t>
                      </a:r>
                    </a:p>
                  </a:txBody>
                  <a:tcPr marL="9046" marR="9046" marT="9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58.266.420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39.895.026</a:t>
                      </a:r>
                    </a:p>
                  </a:txBody>
                  <a:tcPr marL="9046" marR="9046" marT="9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68,5%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3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46" marR="9046" marT="90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Largo Plazo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24.839.414 </a:t>
                      </a:r>
                    </a:p>
                  </a:txBody>
                  <a:tcPr marL="9046" marR="9046" marT="9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24.839.414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13.347.806</a:t>
                      </a:r>
                    </a:p>
                  </a:txBody>
                  <a:tcPr marL="9046" marR="9046" marT="9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3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46" marR="9046" marT="90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 financiamiento art. 3°, Ley N° 18.450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1.938.456 </a:t>
                      </a:r>
                    </a:p>
                  </a:txBody>
                  <a:tcPr marL="9046" marR="9046" marT="9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1.938.456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181.458</a:t>
                      </a:r>
                    </a:p>
                  </a:txBody>
                  <a:tcPr marL="9046" marR="9046" marT="9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3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46" marR="9046" marT="90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Largo Plazo - COBIN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2.958.984 </a:t>
                      </a:r>
                    </a:p>
                  </a:txBody>
                  <a:tcPr marL="9046" marR="9046" marT="9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2.958.984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212.800</a:t>
                      </a:r>
                    </a:p>
                  </a:txBody>
                  <a:tcPr marL="9046" marR="9046" marT="9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3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046" marR="9046" marT="90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78.399.568 </a:t>
                      </a:r>
                    </a:p>
                  </a:txBody>
                  <a:tcPr marL="9046" marR="9046" marT="9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75.216.693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-3.182.875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36.969.161</a:t>
                      </a:r>
                    </a:p>
                  </a:txBody>
                  <a:tcPr marL="9046" marR="9046" marT="9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3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46" marR="9046" marT="90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78.399.568 </a:t>
                      </a:r>
                    </a:p>
                  </a:txBody>
                  <a:tcPr marL="9046" marR="9046" marT="9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75.216.693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-3.182.875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36.969.161</a:t>
                      </a:r>
                    </a:p>
                  </a:txBody>
                  <a:tcPr marL="9046" marR="9046" marT="9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3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46" marR="9046" marT="90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Riego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20.638.597 </a:t>
                      </a:r>
                    </a:p>
                  </a:txBody>
                  <a:tcPr marL="9046" marR="9046" marT="9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20.638.597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9.227.154</a:t>
                      </a:r>
                    </a:p>
                  </a:txBody>
                  <a:tcPr marL="9046" marR="9046" marT="9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3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46" marR="9046" marT="90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Desarrollo Inversiones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10.377.004 </a:t>
                      </a:r>
                    </a:p>
                  </a:txBody>
                  <a:tcPr marL="9046" marR="9046" marT="9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10.377.004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2.014.158</a:t>
                      </a:r>
                    </a:p>
                  </a:txBody>
                  <a:tcPr marL="9046" marR="9046" marT="9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3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46" marR="9046" marT="90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de Acción Local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23.259.173 </a:t>
                      </a:r>
                    </a:p>
                  </a:txBody>
                  <a:tcPr marL="9046" marR="9046" marT="9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23.259.173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8.265.471</a:t>
                      </a:r>
                    </a:p>
                  </a:txBody>
                  <a:tcPr marL="9046" marR="9046" marT="9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3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46" marR="9046" marT="90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Territorial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15.142.835 </a:t>
                      </a:r>
                    </a:p>
                  </a:txBody>
                  <a:tcPr marL="9046" marR="9046" marT="9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14.959.960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-182.875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12.407.092</a:t>
                      </a:r>
                    </a:p>
                  </a:txBody>
                  <a:tcPr marL="9046" marR="9046" marT="9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3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46" marR="9046" marT="90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Praderas Suplementarias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4.769.510 </a:t>
                      </a:r>
                    </a:p>
                  </a:txBody>
                  <a:tcPr marL="9046" marR="9046" marT="9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3.669.510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-1.100.000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3.441.232</a:t>
                      </a:r>
                    </a:p>
                  </a:txBody>
                  <a:tcPr marL="9046" marR="9046" marT="9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93,8%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3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46" marR="9046" marT="90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Alianzas Productivas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1.603.868 </a:t>
                      </a:r>
                    </a:p>
                  </a:txBody>
                  <a:tcPr marL="9046" marR="9046" marT="9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303.868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-1.300.000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241.772</a:t>
                      </a:r>
                    </a:p>
                  </a:txBody>
                  <a:tcPr marL="9046" marR="9046" marT="9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77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46" marR="9046" marT="90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Promoción y Desarrollo de la Mujer - PRODEMU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1.240.302 </a:t>
                      </a:r>
                    </a:p>
                  </a:txBody>
                  <a:tcPr marL="9046" marR="9046" marT="9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1.240.302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1.113.426</a:t>
                      </a:r>
                    </a:p>
                  </a:txBody>
                  <a:tcPr marL="9046" marR="9046" marT="9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89,8%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77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46" marR="9046" marT="90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Integral de Pequeños Productores Campesinos del Secano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676.865 </a:t>
                      </a:r>
                    </a:p>
                  </a:txBody>
                  <a:tcPr marL="9046" marR="9046" marT="9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676.865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219.305</a:t>
                      </a:r>
                    </a:p>
                  </a:txBody>
                  <a:tcPr marL="9046" marR="9046" marT="9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3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46" marR="9046" marT="90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Inversiones para Comercialización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691.414 </a:t>
                      </a:r>
                    </a:p>
                  </a:txBody>
                  <a:tcPr marL="9046" marR="9046" marT="9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91.414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-600.000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39.551</a:t>
                      </a:r>
                    </a:p>
                  </a:txBody>
                  <a:tcPr marL="9046" marR="9046" marT="9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3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046" marR="9046" marT="90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46" marR="9046" marT="9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2.001.829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2.001.829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1.999.447</a:t>
                      </a:r>
                    </a:p>
                  </a:txBody>
                  <a:tcPr marL="9046" marR="9046" marT="9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46" marR="9046" marT="90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46" marR="9046" marT="9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2.001.829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2.001.829 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1.999.447</a:t>
                      </a:r>
                    </a:p>
                  </a:txBody>
                  <a:tcPr marL="9046" marR="9046" marT="9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046" marR="9046" marT="904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31909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37551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694577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SERVICIO AGRÍCOLA Y GANADERO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7820971"/>
              </p:ext>
            </p:extLst>
          </p:nvPr>
        </p:nvGraphicFramePr>
        <p:xfrm>
          <a:off x="590869" y="1720383"/>
          <a:ext cx="8095930" cy="4598713"/>
        </p:xfrm>
        <a:graphic>
          <a:graphicData uri="http://schemas.openxmlformats.org/drawingml/2006/table">
            <a:tbl>
              <a:tblPr/>
              <a:tblGrid>
                <a:gridCol w="811106"/>
                <a:gridCol w="299626"/>
                <a:gridCol w="299626"/>
                <a:gridCol w="2714785"/>
                <a:gridCol w="811106"/>
                <a:gridCol w="811106"/>
                <a:gridCol w="811106"/>
                <a:gridCol w="811106"/>
                <a:gridCol w="726363"/>
              </a:tblGrid>
              <a:tr h="14232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417" marR="8417" marT="8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17" marR="8417" marT="8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3585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67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27.617.838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26.548.381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-1.069.457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18.692.927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3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22.699.072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21.838.787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-860.285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14.654.922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3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2.452.606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2.206.591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-246.015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1.179.170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3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1.069.714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10697140,0%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3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22.386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3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1.047.328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10473280,0%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3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17.876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17.876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181.512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1015,4%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3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163.883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1638830,0%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3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Emergencias Sanitarias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163.883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1638830,0%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3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17.866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17.866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17.629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6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Oficial de Agencias Certificadoras de Semillas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2.132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2.132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1.931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3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Internacional de Análisis de Semillas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8.580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8.580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8.559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46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Unión Internacional para la Protección de las Obtenciones Vegetales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7.154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7.154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7.139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3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145.850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145.850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115.197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79,0%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3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145.850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145.850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115.197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79,0%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3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27.996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279960,0%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3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46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27.467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274670,0%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3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2.302.414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1.153.842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-1.148.572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279.062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3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394.879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202.666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-192.213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3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38.368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-38.368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3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153.900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66.748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-87.152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27.658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3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1.715.267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884.428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-830.839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251.404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3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1.185.415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1.185.415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1.185.354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2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1.185.415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1.185.415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1.185.354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6198" y="5661248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87927" y="159059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2" y="649183"/>
            <a:ext cx="8167937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INSPECCIONES EXPORTACIONES SILVOAGROPECUARIAS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9348692"/>
              </p:ext>
            </p:extLst>
          </p:nvPr>
        </p:nvGraphicFramePr>
        <p:xfrm>
          <a:off x="546198" y="2276872"/>
          <a:ext cx="7999980" cy="2304254"/>
        </p:xfrm>
        <a:graphic>
          <a:graphicData uri="http://schemas.openxmlformats.org/drawingml/2006/table">
            <a:tbl>
              <a:tblPr/>
              <a:tblGrid>
                <a:gridCol w="801493"/>
                <a:gridCol w="296074"/>
                <a:gridCol w="296074"/>
                <a:gridCol w="2682611"/>
                <a:gridCol w="801493"/>
                <a:gridCol w="801493"/>
                <a:gridCol w="801493"/>
                <a:gridCol w="801493"/>
                <a:gridCol w="717756"/>
              </a:tblGrid>
              <a:tr h="20257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2037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58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22.158.581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21.881.469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-277.112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15.129.443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19.226.186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18.494.219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-731.967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12.795.368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2.714.729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2.489.151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-225.578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1.463.026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217.666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102.682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-114.984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76.278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217.666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102.682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-114.984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76.278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795.417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795.417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794.771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795.417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795.417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794.771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2693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0" y="715786"/>
            <a:ext cx="81679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05: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DESARROLLO GANADERO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907543"/>
              </p:ext>
            </p:extLst>
          </p:nvPr>
        </p:nvGraphicFramePr>
        <p:xfrm>
          <a:off x="592986" y="2114368"/>
          <a:ext cx="8093812" cy="2898808"/>
        </p:xfrm>
        <a:graphic>
          <a:graphicData uri="http://schemas.openxmlformats.org/drawingml/2006/table">
            <a:tbl>
              <a:tblPr/>
              <a:tblGrid>
                <a:gridCol w="810894"/>
                <a:gridCol w="299547"/>
                <a:gridCol w="299547"/>
                <a:gridCol w="2714074"/>
                <a:gridCol w="810894"/>
                <a:gridCol w="810894"/>
                <a:gridCol w="810894"/>
                <a:gridCol w="810894"/>
                <a:gridCol w="726174"/>
              </a:tblGrid>
              <a:tr h="16683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1094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89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15.018.742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14.465.891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-552.851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9.159.086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11.122.160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10.690.599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-431.561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6.797.586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3.559.363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3.215.161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-344.202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1.904.806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208.969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208.969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131.574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77.381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77.381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Tuberculosis Bovina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77.381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77.381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131.588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131.588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131.574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Veterinario Permanente del Cono Sur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21.035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Mundial de Sanidad Animal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110.553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110.553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110.539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128.250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89.775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-38.475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63.741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128.250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89.775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-38.475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63.741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261.387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261.387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261.379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261.387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261.387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261.379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4457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6001" y="6079483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8040" y="764704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06: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VIGILANCIA Y CONTROL SILVOAGRÍCOLA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5871626"/>
              </p:ext>
            </p:extLst>
          </p:nvPr>
        </p:nvGraphicFramePr>
        <p:xfrm>
          <a:off x="518862" y="2019596"/>
          <a:ext cx="8157113" cy="3353619"/>
        </p:xfrm>
        <a:graphic>
          <a:graphicData uri="http://schemas.openxmlformats.org/drawingml/2006/table">
            <a:tbl>
              <a:tblPr/>
              <a:tblGrid>
                <a:gridCol w="810269"/>
                <a:gridCol w="299317"/>
                <a:gridCol w="299317"/>
                <a:gridCol w="2781520"/>
                <a:gridCol w="810269"/>
                <a:gridCol w="810269"/>
                <a:gridCol w="810269"/>
                <a:gridCol w="810269"/>
                <a:gridCol w="725614"/>
              </a:tblGrid>
              <a:tr h="17309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3008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718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33.419.594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31.804.836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-1.614.758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20.849.675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65,6%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20.202.012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18.962.016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-1.239.996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12.095.476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63,8%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12.809.578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11.848.691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-960.887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7.823.729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86.774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86.774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86.769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86.774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86.774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86.769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 Sanidad Vegetal del Cono Sur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40.350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40.350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40.350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604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Internacional de la Viña y el Vino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46.424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46.424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46.419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321.230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98.540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-222.690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34.938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34.884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-34.884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36.587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-36.587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72.774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63.540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-9.234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34.938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5.540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-5.540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171.445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-136.445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808.815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808.815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808.763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808.815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808.815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808.763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4079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6085" y="5661248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6002" y="138415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76002" y="65332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07: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 CONTROLES FRONTERIZOS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57041"/>
              </p:ext>
            </p:extLst>
          </p:nvPr>
        </p:nvGraphicFramePr>
        <p:xfrm>
          <a:off x="486086" y="2008327"/>
          <a:ext cx="8200713" cy="3177639"/>
        </p:xfrm>
        <a:graphic>
          <a:graphicData uri="http://schemas.openxmlformats.org/drawingml/2006/table">
            <a:tbl>
              <a:tblPr/>
              <a:tblGrid>
                <a:gridCol w="821604"/>
                <a:gridCol w="303503"/>
                <a:gridCol w="303503"/>
                <a:gridCol w="2749922"/>
                <a:gridCol w="821604"/>
                <a:gridCol w="821604"/>
                <a:gridCol w="821604"/>
                <a:gridCol w="821604"/>
                <a:gridCol w="735765"/>
              </a:tblGrid>
              <a:tr h="18288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6008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00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17.510.039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14.949.555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-2.560.484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9.403.742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8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14.363.753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11.448.571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-2.915.182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7.494.608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8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2.454.122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2.120.828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-333.294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949.752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8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412.081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144.388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-267.693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3.767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8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67.580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-62.580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8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10.451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-5.375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8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17.442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-17.442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8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316.608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134.312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-182.296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8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280.083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280.083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8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280.083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280.083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8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Concesiones de Obras Públicas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280.083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280.083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8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955.685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955.685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955.615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8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955.685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955.685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955.615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86897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5758556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675688"/>
            <a:ext cx="816793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08: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GESTIÓN Y CONSERVACIÓN DE RECURSOS NATURALES RENOVABLES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7750014"/>
              </p:ext>
            </p:extLst>
          </p:nvPr>
        </p:nvGraphicFramePr>
        <p:xfrm>
          <a:off x="518861" y="2108317"/>
          <a:ext cx="8167938" cy="3272265"/>
        </p:xfrm>
        <a:graphic>
          <a:graphicData uri="http://schemas.openxmlformats.org/drawingml/2006/table">
            <a:tbl>
              <a:tblPr/>
              <a:tblGrid>
                <a:gridCol w="825729"/>
                <a:gridCol w="305026"/>
                <a:gridCol w="305026"/>
                <a:gridCol w="2689781"/>
                <a:gridCol w="825729"/>
                <a:gridCol w="825729"/>
                <a:gridCol w="825729"/>
                <a:gridCol w="825729"/>
                <a:gridCol w="739460"/>
              </a:tblGrid>
              <a:tr h="16060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9184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07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15.777.392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15.462.216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-315.176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7.177.583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6.197.167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6.001.946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-195.221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3.687.790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581.151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498.377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-82.774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213.893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8.875.954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8.875.954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3.249.109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8.837.061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8.837.061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3.210.244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Incentivos Ley N° 20.412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8.837.061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8.837.061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3.210.244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38.893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Interamericano de Cooperación Agrícola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1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sobre la Conservación de las Especies Migratorias de Animales Silvestres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1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sobre el Comercio Internacional de Especies Amenazadas de Fauna y Flora Silvestre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15.941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59.148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-63.972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59.148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-63.972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95226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373216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702601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09: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LABORATORIOS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0440418"/>
              </p:ext>
            </p:extLst>
          </p:nvPr>
        </p:nvGraphicFramePr>
        <p:xfrm>
          <a:off x="611560" y="2276872"/>
          <a:ext cx="8075239" cy="2333030"/>
        </p:xfrm>
        <a:graphic>
          <a:graphicData uri="http://schemas.openxmlformats.org/drawingml/2006/table">
            <a:tbl>
              <a:tblPr/>
              <a:tblGrid>
                <a:gridCol w="809033"/>
                <a:gridCol w="298860"/>
                <a:gridCol w="298860"/>
                <a:gridCol w="2707847"/>
                <a:gridCol w="809033"/>
                <a:gridCol w="809033"/>
                <a:gridCol w="809033"/>
                <a:gridCol w="809033"/>
                <a:gridCol w="724507"/>
              </a:tblGrid>
              <a:tr h="17362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3171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78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7.361.081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7.039.957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-321.124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4.025.586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6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4.949.637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4.681.398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-268.239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3.014.062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6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1.815.407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1.650.860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-164.547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846.575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6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345.009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317.499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-27.510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25.777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6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345.009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317.499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-27.510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25.777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6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251.028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251.028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6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251.028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251.028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6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139.172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139.172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139.172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4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139.172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139.172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139.172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0348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4931" y="1844824"/>
            <a:ext cx="4163929" cy="3828620"/>
          </a:xfrm>
          <a:prstGeom prst="rect">
            <a:avLst/>
          </a:prstGeom>
        </p:spPr>
      </p:pic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8" name="Gráfico 7">
            <a:extLst>
              <a:ext uri="{FF2B5EF4-FFF2-40B4-BE49-F238E27FC236}">
                <a16:creationId xmlns="" xmlns:a16="http://schemas.microsoft.com/office/drawing/2014/main" id="{3F96463B-7E74-4DA9-89AA-2DF1D80A4A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6944272"/>
              </p:ext>
            </p:extLst>
          </p:nvPr>
        </p:nvGraphicFramePr>
        <p:xfrm>
          <a:off x="392322" y="1844824"/>
          <a:ext cx="4151564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1 Título"/>
          <p:cNvSpPr txBox="1">
            <a:spLocks noGrp="1"/>
          </p:cNvSpPr>
          <p:nvPr>
            <p:ph type="title"/>
          </p:nvPr>
        </p:nvSpPr>
        <p:spPr>
          <a:xfrm>
            <a:off x="467544" y="824112"/>
            <a:ext cx="82192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graphicFrame>
        <p:nvGraphicFramePr>
          <p:cNvPr id="12" name="Gráfico 11">
            <a:extLst>
              <a:ext uri="{FF2B5EF4-FFF2-40B4-BE49-F238E27FC236}">
                <a16:creationId xmlns="" xmlns:a16="http://schemas.microsoft.com/office/drawing/2014/main" id="{1EFC2BD2-CA67-4E59-AD39-BFF2E84577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8942381"/>
              </p:ext>
            </p:extLst>
          </p:nvPr>
        </p:nvGraphicFramePr>
        <p:xfrm>
          <a:off x="452873" y="1844824"/>
          <a:ext cx="4061082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Gráfico 12">
            <a:extLst>
              <a:ext uri="{FF2B5EF4-FFF2-40B4-BE49-F238E27FC236}">
                <a16:creationId xmlns="" xmlns:a16="http://schemas.microsoft.com/office/drawing/2014/main" id="{1D8CC1D3-0B4E-4BB4-B91E-1B616A47A2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0069559"/>
              </p:ext>
            </p:extLst>
          </p:nvPr>
        </p:nvGraphicFramePr>
        <p:xfrm>
          <a:off x="4654613" y="2003869"/>
          <a:ext cx="4002255" cy="3585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CORPORACIÓN NACIONAL FORESTAL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>
            <a:extLst>
              <a:ext uri="{FF2B5EF4-FFF2-40B4-BE49-F238E27FC236}">
                <a16:creationId xmlns=""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512089" y="5472846"/>
            <a:ext cx="7910043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9268237"/>
              </p:ext>
            </p:extLst>
          </p:nvPr>
        </p:nvGraphicFramePr>
        <p:xfrm>
          <a:off x="592986" y="1912966"/>
          <a:ext cx="8093813" cy="3460248"/>
        </p:xfrm>
        <a:graphic>
          <a:graphicData uri="http://schemas.openxmlformats.org/drawingml/2006/table">
            <a:tbl>
              <a:tblPr/>
              <a:tblGrid>
                <a:gridCol w="810894"/>
                <a:gridCol w="299547"/>
                <a:gridCol w="299547"/>
                <a:gridCol w="2714075"/>
                <a:gridCol w="810894"/>
                <a:gridCol w="810894"/>
                <a:gridCol w="810894"/>
                <a:gridCol w="810894"/>
                <a:gridCol w="726174"/>
              </a:tblGrid>
              <a:tr h="16141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9432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18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20.674.308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19.851.202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-823.106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18.161.670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4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15.801.234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15.151.550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-649.684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10.558.407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4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3.907.268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3.399.195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-508.073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2.235.910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4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903.445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903.425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1.317.722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4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712.733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712.723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1.056.783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4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190.712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190.702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260.939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4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4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4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4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2.104.800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4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2.104.800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4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965.776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397.002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-568.774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31.398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4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287.182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116.758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-170.424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4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179.550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-121.721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4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499.044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222.415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-276.629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31.398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4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1.913.433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4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1.913.433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09951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22920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03: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 MANEJO DEL FUEGO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74059"/>
              </p:ext>
            </p:extLst>
          </p:nvPr>
        </p:nvGraphicFramePr>
        <p:xfrm>
          <a:off x="518864" y="2124952"/>
          <a:ext cx="8167935" cy="2744212"/>
        </p:xfrm>
        <a:graphic>
          <a:graphicData uri="http://schemas.openxmlformats.org/drawingml/2006/table">
            <a:tbl>
              <a:tblPr/>
              <a:tblGrid>
                <a:gridCol w="818320"/>
                <a:gridCol w="302290"/>
                <a:gridCol w="302290"/>
                <a:gridCol w="2738931"/>
                <a:gridCol w="818320"/>
                <a:gridCol w="818320"/>
                <a:gridCol w="818320"/>
                <a:gridCol w="818320"/>
                <a:gridCol w="732824"/>
              </a:tblGrid>
              <a:tr h="17776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4439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33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31.554.199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69.604.055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38.049.856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58.915.264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7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16.423.083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19.522.043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3.098.960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15.018.696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7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14.703.785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49.933.446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35.229.661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40.510.793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7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29.707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29.707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88.566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7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72.687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7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15.879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15.879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15.879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7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427.331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118.859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-308.472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7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35.898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14.726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-21.172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7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391.433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104.133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-287.300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7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3.296.828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8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3.296.828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54437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58924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ÁREAS SILVESTRES PROTEGIDAS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62432"/>
              </p:ext>
            </p:extLst>
          </p:nvPr>
        </p:nvGraphicFramePr>
        <p:xfrm>
          <a:off x="518865" y="1909179"/>
          <a:ext cx="8167935" cy="3536044"/>
        </p:xfrm>
        <a:graphic>
          <a:graphicData uri="http://schemas.openxmlformats.org/drawingml/2006/table">
            <a:tbl>
              <a:tblPr/>
              <a:tblGrid>
                <a:gridCol w="818320"/>
                <a:gridCol w="302290"/>
                <a:gridCol w="302290"/>
                <a:gridCol w="2738931"/>
                <a:gridCol w="818320"/>
                <a:gridCol w="818320"/>
                <a:gridCol w="818320"/>
                <a:gridCol w="818320"/>
                <a:gridCol w="732824"/>
              </a:tblGrid>
              <a:tr h="18191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5712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87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18.348.573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17.134.283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-1.214.290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11.659.009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9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13.717.454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12.928.586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-788.868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7.935.951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9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3.925.953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3.503.222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-422.731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1.811.186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9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381.069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381.069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510.428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9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324.300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324.300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453.659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9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56.769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56.769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56.769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9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200.241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200.241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200.241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9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200.241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200.241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200.241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9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Jardín Botánico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200.241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200.241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200.241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9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504.925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121.165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-383.760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9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306.688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83.348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-223.340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9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31.375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12.870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-18.505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9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166.862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-141.915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9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1.201.203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2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1.201.203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69573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1253" y="544522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99743" y="713625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05: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GESTIÓN FORESTAL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5847267"/>
              </p:ext>
            </p:extLst>
          </p:nvPr>
        </p:nvGraphicFramePr>
        <p:xfrm>
          <a:off x="518866" y="1854474"/>
          <a:ext cx="8148812" cy="3528267"/>
        </p:xfrm>
        <a:graphic>
          <a:graphicData uri="http://schemas.openxmlformats.org/drawingml/2006/table">
            <a:tbl>
              <a:tblPr/>
              <a:tblGrid>
                <a:gridCol w="816404"/>
                <a:gridCol w="301582"/>
                <a:gridCol w="301582"/>
                <a:gridCol w="2732519"/>
                <a:gridCol w="816404"/>
                <a:gridCol w="816404"/>
                <a:gridCol w="816404"/>
                <a:gridCol w="816404"/>
                <a:gridCol w="731109"/>
              </a:tblGrid>
              <a:tr h="15094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6225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811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22.258.919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20.974.307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-1.284.612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14.891.132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13.377.607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12.394.266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-983.341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8.320.100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6.140.985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5.434.742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-706.243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2.147.951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426.144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426.144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647.281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375.231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375.231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596.368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50.913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1.045.429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1.045.429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351.668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1.020.309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1.020.309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351.668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Investigación Ley Bosque Nativo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1.020.309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1.020.309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351.668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18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Naciones Unidas contra la Desertificación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35.898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14.726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-21.172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35.898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14.726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-21.172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1.659.000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1.659.000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1.076.544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1.659.000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1.659.000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1.076.544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Bosque Nativo Ley N° 20.283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1.659.000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1.659.000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1.076.544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2.347.588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2.347.588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58145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444871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06: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 DE ARBORIZACIÓN URBANA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9112843"/>
              </p:ext>
            </p:extLst>
          </p:nvPr>
        </p:nvGraphicFramePr>
        <p:xfrm>
          <a:off x="518864" y="2282438"/>
          <a:ext cx="8167935" cy="1722625"/>
        </p:xfrm>
        <a:graphic>
          <a:graphicData uri="http://schemas.openxmlformats.org/drawingml/2006/table">
            <a:tbl>
              <a:tblPr/>
              <a:tblGrid>
                <a:gridCol w="818320"/>
                <a:gridCol w="302290"/>
                <a:gridCol w="302290"/>
                <a:gridCol w="2738931"/>
                <a:gridCol w="818320"/>
                <a:gridCol w="818320"/>
                <a:gridCol w="818320"/>
                <a:gridCol w="818320"/>
                <a:gridCol w="732824"/>
              </a:tblGrid>
              <a:tr h="18253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5899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957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1.484.181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1.218.286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-265.895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843.207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5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897.628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770.770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-126.858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546.242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5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586.553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447.516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-139.037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212.092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5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84.873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84.873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74078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1" y="6585796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1" y="132364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1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06.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NACIONAL DE RIEGO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>
            <a:extLst>
              <a:ext uri="{FF2B5EF4-FFF2-40B4-BE49-F238E27FC236}">
                <a16:creationId xmlns=""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548354" y="6282674"/>
            <a:ext cx="7910043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4243040"/>
              </p:ext>
            </p:extLst>
          </p:nvPr>
        </p:nvGraphicFramePr>
        <p:xfrm>
          <a:off x="548348" y="1536329"/>
          <a:ext cx="8138451" cy="4684349"/>
        </p:xfrm>
        <a:graphic>
          <a:graphicData uri="http://schemas.openxmlformats.org/drawingml/2006/table">
            <a:tbl>
              <a:tblPr/>
              <a:tblGrid>
                <a:gridCol w="815366"/>
                <a:gridCol w="301200"/>
                <a:gridCol w="301200"/>
                <a:gridCol w="2729043"/>
                <a:gridCol w="815366"/>
                <a:gridCol w="815366"/>
                <a:gridCol w="815366"/>
                <a:gridCol w="815366"/>
                <a:gridCol w="730178"/>
              </a:tblGrid>
              <a:tr h="14930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668" marR="8668" marT="8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68" marR="8668" marT="8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5723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59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80.438.883 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79.221.108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-1.217.775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47.214.293 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5.454.160 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5.347.710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-106.450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3.520.135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65,8%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876.184 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798.453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-77.731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328.478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2.130.590 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2.130.590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1.679.340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78,8%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2.130.590 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2.130.590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1.679.340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78,8%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Construcción y Rehabilitación Obras de Riego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2.130.590 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2.130.590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1.679.340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78,8%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1.158.105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11581050,0%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1.158.105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338.453 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218.971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-119.482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142.575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8.788 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-5.788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2.164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16.849 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-16.849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51.044 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32.731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-18.313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28.127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261.772 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183.240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-78.532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112.284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3.644.127 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2.930.015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-714.112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958.779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1.360.220 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1.161.728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-198.492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469.815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454.794 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300.000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-154.794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Inversión                                                       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1.829.113 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1.468.287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-360.826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488.964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67.995.349 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67.795.349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-200.000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39.388.000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58,1%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67.995.349 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67.795.349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-200.000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39.388.000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58,1%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INDAP - Pre financiamiento art. 3°, Ley N° 18.450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1.193.998 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1.193.998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8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por Inversiones de Riego y Drenaje Ley N° 18.450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66.801.351 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66.601.351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-200.000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39.388.000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38.881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38.881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7916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 noGrp="1"/>
          </p:cNvSpPr>
          <p:nvPr>
            <p:ph type="title"/>
          </p:nvPr>
        </p:nvSpPr>
        <p:spPr>
          <a:xfrm>
            <a:off x="539552" y="710159"/>
            <a:ext cx="8147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graphicFrame>
        <p:nvGraphicFramePr>
          <p:cNvPr id="8" name="2 Gráfico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124018"/>
              </p:ext>
            </p:extLst>
          </p:nvPr>
        </p:nvGraphicFramePr>
        <p:xfrm>
          <a:off x="539552" y="2009525"/>
          <a:ext cx="8147248" cy="37957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 noGrp="1"/>
          </p:cNvSpPr>
          <p:nvPr>
            <p:ph type="title"/>
          </p:nvPr>
        </p:nvSpPr>
        <p:spPr>
          <a:xfrm>
            <a:off x="466600" y="683558"/>
            <a:ext cx="82202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graphicFrame>
        <p:nvGraphicFramePr>
          <p:cNvPr id="6" name="1 Gráfico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0063041"/>
              </p:ext>
            </p:extLst>
          </p:nvPr>
        </p:nvGraphicFramePr>
        <p:xfrm>
          <a:off x="466600" y="1614486"/>
          <a:ext cx="8220200" cy="39027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764774"/>
            <a:ext cx="76328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6313" y="5805194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1636136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7E09F1E0-B8A7-4F4B-919A-65467147E0EE}"/>
              </a:ext>
            </a:extLst>
          </p:cNvPr>
          <p:cNvSpPr txBox="1">
            <a:spLocks/>
          </p:cNvSpPr>
          <p:nvPr/>
        </p:nvSpPr>
        <p:spPr>
          <a:xfrm>
            <a:off x="539552" y="5118720"/>
            <a:ext cx="7906864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479658"/>
              </p:ext>
            </p:extLst>
          </p:nvPr>
        </p:nvGraphicFramePr>
        <p:xfrm>
          <a:off x="606313" y="2239007"/>
          <a:ext cx="7638094" cy="2774166"/>
        </p:xfrm>
        <a:graphic>
          <a:graphicData uri="http://schemas.openxmlformats.org/drawingml/2006/table">
            <a:tbl>
              <a:tblPr/>
              <a:tblGrid>
                <a:gridCol w="890004"/>
                <a:gridCol w="2377772"/>
                <a:gridCol w="890004"/>
                <a:gridCol w="890004"/>
                <a:gridCol w="890004"/>
                <a:gridCol w="890004"/>
                <a:gridCol w="810302"/>
              </a:tblGrid>
              <a:tr h="171377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</a:tr>
              <a:tr h="524843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2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706.755.055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727.717.382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20.962.327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474.155.619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217.919.140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219.168.079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1.248.939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146.806.570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65.581.107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97.730.873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32.149.766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67.133.773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1.766.344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1.766.274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4.697.044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175.846.987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163.178.410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-12.668.577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89.264.120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145.870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577.192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431.322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16.140.059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139980,0%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8.223.430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4.180.509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-4.042.921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1.182.297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3.895.155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3.181.043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-714.112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958.779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88.003.274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88.003.274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53.637.090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147.140.002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143.757.127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-3.382.875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77.433.705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6.174.511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6.174.511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16.874.186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8" y="795481"/>
            <a:ext cx="764540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85599" y="6117406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601" y="1517821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9221438"/>
              </p:ext>
            </p:extLst>
          </p:nvPr>
        </p:nvGraphicFramePr>
        <p:xfrm>
          <a:off x="585598" y="1885174"/>
          <a:ext cx="7645401" cy="4178282"/>
        </p:xfrm>
        <a:graphic>
          <a:graphicData uri="http://schemas.openxmlformats.org/drawingml/2006/table">
            <a:tbl>
              <a:tblPr/>
              <a:tblGrid>
                <a:gridCol w="317368"/>
                <a:gridCol w="317368"/>
                <a:gridCol w="2846793"/>
                <a:gridCol w="850547"/>
                <a:gridCol w="850547"/>
                <a:gridCol w="850547"/>
                <a:gridCol w="850547"/>
                <a:gridCol w="761684"/>
              </a:tblGrid>
              <a:tr h="1543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728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2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AGRICULTURA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68.511.177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57.368.273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-11.142.904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36.532.365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Agricultura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32.432.798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24.461.706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-7.971.092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16.206.829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91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Investigación e Innovación Tecnológica Silvoagropecuaria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36.078.379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32.906.567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-3.171.812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20.325.536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9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OFICINA DE ESTUDIOS Y POLÍTICAS AGRARIAS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21.115.914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20.779.375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-336.539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7.071.774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9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DESARROLLO AGROPECUARIO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304.699.632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298.877.727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-5.821.905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187.543.833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AGRÍCOLA Y GANADERO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138.863.267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132.152.305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-6.710.962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84.438.042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Agrícola y Ganadero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27.617.838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26.548.381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-1.069.457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18.692.927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Inspecciones Exportaciones Silvoagropecuarias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22.158.581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21.881.469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-277.112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15.129.443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Desarrollo Ganadero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15.018.742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14.465.891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-552.851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9.159.086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Vigilancia y Control Silvoagrícola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33.419.594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31.804.836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-1.614.758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20.849.675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Controles Fronterizos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17.510.039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14.949.555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-2.560.484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9.403.742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8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Gestión y Conservación de Recursos Naturales Renovables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15.777.392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15.462.216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-315.176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7.177.583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7.361.081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7.039.957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-321.124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4.025.586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FORESTAL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94.320.180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128.782.133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34.461.953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104.470.282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Forestal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20.674.308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19.851.202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-823.106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18.161.670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Manejo del Fuego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31.554.199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69.604.055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38.049.856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58.915.264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Areas Silvestres Protegidas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18.348.573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17.134.283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-1.214.290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11.659.009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Forestal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22.258.919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20.974.307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-1.284.612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14.891.132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Arborización Urbana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1.484.181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1.218.286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-265.895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843.207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9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RIEGO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80.438.883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79.221.108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-1.217.775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47.214.293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3100" y="6291048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375181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…..1 de 2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67544" y="762296"/>
            <a:ext cx="828177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01.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SUBSECRETARÍA DE AGRICULTURA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0261143"/>
              </p:ext>
            </p:extLst>
          </p:nvPr>
        </p:nvGraphicFramePr>
        <p:xfrm>
          <a:off x="467545" y="1694863"/>
          <a:ext cx="8219254" cy="4351329"/>
        </p:xfrm>
        <a:graphic>
          <a:graphicData uri="http://schemas.openxmlformats.org/drawingml/2006/table">
            <a:tbl>
              <a:tblPr/>
              <a:tblGrid>
                <a:gridCol w="823461"/>
                <a:gridCol w="304190"/>
                <a:gridCol w="304190"/>
                <a:gridCol w="2756140"/>
                <a:gridCol w="823461"/>
                <a:gridCol w="823461"/>
                <a:gridCol w="823461"/>
                <a:gridCol w="823461"/>
                <a:gridCol w="737429"/>
              </a:tblGrid>
              <a:tr h="13013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133" marR="8133" marT="8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33" marR="8133" marT="8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9853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0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32.432.798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24.461.706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-7.971.092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16.206.829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66,3%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6.418.476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6.278.309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-140.167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4.086.085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1.128.855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979.914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-148.941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547.318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24.629.156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17.068.428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-7.560.728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8.743.696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1.300.138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994.157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-305.981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635.847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de Comunicaciones del Agro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635.936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635.912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396.011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Emergencias Agrícolas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Educación Agrícola y Rural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305.957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-305.957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Agroclimática Nacional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304.384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304.384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202.922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Consorcio Lechero S.A.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16.937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16.937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Cinco al Día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36.914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36.914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36.914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20.010.901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13.248.077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-6.762.824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7.463.132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Exportaciones Agricultura - PROCHILE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9.218.234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5.764.405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-3.453.829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4.553.707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0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- Fomento Productivo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4.400.766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2.500.766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-1.900.000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1.037.162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0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- Seguro Agrícola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6.391.901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4.982.906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-1.408.995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1.872.263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1.261.788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1.261.683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-105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494.717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Chilena para la Inocuidad Alimentaria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727.669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727.649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394.717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54,2%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0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la Comercialización de Pequeños Productores de Trigo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534.119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534.034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-85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2.056.329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1.564.511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-491.818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150.000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Latinoamericano de Arroces para Riego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13.562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13.562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0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de las Naciones Unidas para la Alimentación y la Agricultura - FAO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1.756.400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1.264.582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-491.818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150.000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8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Interamericano de Cooperación para la Agricultura - IICA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286.367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286.367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3528" y="5932240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1322" y="1608651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                       …..2 de 2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61321" y="79865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01.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SUBSECRETARÍA DE AGRICULTURA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536939" y="5507413"/>
            <a:ext cx="7910043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9790284"/>
              </p:ext>
            </p:extLst>
          </p:nvPr>
        </p:nvGraphicFramePr>
        <p:xfrm>
          <a:off x="536939" y="2256417"/>
          <a:ext cx="8235179" cy="2612746"/>
        </p:xfrm>
        <a:graphic>
          <a:graphicData uri="http://schemas.openxmlformats.org/drawingml/2006/table">
            <a:tbl>
              <a:tblPr/>
              <a:tblGrid>
                <a:gridCol w="825057"/>
                <a:gridCol w="304779"/>
                <a:gridCol w="304779"/>
                <a:gridCol w="2761479"/>
                <a:gridCol w="825057"/>
                <a:gridCol w="825057"/>
                <a:gridCol w="825057"/>
                <a:gridCol w="825057"/>
                <a:gridCol w="738857"/>
              </a:tblGrid>
              <a:tr h="21772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3545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77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1.425.197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7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1.425.197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7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256.301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135.045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-121.256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77.920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7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9.832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-4.482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7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7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77.360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-67.455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8.805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7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162.645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117.138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-45.507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63.260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7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1.326.613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7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1.326.613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39" y="6033814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3744" y="1602167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395537" y="638980"/>
            <a:ext cx="8289500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01. PROGRAMA 02: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INVESTIGACIÓN E INNOVACIÓN TECNOLÓGICA SILVOAGROPECUARIA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1595450"/>
              </p:ext>
            </p:extLst>
          </p:nvPr>
        </p:nvGraphicFramePr>
        <p:xfrm>
          <a:off x="474234" y="2276872"/>
          <a:ext cx="8210802" cy="2448274"/>
        </p:xfrm>
        <a:graphic>
          <a:graphicData uri="http://schemas.openxmlformats.org/drawingml/2006/table">
            <a:tbl>
              <a:tblPr/>
              <a:tblGrid>
                <a:gridCol w="822615"/>
                <a:gridCol w="303877"/>
                <a:gridCol w="303877"/>
                <a:gridCol w="2753304"/>
                <a:gridCol w="822615"/>
                <a:gridCol w="822615"/>
                <a:gridCol w="822615"/>
                <a:gridCol w="822615"/>
                <a:gridCol w="736669"/>
              </a:tblGrid>
              <a:tr h="15859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8568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81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36.078.379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32.906.567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-3.171.812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20.325.536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5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36.078.379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32.906.567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-3.171.812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19.832.061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5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36.078.379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32.906.567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-3.171.812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19.832.061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5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Investigaciones Agropecuarias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18.352.799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17.302.799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-1.050.000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11.696.644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5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para la Innovación Agraria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9.446.206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7.944.135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-1.502.071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3.169.212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5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Forestal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4.552.856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4.307.112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-245.744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2.779.757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5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Información de Recursos Naturales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3.542.944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3.262.243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-280.701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2.153.448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7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Investigación para la Competitividad Agroalimentaria y Forestal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183.574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90.278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-93.296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5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493.475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493.475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3935</TotalTime>
  <Words>5680</Words>
  <Application>Microsoft Office PowerPoint</Application>
  <PresentationFormat>Presentación en pantalla (4:3)</PresentationFormat>
  <Paragraphs>3232</Paragraphs>
  <Slides>25</Slides>
  <Notes>20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25</vt:i4>
      </vt:variant>
    </vt:vector>
  </HeadingPairs>
  <TitlesOfParts>
    <vt:vector size="30" baseType="lpstr">
      <vt:lpstr>Arial</vt:lpstr>
      <vt:lpstr>Calibri</vt:lpstr>
      <vt:lpstr>Verdana</vt:lpstr>
      <vt:lpstr>1_Tema de Office</vt:lpstr>
      <vt:lpstr>Tema de Office</vt:lpstr>
      <vt:lpstr>EJECUCIÓN PRESUPUESTARIA DE GASTOS ACUMULADA AL MES DE AGOSTO DE 2020 PARTIDA 13: MINISTERIO DE AGRICULTURA</vt:lpstr>
      <vt:lpstr>COMPORTAMIENTO DE LA EJECUCIÓN ACUMULADA DE GASTOS A AGOSTO DE 2020  PARTIDA 13 MINISTERIO DE AGRICULTURA</vt:lpstr>
      <vt:lpstr>COMPORTAMIENTO DE LA EJECUCIÓN ACUMULADA DE GASTOS A AGOSTO DE 2020  PARTIDA 13 MINISTERIO DE AGRICULTURA</vt:lpstr>
      <vt:lpstr>COMPORTAMIENTO DE LA EJECUCIÓN ACUMULADA DE GASTOS A AGOSTO DE 2020  PARTIDA 13 MINISTERIO DE AGRICULTURA</vt:lpstr>
      <vt:lpstr>EJECUCIÓN ACUMULADA DE GASTOS A AGOSTO DE 2019  PARTIDA 13 MINISTERIO DE AGRICULTURA</vt:lpstr>
      <vt:lpstr>EJECUCIÓN ACUMULADA DE GASTOS A AGOSTO DE 2020  PARTIDA 13 MINISTERIO DE AGRICULTURA RESUMEN POR CAPÍTULOS</vt:lpstr>
      <vt:lpstr>EJECUCIÓN ACUMULADA DE GASTOS A AGOSTO DE 2020  PARTIDA 13. CAPÍTULO 01. PROGRAMA 01:  SUBSECRETARÍA DE AGRICULTURA</vt:lpstr>
      <vt:lpstr>EJECUCIÓN ACUMULADA DE GASTOS A AGOSTO DE 2020  PARTIDA 13. CAPÍTULO 01. PROGRAMA 01:  SUBSECRETARÍA DE AGRICULTURA</vt:lpstr>
      <vt:lpstr>EJECUCIÓN ACUMULADA DE GASTOS A AGOSTO DE 2020  PARTIDA 13. CAPÍTULO 01. PROGRAMA 02:  INVESTIGACIÓN E INNOVACIÓN TECNOLÓGICA SILVOAGROPECUARIA</vt:lpstr>
      <vt:lpstr>EJECUCIÓN ACUMULADA DE GASTOS A AGOSTO DE 2020  PARTIDA 13. CAPÍTULO 02. PROGRAMA 01:  OFICINA DE ESTUDIOS Y POLÍTICAS AGRARIAS</vt:lpstr>
      <vt:lpstr>EJECUCIÓN ACUMULADA DE GASTOS A AGOSTO DE 2020  PARTIDA 13. CAPÍTULO 03. PROGRAMA 01:  INSTITUTO DE DESARROLLO AGROPECUARIO</vt:lpstr>
      <vt:lpstr>EJECUCIÓN ACUMULADA DE GASTOS A AGOSTO DE 2020  PARTIDA 13. CAPÍTULO 03. PROGRAMA 01:  INSTITUTO DE DESARROLLO AGROPECUARIO</vt:lpstr>
      <vt:lpstr>EJECUCIÓN ACUMULADA DE GASTOS A AGOSTO DE 2020  PARTIDA 13. CAPÍTULO 04. PROGRAMA 01:  SERVICIO AGRÍCOLA Y GANADERO</vt:lpstr>
      <vt:lpstr>EJECUCIÓN ACUMULADA DE GASTOS A AGOSTO DE 2020  PARTIDA 13. CAPÍTULO 04. PROGRAMA 04:  INSPECCIONES EXPORTACIONES SILVOAGROPECUARIAS</vt:lpstr>
      <vt:lpstr>EJECUCIÓN ACUMULADA DE GASTOS A AGOSTO DE 2020  PARTIDA 13. CAPÍTULO 04. PROGRAMA 05:  PROGRAMA DESARROLLO GANADERO</vt:lpstr>
      <vt:lpstr>EJECUCIÓN ACUMULADA DE GASTOS A AGOSTO DE 2020  PARTIDA 13. CAPÍTULO 04. PROGRAMA 06:  VIGILANCIA Y CONTROL SILVOAGRÍCOLA</vt:lpstr>
      <vt:lpstr>EJECUCIÓN ACUMULADA DE GASTOS A AGOSTO DE 2020  PARTIDA 13. CAPÍTULO 04. PROGRAMA 07:  PROGRAMA DE CONTROLES FRONTERIZOS</vt:lpstr>
      <vt:lpstr>EJECUCIÓN ACUMULADA DE GASTOS A AGOSTO DE 2020  PARTIDA 13. CAPÍTULO 04. PROGRAMA 08:  PROGRAMA GESTIÓN Y CONSERVACIÓN DE RECURSOS NATURALES RENOVABLES</vt:lpstr>
      <vt:lpstr>EJECUCIÓN ACUMULADA DE GASTOS A AGOSTO DE 2020  PARTIDA 13. CAPÍTULO 04. PROGRAMA 09:  LABORATORIOS</vt:lpstr>
      <vt:lpstr>EJECUCIÓN ACUMULADA DE GASTOS A AGOSTO DE 2020  PARTIDA 13. CAPÍTULO 05. PROGRAMA 01:  CORPORACIÓN NACIONAL FORESTAL</vt:lpstr>
      <vt:lpstr>EJECUCIÓN ACUMULADA DE GASTOS A AGOSTO DE 2020  PARTIDA 13. CAPÍTULO 05. PROGRAMA 03:  PROGRAMA DE MANEJO DEL FUEGO</vt:lpstr>
      <vt:lpstr>EJECUCIÓN ACUMULADA DE GASTOS A AGOSTO DE 2020  PARTIDA 13. CAPÍTULO 05. PROGRAMA 04:  ÁREAS SILVESTRES PROTEGIDAS</vt:lpstr>
      <vt:lpstr>EJECUCIÓN ACUMULADA DE GASTOS A AGOSTO DE 2020  PARTIDA 13. CAPÍTULO 05. PROGRAMA 05:  GESTIÓN FORESTAL</vt:lpstr>
      <vt:lpstr>EJECUCIÓN ACUMULADA DE GASTOS A AGOSTO DE 2020  PARTIDA 13. CAPÍTULO 05. PROGRAMA 06:  PROGRAMA  DE ARBORIZACIÓN URBANA</vt:lpstr>
      <vt:lpstr>EJECUCIÓN ACUMULADA DE GASTOS A AGOSTO DE 2020  PARTIDA 13. CAPÍTULO 06. PROGRAMA 01:  COMISIÓN NACIONAL DE RIEGO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317</cp:revision>
  <cp:lastPrinted>2019-06-03T14:10:49Z</cp:lastPrinted>
  <dcterms:created xsi:type="dcterms:W3CDTF">2016-06-23T13:38:47Z</dcterms:created>
  <dcterms:modified xsi:type="dcterms:W3CDTF">2020-10-01T03:57:52Z</dcterms:modified>
</cp:coreProperties>
</file>