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2"/>
  </p:notesMasterIdLst>
  <p:handoutMasterIdLst>
    <p:handoutMasterId r:id="rId23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19" r:id="rId2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9.6614317444414621E-2"/>
          <c:y val="6.0204314905181473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9075386410032084"/>
          <c:w val="1"/>
          <c:h val="0.37953885972586759"/>
        </c:manualLayout>
      </c:layout>
      <c:pie3DChart>
        <c:varyColors val="1"/>
        <c:ser>
          <c:idx val="0"/>
          <c:order val="0"/>
          <c:tx>
            <c:strRef>
              <c:f>'[12.xlsx]Partida 12'!$D$65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5E2-4957-BB7B-B195013DF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5E2-4957-BB7B-B195013DF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5E2-4957-BB7B-B195013DF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5E2-4957-BB7B-B195013DFACA}"/>
              </c:ext>
            </c:extLst>
          </c:dPt>
          <c:dLbls>
            <c:dLbl>
              <c:idx val="1"/>
              <c:layout>
                <c:manualLayout>
                  <c:x val="-0.11372937086874979"/>
                  <c:y val="-0.117217059739693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5E2-4957-BB7B-B195013DFAC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5557146265807683E-2"/>
                  <c:y val="4.080324693486395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5E2-4957-BB7B-B195013DFAC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'[12.xlsx]Partida 12'!$C$66:$C$69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ADQUISICIÓN DE ACTIVOS FINANCIEROS                                              </c:v>
                </c:pt>
                <c:pt idx="2">
                  <c:v>TRANSFERENCIAS DE CAPITAL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'[12.xlsx]Partida 12'!$D$66:$D$69</c:f>
              <c:numCache>
                <c:formatCode>#,##0</c:formatCode>
                <c:ptCount val="4"/>
                <c:pt idx="0">
                  <c:v>217571832</c:v>
                </c:pt>
                <c:pt idx="1">
                  <c:v>85077972</c:v>
                </c:pt>
                <c:pt idx="2">
                  <c:v>396411121</c:v>
                </c:pt>
                <c:pt idx="3">
                  <c:v>31453195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C6-4925-A867-A91C505DC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330489938757655"/>
          <c:y val="0.70173702245552638"/>
          <c:w val="0.50997878390201212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Capítulo (M$)</a:t>
            </a:r>
            <a:endParaRPr lang="es-CL" sz="1400">
              <a:effectLst/>
            </a:endParaRPr>
          </a:p>
        </c:rich>
      </c:tx>
      <c:layout>
        <c:manualLayout>
          <c:xMode val="edge"/>
          <c:yMode val="edge"/>
          <c:x val="0.23803046597197328"/>
          <c:y val="6.711481242163824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'[12.xlsx]Partida 12'!$M$65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1"/>
              <c:layout>
                <c:manualLayout>
                  <c:x val="1.2475631996361437E-2"/>
                  <c:y val="6.103896952626147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E09-42F5-AAC5-B4AAE2D90586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2"/>
              <c:layout>
                <c:manualLayout>
                  <c:x val="2.8070171991813178E-2"/>
                  <c:y val="-8.1254588270154968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342-4C07-9302-A9B336CB823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'[12.xlsx]Partida 12'!$L$66:$L$71</c:f>
              <c:strCache>
                <c:ptCount val="6"/>
                <c:pt idx="0">
                  <c:v>SEC. Y ADM. GRAL</c:v>
                </c:pt>
                <c:pt idx="1">
                  <c:v>DIR.GRAL. DE OBRAS PÚBLICAS</c:v>
                </c:pt>
                <c:pt idx="2">
                  <c:v>DIR. GRAL. DE CONCESIONES DE OBRAS PÚBLICAS</c:v>
                </c:pt>
                <c:pt idx="3">
                  <c:v>DIR. GRAL. DE AGUAS</c:v>
                </c:pt>
                <c:pt idx="4">
                  <c:v>INH</c:v>
                </c:pt>
                <c:pt idx="5">
                  <c:v>SSS</c:v>
                </c:pt>
              </c:strCache>
            </c:strRef>
          </c:cat>
          <c:val>
            <c:numRef>
              <c:f>'[12.xlsx]Partida 12'!$M$66:$M$71</c:f>
              <c:numCache>
                <c:formatCode>#,##0</c:formatCode>
                <c:ptCount val="6"/>
                <c:pt idx="0">
                  <c:v>22893070</c:v>
                </c:pt>
                <c:pt idx="1">
                  <c:v>1845342230</c:v>
                </c:pt>
                <c:pt idx="2">
                  <c:v>714588543</c:v>
                </c:pt>
                <c:pt idx="3">
                  <c:v>20241242</c:v>
                </c:pt>
                <c:pt idx="4">
                  <c:v>2174192</c:v>
                </c:pt>
                <c:pt idx="5">
                  <c:v>10709035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33864336"/>
        <c:axId val="433861592"/>
      </c:barChart>
      <c:catAx>
        <c:axId val="433864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3861592"/>
        <c:crosses val="autoZero"/>
        <c:auto val="1"/>
        <c:lblAlgn val="ctr"/>
        <c:lblOffset val="100"/>
        <c:noMultiLvlLbl val="0"/>
      </c:catAx>
      <c:valAx>
        <c:axId val="43386159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33864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12700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2018 - 2019</a:t>
            </a:r>
            <a:r>
              <a:rPr lang="es-CL" sz="1000" b="1" baseline="0"/>
              <a:t> - 2020</a:t>
            </a:r>
            <a:endParaRPr lang="es-CL" sz="1000" b="1"/>
          </a:p>
        </c:rich>
      </c:tx>
      <c:layout>
        <c:manualLayout>
          <c:xMode val="edge"/>
          <c:yMode val="edge"/>
          <c:x val="0.37916704320335254"/>
          <c:y val="3.952655150972515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'[12.xlsx]Partida 12'!$C$32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'[12.xlsx]Partida 12'!$D$31:$O$31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12'!$D$32:$O$32</c:f>
              <c:numCache>
                <c:formatCode>0.0%</c:formatCode>
                <c:ptCount val="12"/>
                <c:pt idx="0">
                  <c:v>0.14552071725917085</c:v>
                </c:pt>
                <c:pt idx="1">
                  <c:v>8.5381434951810567E-2</c:v>
                </c:pt>
                <c:pt idx="2">
                  <c:v>8.1424447691430105E-2</c:v>
                </c:pt>
                <c:pt idx="3">
                  <c:v>6.5560999006707865E-2</c:v>
                </c:pt>
                <c:pt idx="4">
                  <c:v>7.6628351869635042E-2</c:v>
                </c:pt>
                <c:pt idx="5">
                  <c:v>8.6280588340285347E-2</c:v>
                </c:pt>
                <c:pt idx="6">
                  <c:v>6.7279953939853698E-2</c:v>
                </c:pt>
                <c:pt idx="7">
                  <c:v>6.3261827236309826E-2</c:v>
                </c:pt>
                <c:pt idx="8">
                  <c:v>6.4897490538737959E-2</c:v>
                </c:pt>
                <c:pt idx="9">
                  <c:v>7.4180951850730967E-2</c:v>
                </c:pt>
                <c:pt idx="10">
                  <c:v>5.9010350712059408E-2</c:v>
                </c:pt>
                <c:pt idx="11">
                  <c:v>0.15392668079826333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C0-4F88-AE19-2681FA97450D}"/>
            </c:ext>
          </c:extLst>
        </c:ser>
        <c:ser>
          <c:idx val="1"/>
          <c:order val="1"/>
          <c:tx>
            <c:strRef>
              <c:f>'[12.xlsx]Partida 12'!$C$33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'[12.xlsx]Partida 12'!$D$31:$O$31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12'!$D$33:$O$33</c:f>
              <c:numCache>
                <c:formatCode>0.0%</c:formatCode>
                <c:ptCount val="12"/>
                <c:pt idx="0">
                  <c:v>0.11418401631864127</c:v>
                </c:pt>
                <c:pt idx="1">
                  <c:v>7.4432510063835611E-2</c:v>
                </c:pt>
                <c:pt idx="2">
                  <c:v>7.1878336545770249E-2</c:v>
                </c:pt>
                <c:pt idx="3">
                  <c:v>7.2647578912713548E-2</c:v>
                </c:pt>
                <c:pt idx="4">
                  <c:v>5.1604320683530366E-2</c:v>
                </c:pt>
                <c:pt idx="5">
                  <c:v>7.7357996848581106E-2</c:v>
                </c:pt>
                <c:pt idx="6">
                  <c:v>8.2758947167605124E-2</c:v>
                </c:pt>
                <c:pt idx="7">
                  <c:v>7.1351878522717835E-2</c:v>
                </c:pt>
                <c:pt idx="8">
                  <c:v>6.2673827549345473E-2</c:v>
                </c:pt>
                <c:pt idx="9">
                  <c:v>0.10338084097545419</c:v>
                </c:pt>
                <c:pt idx="10">
                  <c:v>8.2744929555712207E-2</c:v>
                </c:pt>
                <c:pt idx="11">
                  <c:v>0.15906157706266716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C0-4F88-AE19-2681FA97450D}"/>
            </c:ext>
          </c:extLst>
        </c:ser>
        <c:ser>
          <c:idx val="2"/>
          <c:order val="2"/>
          <c:tx>
            <c:strRef>
              <c:f>'[12.xlsx]Partida 12'!$C$34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8.2177709296353367E-3"/>
                  <c:y val="2.2897026865914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A6F-44F1-9A10-0FCAB0E5A5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1633281972265025E-3"/>
                  <c:y val="7.0157048781231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A6F-44F1-9A10-0FCAB0E5A5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1633281972265025E-3"/>
                  <c:y val="1.7486906188754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A6F-44F1-9A10-0FCAB0E5A5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1633281972265025E-3"/>
                  <c:y val="1.05061053150002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A6F-44F1-9A10-0FCAB0E5A5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1088854648176684E-3"/>
                  <c:y val="7.0157048781231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A6F-44F1-9A10-0FCAB0E5A5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4.1088854648176684E-3"/>
                  <c:y val="1.39965057518776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A6F-44F1-9A10-0FCAB0E5A5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6.1633281972264271E-3"/>
                  <c:y val="1.7486906188754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3A6F-44F1-9A10-0FCAB0E5A5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5747258241146655E-3"/>
                  <c:y val="1.48605612858103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t" anchorCtr="0">
                <a:spAutoFit/>
              </a:bodyPr>
              <a:lstStyle/>
              <a:p>
                <a:pPr algn="ctr">
                  <a:defRPr lang="es-CL"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'[12.xlsx]Partida 12'!$D$31:$O$31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12'!$D$34:$K$34</c:f>
              <c:numCache>
                <c:formatCode>0.0%</c:formatCode>
                <c:ptCount val="8"/>
                <c:pt idx="0">
                  <c:v>0.11522603432846421</c:v>
                </c:pt>
                <c:pt idx="1">
                  <c:v>6.5083031326715779E-2</c:v>
                </c:pt>
                <c:pt idx="2">
                  <c:v>8.3253505206834624E-2</c:v>
                </c:pt>
                <c:pt idx="3">
                  <c:v>6.9720158508216126E-2</c:v>
                </c:pt>
                <c:pt idx="4">
                  <c:v>4.4738893470312617E-2</c:v>
                </c:pt>
                <c:pt idx="5">
                  <c:v>8.7322148594030771E-2</c:v>
                </c:pt>
                <c:pt idx="6">
                  <c:v>7.1023861605828631E-2</c:v>
                </c:pt>
                <c:pt idx="7">
                  <c:v>5.9731429489058512E-2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5C0-4F88-AE19-2681FA97450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22661736"/>
        <c:axId val="522660952"/>
      </c:barChart>
      <c:catAx>
        <c:axId val="522661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22660952"/>
        <c:crosses val="autoZero"/>
        <c:auto val="1"/>
        <c:lblAlgn val="ctr"/>
        <c:lblOffset val="100"/>
        <c:noMultiLvlLbl val="0"/>
      </c:catAx>
      <c:valAx>
        <c:axId val="52266095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22661736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2018 - 2019 - 2020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'[12.xlsx]Partida 12'!$C$25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cat>
            <c:strRef>
              <c:f>'[12.xlsx]Partida 12'!$D$24:$O$24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12'!$D$25:$O$25</c:f>
              <c:numCache>
                <c:formatCode>0.0%</c:formatCode>
                <c:ptCount val="12"/>
                <c:pt idx="0">
                  <c:v>0.14552071725917085</c:v>
                </c:pt>
                <c:pt idx="1">
                  <c:v>0.23070671436648377</c:v>
                </c:pt>
                <c:pt idx="2">
                  <c:v>0.31212637135743759</c:v>
                </c:pt>
                <c:pt idx="3">
                  <c:v>0.3769970132696272</c:v>
                </c:pt>
                <c:pt idx="4">
                  <c:v>0.45362432797741425</c:v>
                </c:pt>
                <c:pt idx="5">
                  <c:v>0.49191313057663588</c:v>
                </c:pt>
                <c:pt idx="6">
                  <c:v>0.56581744171334314</c:v>
                </c:pt>
                <c:pt idx="7">
                  <c:v>0.62906405968690693</c:v>
                </c:pt>
                <c:pt idx="8">
                  <c:v>0.69396155022564487</c:v>
                </c:pt>
                <c:pt idx="9">
                  <c:v>0.76814250207637591</c:v>
                </c:pt>
                <c:pt idx="10">
                  <c:v>0.82707220361786049</c:v>
                </c:pt>
                <c:pt idx="11">
                  <c:v>0.99571908388720642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1BB-4D09-9DC4-91BF91026CD8}"/>
            </c:ext>
          </c:extLst>
        </c:ser>
        <c:ser>
          <c:idx val="1"/>
          <c:order val="1"/>
          <c:tx>
            <c:strRef>
              <c:f>'[12.xlsx]Partida 12'!$C$26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strRef>
              <c:f>'[12.xlsx]Partida 12'!$D$24:$O$24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12'!$D$26:$O$26</c:f>
              <c:numCache>
                <c:formatCode>0.0%</c:formatCode>
                <c:ptCount val="12"/>
                <c:pt idx="0">
                  <c:v>0.114184016318641</c:v>
                </c:pt>
                <c:pt idx="1">
                  <c:v>0.18861652638247689</c:v>
                </c:pt>
                <c:pt idx="2">
                  <c:v>0.26049486292824714</c:v>
                </c:pt>
                <c:pt idx="3">
                  <c:v>0.33253871698322113</c:v>
                </c:pt>
                <c:pt idx="4">
                  <c:v>0.35124243908640468</c:v>
                </c:pt>
                <c:pt idx="5">
                  <c:v>0.42860043593498581</c:v>
                </c:pt>
                <c:pt idx="6">
                  <c:v>0.50970040844125508</c:v>
                </c:pt>
                <c:pt idx="7">
                  <c:v>0.5761688554598301</c:v>
                </c:pt>
                <c:pt idx="8">
                  <c:v>0.63525922973252213</c:v>
                </c:pt>
                <c:pt idx="9">
                  <c:v>0.73864007070797633</c:v>
                </c:pt>
                <c:pt idx="10">
                  <c:v>0.82137950375282653</c:v>
                </c:pt>
                <c:pt idx="11">
                  <c:v>0.99127097058585367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1BB-4D09-9DC4-91BF91026CD8}"/>
            </c:ext>
          </c:extLst>
        </c:ser>
        <c:ser>
          <c:idx val="2"/>
          <c:order val="2"/>
          <c:tx>
            <c:strRef>
              <c:f>'[12.xlsx]Partida 12'!$C$27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7383177570093476E-2"/>
                  <c:y val="3.1496054313195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0681-4EFE-9455-14ED797AA74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7383177570093497E-2"/>
                  <c:y val="2.4496931132485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681-4EFE-9455-14ED797AA74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0520178428454824E-2"/>
                  <c:y val="3.0747341160574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681-4EFE-9455-14ED797AA74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5690565033995531E-2"/>
                  <c:y val="4.09962842783003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681-4EFE-9455-14ED797AA74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3613707165109108E-2"/>
                  <c:y val="2.0997369542130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681-4EFE-9455-14ED797AA74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1152647975077958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681-4EFE-9455-14ED797AA74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5467436904426425E-3"/>
                  <c:y val="1.29999078746686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3.0934873808855122E-3"/>
                  <c:y val="1.9499861812002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'[12.xlsx]Partida 12'!$D$24:$O$24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12'!$D$27:$K$27</c:f>
              <c:numCache>
                <c:formatCode>0.0%</c:formatCode>
                <c:ptCount val="8"/>
                <c:pt idx="0">
                  <c:v>0.11522603432846421</c:v>
                </c:pt>
                <c:pt idx="1">
                  <c:v>0.18019044714352767</c:v>
                </c:pt>
                <c:pt idx="2">
                  <c:v>0.25520895940346128</c:v>
                </c:pt>
                <c:pt idx="3">
                  <c:v>0.32283035848487374</c:v>
                </c:pt>
                <c:pt idx="4">
                  <c:v>0.35359815216590446</c:v>
                </c:pt>
                <c:pt idx="5">
                  <c:v>0.44092030075993521</c:v>
                </c:pt>
                <c:pt idx="6">
                  <c:v>0.5119441623657639</c:v>
                </c:pt>
                <c:pt idx="7">
                  <c:v>0.5698216488159078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11BB-4D09-9DC4-91BF91026C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99589576"/>
        <c:axId val="299586440"/>
      </c:lineChart>
      <c:catAx>
        <c:axId val="299589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99586440"/>
        <c:crosses val="autoZero"/>
        <c:auto val="1"/>
        <c:lblAlgn val="ctr"/>
        <c:lblOffset val="100"/>
        <c:noMultiLvlLbl val="0"/>
      </c:catAx>
      <c:valAx>
        <c:axId val="29958644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9958957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11169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09514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3211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01-10-2020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01-10-2020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01-10-2020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01-10-2020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01-10-2020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01-10-2020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AGOSTO </a:t>
            </a:r>
            <a:r>
              <a:rPr lang="es-CL" sz="2000" b="1" dirty="0">
                <a:latin typeface="+mn-lt"/>
              </a:rPr>
              <a:t>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OBRAS PÚBLICAS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septiembre </a:t>
            </a:r>
            <a:r>
              <a:rPr lang="es-CL" sz="1200" dirty="0"/>
              <a:t>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6002" y="81969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03: DIRECCIÓN DE OBRAS HIDRÁULICAS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02460"/>
              </p:ext>
            </p:extLst>
          </p:nvPr>
        </p:nvGraphicFramePr>
        <p:xfrm>
          <a:off x="518866" y="1926188"/>
          <a:ext cx="8167935" cy="3818831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15094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225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81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154.540.005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192.386.771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37.846.766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102.774.424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15.435.358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15.735.590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300.232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9.721.307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1.036.917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911.285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-125.632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544.976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196.992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-162.045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393.985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1127,4%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196.992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-162.045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27.405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366.580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1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188.388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-93.813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125.685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-79.123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27.803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-8.341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137.671.350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143.861.214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6.189.864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60.357.141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732.443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768.356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465.277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136.938.907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143.092.858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6.153.951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59.891.864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31.739.160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31.738.160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31.739.160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31.739.160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31.738.160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31.739.160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92988" y="845416"/>
            <a:ext cx="80877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04: DIRECCIÓN DE VIALIDAD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549393"/>
              </p:ext>
            </p:extLst>
          </p:nvPr>
        </p:nvGraphicFramePr>
        <p:xfrm>
          <a:off x="590874" y="1749144"/>
          <a:ext cx="8089814" cy="4547283"/>
        </p:xfrm>
        <a:graphic>
          <a:graphicData uri="http://schemas.openxmlformats.org/drawingml/2006/table">
            <a:tbl>
              <a:tblPr/>
              <a:tblGrid>
                <a:gridCol w="810493"/>
                <a:gridCol w="299399"/>
                <a:gridCol w="299399"/>
                <a:gridCol w="2712735"/>
                <a:gridCol w="810493"/>
                <a:gridCol w="810493"/>
                <a:gridCol w="810493"/>
                <a:gridCol w="810493"/>
                <a:gridCol w="725816"/>
              </a:tblGrid>
              <a:tr h="14018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384" marR="8384" marT="83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84" marR="8384" marT="8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2932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3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4" marR="8384" marT="83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1.261.023.622 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1.459.991.522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198.967.900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783.179.072 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84" marR="8384" marT="83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102.114.752 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100.129.498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-1.985.254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65.612.654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84" marR="8384" marT="83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7.257.294 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6.569.499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-687.795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4.670.505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384" marR="8384" marT="83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568.917 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568.917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2.686.304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472,2%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84" marR="8384" marT="83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568.917 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568.917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115.722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84" marR="8384" marT="83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2.570.582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84" marR="8384" marT="83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803.271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84" marR="8384" marT="83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803.271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84" marR="8384" marT="83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Compensación Tránsito con Sobrepeso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803.271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384" marR="8384" marT="83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725.928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84" marR="8384" marT="83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53.265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03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84" marR="8384" marT="83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672.663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84" marR="8384" marT="83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1.704.539 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1.337.695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-366.844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176.713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84" marR="8384" marT="83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Terrenos                                                                    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288.650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288.650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84" marR="8384" marT="83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88.749 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88.749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84" marR="8384" marT="83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29.354 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29.354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7.920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84" marR="8384" marT="83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1.452.024 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836.853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-615.171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142.125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84" marR="8384" marT="83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11.648 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8.154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-3.494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4.822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84" marR="8384" marT="83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122.764 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85.935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-36.829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21.846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384" marR="8384" marT="83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1.148.358.839 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1.216.383.979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68.025.140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574.520.045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84" marR="8384" marT="83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2.853.206 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2.169.060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-684.146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1.183.027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84" marR="8384" marT="83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1.145.505.633 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1.214.214.919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68.709.286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573.337.018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84" marR="8384" marT="83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47.181 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134.029.834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133.982.653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133.983.652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84" marR="8384" marT="83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27.327 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27.327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84" marR="8384" marT="83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18.854 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18.854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84" marR="8384" marT="83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133.983.653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133.982.653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133.983.652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384" marR="8384" marT="83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84" marR="8384" marT="8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2218" y="613027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09462" y="755224"/>
            <a:ext cx="817733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06: DIRECCIÓN DE OBRAS PORTUARIAS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709427"/>
              </p:ext>
            </p:extLst>
          </p:nvPr>
        </p:nvGraphicFramePr>
        <p:xfrm>
          <a:off x="518865" y="2074940"/>
          <a:ext cx="8167934" cy="3761611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0"/>
                <a:gridCol w="818320"/>
                <a:gridCol w="818320"/>
                <a:gridCol w="818320"/>
                <a:gridCol w="818320"/>
                <a:gridCol w="732824"/>
              </a:tblGrid>
              <a:tr h="15468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7373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30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82.539.096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91.259.013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8.719.917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51.521.663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7.736.828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7.876.158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139.330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4.878.021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597.333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557.099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-40.234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294.849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96.118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0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96.118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2.488.259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1.541.383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-946.876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735.258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2.398.125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1.476.280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-921.845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729.188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17.035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-11.301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71.705.676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74.160.268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2.454.592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38.307.654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778.817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225.915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-552.902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70.926.859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73.934.353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3.007.494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38.291.791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7.114.105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7.113.105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7.114.105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7.114.105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7.113.105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7.114.105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13625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07: DIRECCIÓN DE AEROPUERTOS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048461"/>
              </p:ext>
            </p:extLst>
          </p:nvPr>
        </p:nvGraphicFramePr>
        <p:xfrm>
          <a:off x="518864" y="1735286"/>
          <a:ext cx="8167935" cy="4401246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16041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125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05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64.791.217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79.760.197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14.968.980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31.562.821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5.740.505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5.774.989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3.644.412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370.208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338.428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-31.780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132.358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92.544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342.740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0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342.740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72.183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-30.461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-6.078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-19.433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58.584.599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64.991.732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6.407.133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18.841.178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435.787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372.279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-63.508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260.377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58.148.812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64.619.453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6.470.641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18.580.801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8.490.604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8.489.604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8.490.604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8.490.604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8.489.604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8.490.604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4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4964" y="613652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9488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11: DIRECCIÓN DE PLANEAMIENTO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175893"/>
              </p:ext>
            </p:extLst>
          </p:nvPr>
        </p:nvGraphicFramePr>
        <p:xfrm>
          <a:off x="554959" y="1903683"/>
          <a:ext cx="8131840" cy="3868381"/>
        </p:xfrm>
        <a:graphic>
          <a:graphicData uri="http://schemas.openxmlformats.org/drawingml/2006/table">
            <a:tbl>
              <a:tblPr/>
              <a:tblGrid>
                <a:gridCol w="807759"/>
                <a:gridCol w="298389"/>
                <a:gridCol w="298389"/>
                <a:gridCol w="2772902"/>
                <a:gridCol w="807759"/>
                <a:gridCol w="807759"/>
                <a:gridCol w="807759"/>
                <a:gridCol w="807759"/>
                <a:gridCol w="723365"/>
              </a:tblGrid>
              <a:tr h="16330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013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43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90.142.641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90.190.462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47.821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83.192.786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4.538.138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4.641.698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103.560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2.933.452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222.321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201.854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-20.467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85.511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96.320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96.320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71.081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38.321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-32.760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13.744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-17.955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16.517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11.562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-4.955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3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31.608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22.126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-9.482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80.000.000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80.000.000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Transporte de Pasajeros Metro S.A.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80.000.000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222.129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181.087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-41.042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24.230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222.129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181.087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-41.042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24.230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39.530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38.530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39.530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38.530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12: AGUA POTABLE RURAL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308965"/>
              </p:ext>
            </p:extLst>
          </p:nvPr>
        </p:nvGraphicFramePr>
        <p:xfrm>
          <a:off x="518862" y="2114368"/>
          <a:ext cx="8093813" cy="3618884"/>
        </p:xfrm>
        <a:graphic>
          <a:graphicData uri="http://schemas.openxmlformats.org/drawingml/2006/table">
            <a:tbl>
              <a:tblPr/>
              <a:tblGrid>
                <a:gridCol w="810894"/>
                <a:gridCol w="299547"/>
                <a:gridCol w="299547"/>
                <a:gridCol w="2714075"/>
                <a:gridCol w="810894"/>
                <a:gridCol w="810894"/>
                <a:gridCol w="810894"/>
                <a:gridCol w="810894"/>
                <a:gridCol w="726174"/>
              </a:tblGrid>
              <a:tr h="16881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698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15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141.459.951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175.370.203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33.910.252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82.226.773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5.139.061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4.712.893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-426.168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2.897.725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764.571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674.352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-90.219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232.446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7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206.665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182.934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-23.731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22.582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89.775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89.775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37.786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16.950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13.367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9.357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-11.883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26.126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-7.838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135.338.654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155.319.586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19.980.932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64.603.134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135.338.654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155.319.586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19.980.932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64.603.134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14.470.438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14.469.438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14.470.438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14.470.438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14.469.438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14.470.438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1" y="607948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3" y="668403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03. PROGRAMA 01: DIRECCIÓN GENERAL DE CONCESIONES DE OBRAS PÚBLICAS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290746"/>
              </p:ext>
            </p:extLst>
          </p:nvPr>
        </p:nvGraphicFramePr>
        <p:xfrm>
          <a:off x="476000" y="1988842"/>
          <a:ext cx="8167941" cy="4018121"/>
        </p:xfrm>
        <a:graphic>
          <a:graphicData uri="http://schemas.openxmlformats.org/drawingml/2006/table">
            <a:tbl>
              <a:tblPr/>
              <a:tblGrid>
                <a:gridCol w="825729"/>
                <a:gridCol w="305027"/>
                <a:gridCol w="305027"/>
                <a:gridCol w="2689782"/>
                <a:gridCol w="825729"/>
                <a:gridCol w="825729"/>
                <a:gridCol w="825729"/>
                <a:gridCol w="825729"/>
                <a:gridCol w="739460"/>
              </a:tblGrid>
              <a:tr h="1795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996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56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714.588.543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714.832.258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243.715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462.368.999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11.388.394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12.334.499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946.105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7.840.478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1.174.532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927.804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-246.728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514.905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9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-17.604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-4.862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70.327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-21.473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305.529.916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306.377.830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847.914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215.824.308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304.439.916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306.377.830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1.937.914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215.824.308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Inversión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396.411.121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367.637.481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-28.773.640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210.731.911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396.411.121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367.637.481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-28.773.640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210.731.911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- I.V.A. Concesiones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396.411.121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367.637.481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-28.773.640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210.731.911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2" y="613652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6002" y="138415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2" y="713625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04. PROGRAMA 01: DIRECCIÓN GENERAL DE AGUAS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318505"/>
              </p:ext>
            </p:extLst>
          </p:nvPr>
        </p:nvGraphicFramePr>
        <p:xfrm>
          <a:off x="476003" y="1752569"/>
          <a:ext cx="8210795" cy="4015542"/>
        </p:xfrm>
        <a:graphic>
          <a:graphicData uri="http://schemas.openxmlformats.org/drawingml/2006/table">
            <a:tbl>
              <a:tblPr/>
              <a:tblGrid>
                <a:gridCol w="822614"/>
                <a:gridCol w="303876"/>
                <a:gridCol w="303876"/>
                <a:gridCol w="2753303"/>
                <a:gridCol w="822614"/>
                <a:gridCol w="822614"/>
                <a:gridCol w="822614"/>
                <a:gridCol w="822614"/>
                <a:gridCol w="736670"/>
              </a:tblGrid>
              <a:tr h="15824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463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77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20.241.242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23.565.152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3.323.910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12.479.159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13.217.725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13.624.109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406.384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8.631.794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913.994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938.873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548.622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128.574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128.574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6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Aguas para Zonas Aridas y Semiáridas de América Latina y el Caribe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428.815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405.479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-23.336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323.636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68.978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172.081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165.289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-6.792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118.176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178.015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140.610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-37.405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135.033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5.543.479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7.178.154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1.634.675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1.437.996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1.440.606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1.604.577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163.971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251.001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4.102.873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5.573.577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1.470.704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1.186.995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1.282.308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1.281.308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1.282.308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1.282.308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1.281.308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1.282.308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6897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3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05. PROGRAMA 01: INSTITUTO NACIONAL DE HIDRÁULICA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265979"/>
              </p:ext>
            </p:extLst>
          </p:nvPr>
        </p:nvGraphicFramePr>
        <p:xfrm>
          <a:off x="476006" y="2074932"/>
          <a:ext cx="8019344" cy="3442300"/>
        </p:xfrm>
        <a:graphic>
          <a:graphicData uri="http://schemas.openxmlformats.org/drawingml/2006/table">
            <a:tbl>
              <a:tblPr/>
              <a:tblGrid>
                <a:gridCol w="803433"/>
                <a:gridCol w="296791"/>
                <a:gridCol w="296791"/>
                <a:gridCol w="2689104"/>
                <a:gridCol w="803433"/>
                <a:gridCol w="803433"/>
                <a:gridCol w="803433"/>
                <a:gridCol w="803433"/>
                <a:gridCol w="719493"/>
              </a:tblGrid>
              <a:tr h="17709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235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24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2.174.192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2.222.296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1.275.987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1.664.993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1.761.222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1.098.545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251.192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251.192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82.137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104.092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104.092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68.878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68.878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131.603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-131.603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131.603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-131.603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83.478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83.478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1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5226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0510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07. PROGRAMA 01: SUPERINTENDENCIA DE SERVICIOS SANITARIOS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49043" y="5618008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271403"/>
              </p:ext>
            </p:extLst>
          </p:nvPr>
        </p:nvGraphicFramePr>
        <p:xfrm>
          <a:off x="603868" y="1994330"/>
          <a:ext cx="8074578" cy="3364420"/>
        </p:xfrm>
        <a:graphic>
          <a:graphicData uri="http://schemas.openxmlformats.org/drawingml/2006/table">
            <a:tbl>
              <a:tblPr/>
              <a:tblGrid>
                <a:gridCol w="808967"/>
                <a:gridCol w="298835"/>
                <a:gridCol w="298835"/>
                <a:gridCol w="2707625"/>
                <a:gridCol w="808967"/>
                <a:gridCol w="808967"/>
                <a:gridCol w="808967"/>
                <a:gridCol w="808967"/>
                <a:gridCol w="724448"/>
              </a:tblGrid>
              <a:tr h="16512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569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67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10.709.035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10.288.527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-420.508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6.508.899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7.225.852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7.040.593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-185.259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4.746.751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3.083.023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2.996.698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-86.325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1.343.994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213.037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213.037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183.960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-55.873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91.968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53.865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-17.850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30.198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-9.059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35.154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-10.546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53.799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-16.140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14.672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-205.200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-205.200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113.149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112.149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113.149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113.149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112.149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113.149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348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931" y="1844824"/>
            <a:ext cx="4163929" cy="382862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="" xmlns:a16="http://schemas.microsoft.com/office/drawing/2014/main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944272"/>
              </p:ext>
            </p:extLst>
          </p:nvPr>
        </p:nvGraphicFramePr>
        <p:xfrm>
          <a:off x="392322" y="1844824"/>
          <a:ext cx="41515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="" xmlns:a16="http://schemas.microsoft.com/office/drawing/2014/main" id="{18FFBFB1-DDD6-4BFF-A431-848CA6709A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7302661"/>
              </p:ext>
            </p:extLst>
          </p:nvPr>
        </p:nvGraphicFramePr>
        <p:xfrm>
          <a:off x="467544" y="1916832"/>
          <a:ext cx="396044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="" xmlns:a16="http://schemas.microsoft.com/office/drawing/2014/main" id="{9D6227D1-A8B2-4283-BA4D-3F1962EE6D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3983115"/>
              </p:ext>
            </p:extLst>
          </p:nvPr>
        </p:nvGraphicFramePr>
        <p:xfrm>
          <a:off x="4619108" y="1916832"/>
          <a:ext cx="407193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=""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2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6406424"/>
              </p:ext>
            </p:extLst>
          </p:nvPr>
        </p:nvGraphicFramePr>
        <p:xfrm>
          <a:off x="467544" y="1609724"/>
          <a:ext cx="8064896" cy="4123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1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8781393"/>
              </p:ext>
            </p:extLst>
          </p:nvPr>
        </p:nvGraphicFramePr>
        <p:xfrm>
          <a:off x="466600" y="2041560"/>
          <a:ext cx="8210798" cy="3907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8" name="1 Título">
            <a:extLst>
              <a:ext uri="{FF2B5EF4-FFF2-40B4-BE49-F238E27FC236}">
                <a16:creationId xmlns="" xmlns:a16="http://schemas.microsoft.com/office/drawing/2014/main" id="{678366D2-89C6-4FBD-AAC9-8D90A9EC15C3}"/>
              </a:ext>
            </a:extLst>
          </p:cNvPr>
          <p:cNvSpPr txBox="1">
            <a:spLocks/>
          </p:cNvSpPr>
          <p:nvPr/>
        </p:nvSpPr>
        <p:spPr>
          <a:xfrm>
            <a:off x="558051" y="5365037"/>
            <a:ext cx="7704856" cy="440157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322572"/>
              </p:ext>
            </p:extLst>
          </p:nvPr>
        </p:nvGraphicFramePr>
        <p:xfrm>
          <a:off x="606313" y="2074601"/>
          <a:ext cx="7638096" cy="3074344"/>
        </p:xfrm>
        <a:graphic>
          <a:graphicData uri="http://schemas.openxmlformats.org/drawingml/2006/table">
            <a:tbl>
              <a:tblPr/>
              <a:tblGrid>
                <a:gridCol w="890004"/>
                <a:gridCol w="2377773"/>
                <a:gridCol w="890004"/>
                <a:gridCol w="890004"/>
                <a:gridCol w="890004"/>
                <a:gridCol w="890004"/>
                <a:gridCol w="810303"/>
              </a:tblGrid>
              <a:tr h="16961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9458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0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2.615.948.312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2.902.471.002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286.522.690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1.653.890.812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6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217.571.832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217.214.433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-357.399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139.519.825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6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21.274.692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19.109.438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-2.165.254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10.990.316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6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842.243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-162.045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4.506.103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6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1.058.312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1.118.312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1.049.455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6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6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1.166.855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6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7.362.013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5.241.989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-2.120.024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1.936.793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6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6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1.885.434.192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1.977.073.168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91.638.976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975.045.907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6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6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396.411.121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367.637.481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-28.773.640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210.731.911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6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688.623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228.990.699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228.302.076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228.728.948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6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8" y="795481"/>
            <a:ext cx="767512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55131" y="5733256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601" y="1517821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071643"/>
              </p:ext>
            </p:extLst>
          </p:nvPr>
        </p:nvGraphicFramePr>
        <p:xfrm>
          <a:off x="633704" y="1969256"/>
          <a:ext cx="7645401" cy="3048000"/>
        </p:xfrm>
        <a:graphic>
          <a:graphicData uri="http://schemas.openxmlformats.org/drawingml/2006/table">
            <a:tbl>
              <a:tblPr/>
              <a:tblGrid>
                <a:gridCol w="317368"/>
                <a:gridCol w="317368"/>
                <a:gridCol w="2846793"/>
                <a:gridCol w="850547"/>
                <a:gridCol w="850547"/>
                <a:gridCol w="850547"/>
                <a:gridCol w="850547"/>
                <a:gridCol w="761684"/>
              </a:tblGrid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7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22.893.070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22.082.830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-810.240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14.218.377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OBRAS PÚBLICAS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1.845.342.230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2.129.479.939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284.137.709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1.157.039.391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y Ejecución de Obras Públicas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17.483.205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17.783.553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300.348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11.402.319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Arquitectura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33.362.493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22.738.218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-10.624.275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11.179.533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Hidráulicas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154.540.005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192.386.771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37.846.766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102.774.424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1.261.023.622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1.459.991.522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198.967.900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783.179.072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Portuarias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82.539.096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91.259.013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8.719.917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51.521.663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Aeropuertos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64.791.217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79.760.197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14.968.980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31.562.821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Planeamiento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90.142.641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90.190.462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83.192.786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Agual Potable Rural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141.459.951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175.370.203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33.910.252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82.226.773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CONCESIONES DE OBRAS PÚBLICAS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714.588.543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714.832.258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243.715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462.368.999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AGUAS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20.241.242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23.565.152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3.323.910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12.479.159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HIDRÁULICA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2.174.192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2.222.296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1.275.987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SERVICIOS SANITARIOS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10.709.035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10.288.527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-420.508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6.508.899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694321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4" y="92611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01. PROGRAMA 01: SECRETARÍA Y ADMINISTRACIÓN GENERAL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476217"/>
              </p:ext>
            </p:extLst>
          </p:nvPr>
        </p:nvGraphicFramePr>
        <p:xfrm>
          <a:off x="467544" y="2207791"/>
          <a:ext cx="8148275" cy="3416563"/>
        </p:xfrm>
        <a:graphic>
          <a:graphicData uri="http://schemas.openxmlformats.org/drawingml/2006/table">
            <a:tbl>
              <a:tblPr/>
              <a:tblGrid>
                <a:gridCol w="882675"/>
                <a:gridCol w="326062"/>
                <a:gridCol w="326062"/>
                <a:gridCol w="2292321"/>
                <a:gridCol w="882675"/>
                <a:gridCol w="882675"/>
                <a:gridCol w="882675"/>
                <a:gridCol w="882675"/>
                <a:gridCol w="790455"/>
              </a:tblGrid>
              <a:tr h="16040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123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05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22.893.070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22.082.830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-810.240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14.218.377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16.600.492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16.412.964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-187.528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10.368.567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4.202.185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3.460.112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-742.073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1.884.099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588.145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588.145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87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1.018.645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-435.306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391.932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274.352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-117.580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149.998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-51.155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877.465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610.894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-266.571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333.547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626.442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1.181.109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554.667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965.544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589.165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589.165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389.756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555.667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554.667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555.667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4" y="623734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608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1322" y="70240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01: ADMINISTRACIÓN Y EJECUCIÓN DE OBRAS PÚBLICAS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505678"/>
              </p:ext>
            </p:extLst>
          </p:nvPr>
        </p:nvGraphicFramePr>
        <p:xfrm>
          <a:off x="561323" y="2094826"/>
          <a:ext cx="8048748" cy="3782445"/>
        </p:xfrm>
        <a:graphic>
          <a:graphicData uri="http://schemas.openxmlformats.org/drawingml/2006/table">
            <a:tbl>
              <a:tblPr/>
              <a:tblGrid>
                <a:gridCol w="806379"/>
                <a:gridCol w="297879"/>
                <a:gridCol w="297879"/>
                <a:gridCol w="2698964"/>
                <a:gridCol w="806379"/>
                <a:gridCol w="806379"/>
                <a:gridCol w="806379"/>
                <a:gridCol w="806379"/>
                <a:gridCol w="722131"/>
              </a:tblGrid>
              <a:tr h="16857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626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12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17.483.205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17.783.553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300.348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11.402.319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16.322.962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16.572.155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249.193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10.468.226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842.572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776.647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-65.925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391.971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230.638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230.638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59.983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59.983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la Construcción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59.983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200.718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148.552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-52.166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35.315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26.832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156.562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109.593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-46.969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45.970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-45.970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45.970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-45.970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156.216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155.216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156.214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156.216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155.216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156.214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03381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3670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4239" y="73221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02: DIRECCIÓN DE ARQUITECTURA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797159"/>
              </p:ext>
            </p:extLst>
          </p:nvPr>
        </p:nvGraphicFramePr>
        <p:xfrm>
          <a:off x="474239" y="1844817"/>
          <a:ext cx="8210797" cy="3845140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3"/>
                <a:gridCol w="822614"/>
                <a:gridCol w="822614"/>
                <a:gridCol w="822614"/>
                <a:gridCol w="822614"/>
                <a:gridCol w="736670"/>
              </a:tblGrid>
              <a:tr h="17185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628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33.362.493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22.738.218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-10.624.275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11.179.533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10.446.772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10.598.065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151.293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6.677.893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558.550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505.595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-52.955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63.612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193.935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63.612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193.203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185.782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107.382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79.295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71.363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-43.373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27.707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-9.013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-6.352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14.793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49.949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-14.985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22.096.777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8.619.318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-13.477.459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1.130.221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647.250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654.982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229.718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21.449.527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7.964.336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-13.485.191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900.503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2.834.246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2.833.246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2.834.246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2.834.246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2.833.246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2.834.246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3867</TotalTime>
  <Words>4239</Words>
  <Application>Microsoft Office PowerPoint</Application>
  <PresentationFormat>Presentación en pantalla (4:3)</PresentationFormat>
  <Paragraphs>2631</Paragraphs>
  <Slides>19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24" baseType="lpstr">
      <vt:lpstr>Arial</vt:lpstr>
      <vt:lpstr>Calibri</vt:lpstr>
      <vt:lpstr>Verdana</vt:lpstr>
      <vt:lpstr>1_Tema de Office</vt:lpstr>
      <vt:lpstr>Tema de Office</vt:lpstr>
      <vt:lpstr>EJECUCIÓN PRESUPUESTARIA DE GASTOS ACUMULADA AL MES DE AGOSTO DE 2020 PARTIDA 12: MINISTERIO DE OBRAS PÚBLICAS</vt:lpstr>
      <vt:lpstr>EJECUCIÓN ACUMULADA DE GASTOS A AGOSTO DE 2020  PARTIDA 12 MINISTERIO DE OBRAS PÚBLICAS</vt:lpstr>
      <vt:lpstr>EJECUCIÓN ACUMULADA DE GASTOS A AGOSTO DE 2020  PARTIDA 12 MINISTERIO DE OBRAS PÚBLICAS</vt:lpstr>
      <vt:lpstr>EJECUCIÓN ACUMULADA DE GASTOS A AGOSTO DE 2020  PARTIDA 12 MINISTERIO DE OBRAS PÚBLICAS</vt:lpstr>
      <vt:lpstr>EJECUCIÓN ACUMULADA DE GASTOS A AGOSTO DE 2019  PARTIDA 12 MINISTERIO DE OBRAS PÚBLICAS</vt:lpstr>
      <vt:lpstr>EJECUCIÓN ACUMULADA DE GASTOS A AGOSTO DE 2020  PARTIDA 12 MINISTERIO DE OBRAS PÚBLICAS RESUMEN POR CAPÍTULOS</vt:lpstr>
      <vt:lpstr>EJECUCIÓN ACUMULADA DE GASTOS A AGOSTO DE 2020  PARTIDA 12. CAPÍTULO 01. PROGRAMA 01: SECRETARÍA Y ADMINISTRACIÓN GENERAL</vt:lpstr>
      <vt:lpstr>EJECUCIÓN ACUMULADA DE GASTOS A AGOSTO DE 2020  PARTIDA 12. CAPÍTULO 02. PROGRAMA 01: ADMINISTRACIÓN Y EJECUCIÓN DE OBRAS PÚBLICAS</vt:lpstr>
      <vt:lpstr>EJECUCIÓN ACUMULADA DE GASTOS A AGOSTO DE 2020  PARTIDA 12. CAPÍTULO 02. PROGRAMA 02: DIRECCIÓN DE ARQUITECTURA</vt:lpstr>
      <vt:lpstr>EJECUCIÓN ACUMULADA DE GASTOS A AGOSTO DE 2020  PARTIDA 12. CAPÍTULO 02. PROGRAMA 03: DIRECCIÓN DE OBRAS HIDRÁULICAS</vt:lpstr>
      <vt:lpstr>EJECUCIÓN ACUMULADA DE GASTOS A AGOSTO DE 2020  PARTIDA 12. CAPÍTULO 02. PROGRAMA 04: DIRECCIÓN DE VIALIDAD</vt:lpstr>
      <vt:lpstr>EJECUCIÓN ACUMULADA DE GASTOS A AGOSTO DE 2020  PARTIDA 12. CAPÍTULO 02. PROGRAMA 06: DIRECCIÓN DE OBRAS PORTUARIAS</vt:lpstr>
      <vt:lpstr>EJECUCIÓN ACUMULADA DE GASTOS A AGOSTO DE 2020  PARTIDA 12. CAPÍTULO 02. PROGRAMA 07: DIRECCIÓN DE AEROPUERTOS</vt:lpstr>
      <vt:lpstr>EJECUCIÓN ACUMULADA DE GASTOS A AGOSTO DE 2020  PARTIDA 12. CAPÍTULO 02. PROGRAMA 11: DIRECCIÓN DE PLANEAMIENTO</vt:lpstr>
      <vt:lpstr>EJECUCIÓN ACUMULADA DE GASTOS A AGOSTO DE 2020  PARTIDA 12. CAPÍTULO 02. PROGRAMA 12: AGUA POTABLE RURAL</vt:lpstr>
      <vt:lpstr>EJECUCIÓN ACUMULADA DE GASTOS A AGOSTO DE 2020  PARTIDA 12. CAPÍTULO 03. PROGRAMA 01: DIRECCIÓN GENERAL DE CONCESIONES DE OBRAS PÚBLICAS</vt:lpstr>
      <vt:lpstr>EJECUCIÓN ACUMULADA DE GASTOS A AGOSTO DE 2020  PARTIDA 12. CAPÍTULO 04. PROGRAMA 01: DIRECCIÓN GENERAL DE AGUAS</vt:lpstr>
      <vt:lpstr>EJECUCIÓN ACUMULADA DE GASTOS A AGOSTO DE 2020  PARTIDA 12. CAPÍTULO 05. PROGRAMA 01: INSTITUTO NACIONAL DE HIDRÁULICA</vt:lpstr>
      <vt:lpstr>EJECUCIÓN ACUMULADA DE GASTOS A AGOSTO DE 2020  PARTIDA 12. CAPÍTULO 07. PROGRAMA 01: SUPERINTENDENCIA DE SERVICIOS SANITARIOS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311</cp:revision>
  <cp:lastPrinted>2019-06-03T14:10:49Z</cp:lastPrinted>
  <dcterms:created xsi:type="dcterms:W3CDTF">2016-06-23T13:38:47Z</dcterms:created>
  <dcterms:modified xsi:type="dcterms:W3CDTF">2020-10-01T03:36:33Z</dcterms:modified>
</cp:coreProperties>
</file>