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9.6614317444414621E-2"/>
          <c:y val="6.020431490518147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12'!$D$65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0.11372937086874979"/>
                  <c:y val="-0.11721705973969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'[12.xlsx]Partida 12'!$C$66:$C$69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12'!$D$66:$D$69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12'!$M$65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1.2475631996361437E-2"/>
                  <c:y val="6.10389695262614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E09-42F5-AAC5-B4AAE2D9058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2.8070171991813178E-2"/>
                  <c:y val="-8.125458827015496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342-4C07-9302-A9B336CB82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12'!$L$66:$L$71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12'!$M$66:$M$71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33864336"/>
        <c:axId val="433861592"/>
      </c:barChart>
      <c:catAx>
        <c:axId val="43386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3861592"/>
        <c:crosses val="autoZero"/>
        <c:auto val="1"/>
        <c:lblAlgn val="ctr"/>
        <c:lblOffset val="100"/>
        <c:noMultiLvlLbl val="0"/>
      </c:catAx>
      <c:valAx>
        <c:axId val="43386159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33864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12700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</a:t>
            </a:r>
            <a:r>
              <a:rPr lang="es-CL" sz="1000" b="1" baseline="0"/>
              <a:t> - 2020</a:t>
            </a:r>
            <a:endParaRPr lang="es-CL" sz="1000" b="1"/>
          </a:p>
        </c:rich>
      </c:tx>
      <c:layout>
        <c:manualLayout>
          <c:xMode val="edge"/>
          <c:yMode val="edge"/>
          <c:x val="0.37916704320335254"/>
          <c:y val="3.95265515097251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12'!$D$33:$O$33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5747258241146655E-3"/>
                  <c:y val="1.48605612858103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12'!$D$34:$K$34</c:f>
              <c:numCache>
                <c:formatCode>0.0%</c:formatCode>
                <c:ptCount val="8"/>
                <c:pt idx="0">
                  <c:v>0.11522603432846421</c:v>
                </c:pt>
                <c:pt idx="1">
                  <c:v>6.5083031326715779E-2</c:v>
                </c:pt>
                <c:pt idx="2">
                  <c:v>8.3253505206834624E-2</c:v>
                </c:pt>
                <c:pt idx="3">
                  <c:v>6.9720158508216126E-2</c:v>
                </c:pt>
                <c:pt idx="4">
                  <c:v>4.4738893470312617E-2</c:v>
                </c:pt>
                <c:pt idx="5">
                  <c:v>8.7322148594030771E-2</c:v>
                </c:pt>
                <c:pt idx="6">
                  <c:v>7.1023861605828631E-2</c:v>
                </c:pt>
                <c:pt idx="7">
                  <c:v>5.9731429489058512E-2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2661736"/>
        <c:axId val="522660952"/>
      </c:barChart>
      <c:catAx>
        <c:axId val="522661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2660952"/>
        <c:crosses val="autoZero"/>
        <c:auto val="1"/>
        <c:lblAlgn val="ctr"/>
        <c:lblOffset val="100"/>
        <c:noMultiLvlLbl val="0"/>
      </c:catAx>
      <c:valAx>
        <c:axId val="5226609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266173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12'!$D$26:$O$26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520178428454824E-2"/>
                  <c:y val="3.0747341160574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5690565033995531E-2"/>
                  <c:y val="4.0996284278300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5467436904426425E-3"/>
                  <c:y val="1.29999078746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0934873808855122E-3"/>
                  <c:y val="1.9499861812002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12'!$D$27:$K$27</c:f>
              <c:numCache>
                <c:formatCode>0.0%</c:formatCode>
                <c:ptCount val="8"/>
                <c:pt idx="0">
                  <c:v>0.11522603432846421</c:v>
                </c:pt>
                <c:pt idx="1">
                  <c:v>0.18019044714352767</c:v>
                </c:pt>
                <c:pt idx="2">
                  <c:v>0.25520895940346128</c:v>
                </c:pt>
                <c:pt idx="3">
                  <c:v>0.32283035848487374</c:v>
                </c:pt>
                <c:pt idx="4">
                  <c:v>0.35359815216590446</c:v>
                </c:pt>
                <c:pt idx="5">
                  <c:v>0.44092030075993521</c:v>
                </c:pt>
                <c:pt idx="6">
                  <c:v>0.5119441623657639</c:v>
                </c:pt>
                <c:pt idx="7">
                  <c:v>0.5698216488159078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589576"/>
        <c:axId val="299586440"/>
      </c:lineChart>
      <c:catAx>
        <c:axId val="299589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9586440"/>
        <c:crosses val="autoZero"/>
        <c:auto val="1"/>
        <c:lblAlgn val="ctr"/>
        <c:lblOffset val="100"/>
        <c:noMultiLvlLbl val="0"/>
      </c:catAx>
      <c:valAx>
        <c:axId val="299586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95895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02460"/>
              </p:ext>
            </p:extLst>
          </p:nvPr>
        </p:nvGraphicFramePr>
        <p:xfrm>
          <a:off x="518866" y="1926188"/>
          <a:ext cx="8167935" cy="3818831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192.386.771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37.846.766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102.774.424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15.735.590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911.285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-93.813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143.861.214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6.189.864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60.357.141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143.092.858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6.153.951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59.891.864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549393"/>
              </p:ext>
            </p:extLst>
          </p:nvPr>
        </p:nvGraphicFramePr>
        <p:xfrm>
          <a:off x="590874" y="1749144"/>
          <a:ext cx="8089814" cy="4547283"/>
        </p:xfrm>
        <a:graphic>
          <a:graphicData uri="http://schemas.openxmlformats.org/drawingml/2006/table">
            <a:tbl>
              <a:tblPr/>
              <a:tblGrid>
                <a:gridCol w="810493"/>
                <a:gridCol w="299399"/>
                <a:gridCol w="299399"/>
                <a:gridCol w="2712735"/>
                <a:gridCol w="810493"/>
                <a:gridCol w="810493"/>
                <a:gridCol w="810493"/>
                <a:gridCol w="810493"/>
                <a:gridCol w="725816"/>
              </a:tblGrid>
              <a:tr h="1401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93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1.459.991.522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198.967.900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783.179.072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100.129.498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-1.985.254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65.612.654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6.569.499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-687.795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4.670.505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2.686.304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472,2%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115.722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2.570.582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725.928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53.265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672.663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1.337.695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-366.844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176.713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288.650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288.650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836.853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-615.171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142.125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-3.494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85.935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-36.829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21.846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1.216.383.979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68.025.140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574.520.045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2.169.060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-684.146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1.183.027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1.214.214.919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68.709.286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573.337.018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134.029.834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133.983.653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709427"/>
              </p:ext>
            </p:extLst>
          </p:nvPr>
        </p:nvGraphicFramePr>
        <p:xfrm>
          <a:off x="518865" y="2074940"/>
          <a:ext cx="8167934" cy="3761611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0"/>
                <a:gridCol w="818320"/>
                <a:gridCol w="818320"/>
                <a:gridCol w="818320"/>
                <a:gridCol w="818320"/>
                <a:gridCol w="732824"/>
              </a:tblGrid>
              <a:tr h="1546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37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0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91.259.013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8.719.917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51.521.663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7.876.158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4.878.021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-946.876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1.476.280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-921.845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729.188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2.454.592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38.307.654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-552.902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73.934.353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3.007.494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38.291.791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048461"/>
              </p:ext>
            </p:extLst>
          </p:nvPr>
        </p:nvGraphicFramePr>
        <p:xfrm>
          <a:off x="518864" y="1735286"/>
          <a:ext cx="8167935" cy="4401246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604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2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5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79.760.197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14.968.980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31.562.821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5.774.989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3.644.412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0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-30.461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64.991.732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18.841.178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64.619.453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6.470.641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18.580.801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75893"/>
              </p:ext>
            </p:extLst>
          </p:nvPr>
        </p:nvGraphicFramePr>
        <p:xfrm>
          <a:off x="554959" y="1903683"/>
          <a:ext cx="8131840" cy="3868381"/>
        </p:xfrm>
        <a:graphic>
          <a:graphicData uri="http://schemas.openxmlformats.org/drawingml/2006/table">
            <a:tbl>
              <a:tblPr/>
              <a:tblGrid>
                <a:gridCol w="807759"/>
                <a:gridCol w="298389"/>
                <a:gridCol w="298389"/>
                <a:gridCol w="2772902"/>
                <a:gridCol w="807759"/>
                <a:gridCol w="807759"/>
                <a:gridCol w="807759"/>
                <a:gridCol w="807759"/>
                <a:gridCol w="723365"/>
              </a:tblGrid>
              <a:tr h="1633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01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90.190.462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83.192.786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4.641.698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2.933.452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201.854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-20.467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-32.760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308965"/>
              </p:ext>
            </p:extLst>
          </p:nvPr>
        </p:nvGraphicFramePr>
        <p:xfrm>
          <a:off x="518862" y="2114368"/>
          <a:ext cx="8093813" cy="3618884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1688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9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175.370.203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33.910.252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82.226.773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4.712.893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-426.168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2.897.725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64.603.134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64.603.134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290746"/>
              </p:ext>
            </p:extLst>
          </p:nvPr>
        </p:nvGraphicFramePr>
        <p:xfrm>
          <a:off x="476000" y="1988842"/>
          <a:ext cx="8167941" cy="4018121"/>
        </p:xfrm>
        <a:graphic>
          <a:graphicData uri="http://schemas.openxmlformats.org/drawingml/2006/table">
            <a:tbl>
              <a:tblPr/>
              <a:tblGrid>
                <a:gridCol w="825729"/>
                <a:gridCol w="305027"/>
                <a:gridCol w="305027"/>
                <a:gridCol w="2689782"/>
                <a:gridCol w="825729"/>
                <a:gridCol w="825729"/>
                <a:gridCol w="825729"/>
                <a:gridCol w="825729"/>
                <a:gridCol w="739460"/>
              </a:tblGrid>
              <a:tr h="1795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99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714.832.258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462.368.999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12.334.499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7.840.478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514.905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9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306.377.830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215.824.308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306.377.830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215.824.308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210.731.911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210.731.911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210.731.911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318505"/>
              </p:ext>
            </p:extLst>
          </p:nvPr>
        </p:nvGraphicFramePr>
        <p:xfrm>
          <a:off x="476003" y="1752569"/>
          <a:ext cx="8210795" cy="4015542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582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46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7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23.565.152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3.323.910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12.479.159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406.384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8.631.794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548.622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405.479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7.178.154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1.437.996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4.102.873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5.573.577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1.186.995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65979"/>
              </p:ext>
            </p:extLst>
          </p:nvPr>
        </p:nvGraphicFramePr>
        <p:xfrm>
          <a:off x="476006" y="2074932"/>
          <a:ext cx="8019344" cy="3442300"/>
        </p:xfrm>
        <a:graphic>
          <a:graphicData uri="http://schemas.openxmlformats.org/drawingml/2006/table">
            <a:tbl>
              <a:tblPr/>
              <a:tblGrid>
                <a:gridCol w="803433"/>
                <a:gridCol w="296791"/>
                <a:gridCol w="296791"/>
                <a:gridCol w="2689104"/>
                <a:gridCol w="803433"/>
                <a:gridCol w="803433"/>
                <a:gridCol w="803433"/>
                <a:gridCol w="803433"/>
                <a:gridCol w="719493"/>
              </a:tblGrid>
              <a:tr h="1770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23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1.275.987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1.761.222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1.098.545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49043" y="5618008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271403"/>
              </p:ext>
            </p:extLst>
          </p:nvPr>
        </p:nvGraphicFramePr>
        <p:xfrm>
          <a:off x="603868" y="1994330"/>
          <a:ext cx="8074578" cy="3364420"/>
        </p:xfrm>
        <a:graphic>
          <a:graphicData uri="http://schemas.openxmlformats.org/drawingml/2006/table">
            <a:tbl>
              <a:tblPr/>
              <a:tblGrid>
                <a:gridCol w="808967"/>
                <a:gridCol w="298835"/>
                <a:gridCol w="298835"/>
                <a:gridCol w="2707625"/>
                <a:gridCol w="808967"/>
                <a:gridCol w="808967"/>
                <a:gridCol w="808967"/>
                <a:gridCol w="808967"/>
                <a:gridCol w="724448"/>
              </a:tblGrid>
              <a:tr h="1651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56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7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10.288.527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-420.508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6.508.899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7.040.593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-185.259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4.746.751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302661"/>
              </p:ext>
            </p:extLst>
          </p:nvPr>
        </p:nvGraphicFramePr>
        <p:xfrm>
          <a:off x="467544" y="1916832"/>
          <a:ext cx="396044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983115"/>
              </p:ext>
            </p:extLst>
          </p:nvPr>
        </p:nvGraphicFramePr>
        <p:xfrm>
          <a:off x="4619108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6406424"/>
              </p:ext>
            </p:extLst>
          </p:nvPr>
        </p:nvGraphicFramePr>
        <p:xfrm>
          <a:off x="467544" y="1609724"/>
          <a:ext cx="8064896" cy="4123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781393"/>
              </p:ext>
            </p:extLst>
          </p:nvPr>
        </p:nvGraphicFramePr>
        <p:xfrm>
          <a:off x="466600" y="2041560"/>
          <a:ext cx="8210798" cy="390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58051" y="5365037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22572"/>
              </p:ext>
            </p:extLst>
          </p:nvPr>
        </p:nvGraphicFramePr>
        <p:xfrm>
          <a:off x="606313" y="2074601"/>
          <a:ext cx="7638096" cy="3074344"/>
        </p:xfrm>
        <a:graphic>
          <a:graphicData uri="http://schemas.openxmlformats.org/drawingml/2006/table">
            <a:tbl>
              <a:tblPr/>
              <a:tblGrid>
                <a:gridCol w="890004"/>
                <a:gridCol w="2377773"/>
                <a:gridCol w="890004"/>
                <a:gridCol w="890004"/>
                <a:gridCol w="890004"/>
                <a:gridCol w="890004"/>
                <a:gridCol w="810303"/>
              </a:tblGrid>
              <a:tr h="16961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45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2.902.471.002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286.522.690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1.653.890.812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217.214.433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-357.399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139.519.825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19.109.438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-2.165.254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10.990.316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-2.120.024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1.977.073.168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91.638.976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975.045.907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210.731.911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228.990.699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228.302.076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228.728.948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67512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071643"/>
              </p:ext>
            </p:extLst>
          </p:nvPr>
        </p:nvGraphicFramePr>
        <p:xfrm>
          <a:off x="633704" y="1969256"/>
          <a:ext cx="7645401" cy="3048000"/>
        </p:xfrm>
        <a:graphic>
          <a:graphicData uri="http://schemas.openxmlformats.org/drawingml/2006/table">
            <a:tbl>
              <a:tblPr/>
              <a:tblGrid>
                <a:gridCol w="317368"/>
                <a:gridCol w="317368"/>
                <a:gridCol w="2846793"/>
                <a:gridCol w="850547"/>
                <a:gridCol w="850547"/>
                <a:gridCol w="850547"/>
                <a:gridCol w="850547"/>
                <a:gridCol w="761684"/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22.082.830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-810.240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14.218.377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1.845.342.230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2.129.479.939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284.137.709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1.157.039.391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17.783.553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300.348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11.402.319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22.738.218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-10.624.275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11.179.533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192.386.771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37.846.766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102.774.424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1.459.991.522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198.967.900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783.179.072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91.259.013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8.719.917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51.521.663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79.760.197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14.968.980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31.562.821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90.190.462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83.192.786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175.370.203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33.910.252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82.226.773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714.832.258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462.368.999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23.565.152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12.479.159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10.288.527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-420.508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476217"/>
              </p:ext>
            </p:extLst>
          </p:nvPr>
        </p:nvGraphicFramePr>
        <p:xfrm>
          <a:off x="467544" y="2207791"/>
          <a:ext cx="8148275" cy="3416563"/>
        </p:xfrm>
        <a:graphic>
          <a:graphicData uri="http://schemas.openxmlformats.org/drawingml/2006/table">
            <a:tbl>
              <a:tblPr/>
              <a:tblGrid>
                <a:gridCol w="882675"/>
                <a:gridCol w="326062"/>
                <a:gridCol w="326062"/>
                <a:gridCol w="2292321"/>
                <a:gridCol w="882675"/>
                <a:gridCol w="882675"/>
                <a:gridCol w="882675"/>
                <a:gridCol w="882675"/>
                <a:gridCol w="790455"/>
              </a:tblGrid>
              <a:tr h="1604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2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22.082.830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-810.240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14.218.377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10.368.567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-742.073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05678"/>
              </p:ext>
            </p:extLst>
          </p:nvPr>
        </p:nvGraphicFramePr>
        <p:xfrm>
          <a:off x="561323" y="2094826"/>
          <a:ext cx="8048748" cy="3782445"/>
        </p:xfrm>
        <a:graphic>
          <a:graphicData uri="http://schemas.openxmlformats.org/drawingml/2006/table">
            <a:tbl>
              <a:tblPr/>
              <a:tblGrid>
                <a:gridCol w="806379"/>
                <a:gridCol w="297879"/>
                <a:gridCol w="297879"/>
                <a:gridCol w="2698964"/>
                <a:gridCol w="806379"/>
                <a:gridCol w="806379"/>
                <a:gridCol w="806379"/>
                <a:gridCol w="806379"/>
                <a:gridCol w="722131"/>
              </a:tblGrid>
              <a:tr h="1685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2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17.783.553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11.402.319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10.468.226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-65.925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391.971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797159"/>
              </p:ext>
            </p:extLst>
          </p:nvPr>
        </p:nvGraphicFramePr>
        <p:xfrm>
          <a:off x="474239" y="1844817"/>
          <a:ext cx="8210797" cy="384514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718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62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22.738.218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-10.624.275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11.179.533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10.598.065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6.677.893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-52.955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-13.477.459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1.130.221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654.982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7.964.336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-13.485.191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900.503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3867</TotalTime>
  <Words>4239</Words>
  <Application>Microsoft Office PowerPoint</Application>
  <PresentationFormat>Presentación en pantalla (4:3)</PresentationFormat>
  <Paragraphs>2631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AGOSTO DE 2020 PARTIDA 12: MINISTERIO DE OBRAS PÚBLICAS</vt:lpstr>
      <vt:lpstr>EJECUCIÓN ACUMULADA DE GASTOS A AGOSTO DE 2020  PARTIDA 12 MINISTERIO DE OBRAS PÚBLICAS</vt:lpstr>
      <vt:lpstr>EJECUCIÓN ACUMULADA DE GASTOS A AGOSTO DE 2020  PARTIDA 12 MINISTERIO DE OBRAS PÚBLICAS</vt:lpstr>
      <vt:lpstr>EJECUCIÓN ACUMULADA DE GASTOS A AGOSTO DE 2020  PARTIDA 12 MINISTERIO DE OBRAS PÚBLICAS</vt:lpstr>
      <vt:lpstr>EJECUCIÓN ACUMULADA DE GASTOS A AGOSTO DE 2019  PARTIDA 12 MINISTERIO DE OBRAS PÚBLICAS</vt:lpstr>
      <vt:lpstr>EJECUCIÓN ACUMULADA DE GASTOS A AGOSTO DE 2020  PARTIDA 12 MINISTERIO DE OBRAS PÚBLICAS RESUMEN POR CAPÍTULOS</vt:lpstr>
      <vt:lpstr>EJECUCIÓN ACUMULADA DE GASTOS A AGOSTO DE 2020  PARTIDA 12. CAPÍTULO 01. PROGRAMA 01: SECRETARÍA Y ADMINISTRACIÓN GENERAL</vt:lpstr>
      <vt:lpstr>EJECUCIÓN ACUMULADA DE GASTOS A AGOSTO DE 2020  PARTIDA 12. CAPÍTULO 02. PROGRAMA 01: ADMINISTRACIÓN Y EJECUCIÓN DE OBRAS PÚBLICAS</vt:lpstr>
      <vt:lpstr>EJECUCIÓN ACUMULADA DE GASTOS A AGOSTO DE 2020  PARTIDA 12. CAPÍTULO 02. PROGRAMA 02: DIRECCIÓN DE ARQUITECTURA</vt:lpstr>
      <vt:lpstr>EJECUCIÓN ACUMULADA DE GASTOS A AGOSTO DE 2020  PARTIDA 12. CAPÍTULO 02. PROGRAMA 03: DIRECCIÓN DE OBRAS HIDRÁULICAS</vt:lpstr>
      <vt:lpstr>EJECUCIÓN ACUMULADA DE GASTOS A AGOSTO DE 2020  PARTIDA 12. CAPÍTULO 02. PROGRAMA 04: DIRECCIÓN DE VIALIDAD</vt:lpstr>
      <vt:lpstr>EJECUCIÓN ACUMULADA DE GASTOS A AGOSTO DE 2020  PARTIDA 12. CAPÍTULO 02. PROGRAMA 06: DIRECCIÓN DE OBRAS PORTUARIAS</vt:lpstr>
      <vt:lpstr>EJECUCIÓN ACUMULADA DE GASTOS A AGOSTO DE 2020  PARTIDA 12. CAPÍTULO 02. PROGRAMA 07: DIRECCIÓN DE AEROPUERTOS</vt:lpstr>
      <vt:lpstr>EJECUCIÓN ACUMULADA DE GASTOS A AGOSTO DE 2020  PARTIDA 12. CAPÍTULO 02. PROGRAMA 11: DIRECCIÓN DE PLANEAMIENTO</vt:lpstr>
      <vt:lpstr>EJECUCIÓN ACUMULADA DE GASTOS A AGOSTO DE 2020  PARTIDA 12. CAPÍTULO 02. PROGRAMA 12: AGUA POTABLE RURAL</vt:lpstr>
      <vt:lpstr>EJECUCIÓN ACUMULADA DE GASTOS A AGOSTO DE 2020  PARTIDA 12. CAPÍTULO 03. PROGRAMA 01: DIRECCIÓN GENERAL DE CONCESIONES DE OBRAS PÚBLICAS</vt:lpstr>
      <vt:lpstr>EJECUCIÓN ACUMULADA DE GASTOS A AGOSTO DE 2020  PARTIDA 12. CAPÍTULO 04. PROGRAMA 01: DIRECCIÓN GENERAL DE AGUAS</vt:lpstr>
      <vt:lpstr>EJECUCIÓN ACUMULADA DE GASTOS A AGOSTO DE 2020  PARTIDA 12. CAPÍTULO 05. PROGRAMA 01: INSTITUTO NACIONAL DE HIDRÁULICA</vt:lpstr>
      <vt:lpstr>EJECUCIÓN ACUMULADA DE GASTOS A AGOSTO DE 2020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311</cp:revision>
  <cp:lastPrinted>2019-06-03T14:10:49Z</cp:lastPrinted>
  <dcterms:created xsi:type="dcterms:W3CDTF">2016-06-23T13:38:47Z</dcterms:created>
  <dcterms:modified xsi:type="dcterms:W3CDTF">2020-10-01T03:36:33Z</dcterms:modified>
</cp:coreProperties>
</file>