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3" r:id="rId7"/>
    <p:sldId id="302" r:id="rId8"/>
    <p:sldId id="316" r:id="rId9"/>
    <p:sldId id="317" r:id="rId10"/>
    <p:sldId id="299" r:id="rId11"/>
    <p:sldId id="318" r:id="rId12"/>
    <p:sldId id="320" r:id="rId13"/>
    <p:sldId id="321" r:id="rId14"/>
    <p:sldId id="322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 sz="1100"/>
              <a:t>Distribución presupuesto inicial por Subtítulo de gasto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ACC0-40E4-B9B3-B5863F65B1A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CC0-40E4-B9B3-B5863F65B1A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ACC0-40E4-B9B3-B5863F65B1A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CC0-40E4-B9B3-B5863F65B1A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ACC0-40E4-B9B3-B5863F65B1A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CC0-40E4-B9B3-B5863F65B1A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ACC0-40E4-B9B3-B5863F65B1A3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'[06.xlsx]Partida 06'!$B$50:$C$56</c:f>
              <c:multiLvlStrCache>
                <c:ptCount val="7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TRANSFERENCIAS CORRIENTES</c:v>
                  </c:pt>
                  <c:pt idx="3">
                    <c:v>INTEGROS AL FISCO</c:v>
                  </c:pt>
                  <c:pt idx="4">
                    <c:v>ADQUISICIÓN DE ACTIVOS NO FINANCIEROS</c:v>
                  </c:pt>
                  <c:pt idx="5">
                    <c:v>INICIATIVAS DE INVERSIÓN</c:v>
                  </c:pt>
                  <c:pt idx="6">
                    <c:v>SERVICIO DE LA DEUDA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24</c:v>
                  </c:pt>
                  <c:pt idx="3">
                    <c:v>25</c:v>
                  </c:pt>
                  <c:pt idx="4">
                    <c:v>29</c:v>
                  </c:pt>
                  <c:pt idx="5">
                    <c:v>31</c:v>
                  </c:pt>
                  <c:pt idx="6">
                    <c:v>34</c:v>
                  </c:pt>
                </c:lvl>
              </c:multiLvlStrCache>
            </c:multiLvlStrRef>
          </c:cat>
          <c:val>
            <c:numRef>
              <c:f>'[06.xlsx]Partida 06'!$D$50:$D$56</c:f>
              <c:numCache>
                <c:formatCode>0.00%</c:formatCode>
                <c:ptCount val="7"/>
                <c:pt idx="0">
                  <c:v>0.52950270786585585</c:v>
                </c:pt>
                <c:pt idx="1">
                  <c:v>9.9930660655570089E-2</c:v>
                </c:pt>
                <c:pt idx="2">
                  <c:v>0.30943097932286562</c:v>
                </c:pt>
                <c:pt idx="3">
                  <c:v>2.0202598680076938E-2</c:v>
                </c:pt>
                <c:pt idx="4">
                  <c:v>3.4951186877545191E-2</c:v>
                </c:pt>
                <c:pt idx="5">
                  <c:v>5.5989399816553601E-3</c:v>
                </c:pt>
                <c:pt idx="6">
                  <c:v>3.8292661643098879E-4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CC0-40E4-B9B3-B5863F65B1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166797900262473"/>
          <c:y val="0.15483904834476334"/>
          <c:w val="0.33958398950131241"/>
          <c:h val="0.7870981288629243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Capítulo (millones de $)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'[06.xlsx]Información de tendencia'!$AE$14:$AE$19</c:f>
              <c:numCache>
                <c:formatCode>#,##0_ ;[Red]\-#,##0\ </c:formatCode>
                <c:ptCount val="6"/>
                <c:pt idx="0">
                  <c:v>35024593000</c:v>
                </c:pt>
                <c:pt idx="1">
                  <c:v>7494121000</c:v>
                </c:pt>
                <c:pt idx="2">
                  <c:v>6426241000</c:v>
                </c:pt>
                <c:pt idx="3">
                  <c:v>8946265000</c:v>
                </c:pt>
                <c:pt idx="4">
                  <c:v>11139399000</c:v>
                </c:pt>
                <c:pt idx="5">
                  <c:v>31706316000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FC1-4290-9193-CB1E30EB686A}"/>
            </c:ext>
            <c:ext xmlns:c15="http://schemas.microsoft.com/office/drawing/2012/chart" uri="{02D57815-91ED-43cb-92C2-25804820EDAC}">
              <c15:filteredCategoryTitle>
                <c15:cat>
                  <c:multiLvlStrRef>
                    <c:extLst xmlns:c16="http://schemas.microsoft.com/office/drawing/2014/chart" xmlns:c16r2="http://schemas.microsoft.com/office/drawing/2015/06/chart">
                      <c:ext uri="{02D57815-91ED-43cb-92C2-25804820EDAC}">
                        <c15:formulaRef>
                          <c15:sqref>'Información de tendencia'!#REF!</c15:sqref>
                        </c15:formulaRef>
                      </c:ext>
                    </c:extLst>
                  </c:multiLvl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6287760"/>
        <c:axId val="433962584"/>
      </c:barChart>
      <c:catAx>
        <c:axId val="216287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33962584"/>
        <c:crosses val="autoZero"/>
        <c:auto val="1"/>
        <c:lblAlgn val="ctr"/>
        <c:lblOffset val="100"/>
        <c:noMultiLvlLbl val="0"/>
      </c:catAx>
      <c:valAx>
        <c:axId val="4339625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out"/>
        <c:minorTickMark val="none"/>
        <c:tickLblPos val="nextTo"/>
        <c:crossAx val="216287760"/>
        <c:crosses val="autoZero"/>
        <c:crossBetween val="between"/>
        <c:dispUnits>
          <c:builtInUnit val="millions"/>
          <c:dispUnitsLbl>
            <c:layout/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0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 sz="1100"/>
              <a:t>% de Ejecución Mensual 2018 - 2019 - 2020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'[06.xlsx]Partida 06'!$C$26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'[06.xlsx]Partida 06'!$D$23:$O$23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06'!$D$26:$O$26</c:f>
              <c:numCache>
                <c:formatCode>0.0%</c:formatCode>
                <c:ptCount val="12"/>
                <c:pt idx="0">
                  <c:v>5.4934342445954673E-2</c:v>
                </c:pt>
                <c:pt idx="1">
                  <c:v>5.0425788887009541E-2</c:v>
                </c:pt>
                <c:pt idx="2">
                  <c:v>8.7166864770953201E-2</c:v>
                </c:pt>
                <c:pt idx="3">
                  <c:v>0.12389634781469246</c:v>
                </c:pt>
                <c:pt idx="4">
                  <c:v>6.9975134160390889E-2</c:v>
                </c:pt>
                <c:pt idx="5">
                  <c:v>7.3272498877404099E-2</c:v>
                </c:pt>
                <c:pt idx="6">
                  <c:v>5.5377261104157055E-2</c:v>
                </c:pt>
                <c:pt idx="7">
                  <c:v>7.8542991645181512E-2</c:v>
                </c:pt>
                <c:pt idx="8">
                  <c:v>7.3524766874465478E-2</c:v>
                </c:pt>
                <c:pt idx="9">
                  <c:v>9.7206929015016111E-2</c:v>
                </c:pt>
                <c:pt idx="10">
                  <c:v>6.0968047492984824E-2</c:v>
                </c:pt>
                <c:pt idx="11">
                  <c:v>0.12861638491361149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3B5-4975-9F9C-054008B77C9A}"/>
            </c:ext>
          </c:extLst>
        </c:ser>
        <c:ser>
          <c:idx val="1"/>
          <c:order val="1"/>
          <c:tx>
            <c:strRef>
              <c:f>'[06.xlsx]Partida 06'!$C$25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'[06.xlsx]Partida 06'!$D$23:$O$23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06'!$D$25:$O$25</c:f>
              <c:numCache>
                <c:formatCode>0.0%</c:formatCode>
                <c:ptCount val="12"/>
                <c:pt idx="0">
                  <c:v>6.7426249958755485E-2</c:v>
                </c:pt>
                <c:pt idx="1">
                  <c:v>3.9338769615076104E-2</c:v>
                </c:pt>
                <c:pt idx="2">
                  <c:v>6.7807533480099644E-2</c:v>
                </c:pt>
                <c:pt idx="3">
                  <c:v>9.5960572561099772E-2</c:v>
                </c:pt>
                <c:pt idx="4">
                  <c:v>5.7657877104288345E-2</c:v>
                </c:pt>
                <c:pt idx="5">
                  <c:v>6.7365634542631128E-2</c:v>
                </c:pt>
                <c:pt idx="6">
                  <c:v>2.8966492860787438E-2</c:v>
                </c:pt>
                <c:pt idx="7">
                  <c:v>2.7600669122489645E-2</c:v>
                </c:pt>
                <c:pt idx="8">
                  <c:v>3.8727327755952459E-2</c:v>
                </c:pt>
                <c:pt idx="9">
                  <c:v>4.9301221801803595E-2</c:v>
                </c:pt>
                <c:pt idx="10">
                  <c:v>0.11063953992620409</c:v>
                </c:pt>
                <c:pt idx="11">
                  <c:v>0.21065016884573584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3B5-4975-9F9C-054008B77C9A}"/>
            </c:ext>
          </c:extLst>
        </c:ser>
        <c:ser>
          <c:idx val="2"/>
          <c:order val="2"/>
          <c:tx>
            <c:strRef>
              <c:f>'[06.xlsx]Partida 06'!$C$24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7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'[06.xlsx]Partida 06'!$D$23:$O$23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06'!$D$24:$K$24</c:f>
              <c:numCache>
                <c:formatCode>0.0%</c:formatCode>
                <c:ptCount val="8"/>
                <c:pt idx="0">
                  <c:v>5.4462743608583788E-2</c:v>
                </c:pt>
                <c:pt idx="1">
                  <c:v>4.8904152220822415E-2</c:v>
                </c:pt>
                <c:pt idx="2">
                  <c:v>9.895423394691967E-2</c:v>
                </c:pt>
                <c:pt idx="3">
                  <c:v>6.5435157859113399E-2</c:v>
                </c:pt>
                <c:pt idx="4">
                  <c:v>0.11049000018964204</c:v>
                </c:pt>
                <c:pt idx="5">
                  <c:v>8.3469675279846264E-2</c:v>
                </c:pt>
                <c:pt idx="6">
                  <c:v>5.7755669126523801E-2</c:v>
                </c:pt>
                <c:pt idx="7">
                  <c:v>7.9924534657481491E-2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3B5-4975-9F9C-054008B77C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5868120"/>
        <c:axId val="495862240"/>
      </c:barChart>
      <c:catAx>
        <c:axId val="495868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95862240"/>
        <c:crosses val="autoZero"/>
        <c:auto val="1"/>
        <c:lblAlgn val="ctr"/>
        <c:lblOffset val="100"/>
        <c:noMultiLvlLbl val="0"/>
      </c:catAx>
      <c:valAx>
        <c:axId val="495862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9586812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2018 - 2019 - 2020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'[06.xlsx]Partida 06'!$C$20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'[06.xlsx]Partida 06'!$D$17:$O$17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06'!$D$20:$O$20</c:f>
              <c:numCache>
                <c:formatCode>0.0%</c:formatCode>
                <c:ptCount val="12"/>
                <c:pt idx="0">
                  <c:v>5.4934342445954673E-2</c:v>
                </c:pt>
                <c:pt idx="1">
                  <c:v>0.10536013133296421</c:v>
                </c:pt>
                <c:pt idx="2">
                  <c:v>0.19161340018174242</c:v>
                </c:pt>
                <c:pt idx="3">
                  <c:v>0.31480646973331167</c:v>
                </c:pt>
                <c:pt idx="4">
                  <c:v>0.38478160389370258</c:v>
                </c:pt>
                <c:pt idx="5">
                  <c:v>0.4513485605422396</c:v>
                </c:pt>
                <c:pt idx="6">
                  <c:v>0.51337254364050833</c:v>
                </c:pt>
                <c:pt idx="7">
                  <c:v>0.5868217600079263</c:v>
                </c:pt>
                <c:pt idx="8">
                  <c:v>0.65960569242568212</c:v>
                </c:pt>
                <c:pt idx="9">
                  <c:v>0.75681262144069816</c:v>
                </c:pt>
                <c:pt idx="10">
                  <c:v>0.81615673305035752</c:v>
                </c:pt>
                <c:pt idx="11">
                  <c:v>0.93942113643526182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CCD-4040-8BDA-11402F8FFAA7}"/>
            </c:ext>
          </c:extLst>
        </c:ser>
        <c:ser>
          <c:idx val="1"/>
          <c:order val="1"/>
          <c:tx>
            <c:strRef>
              <c:f>'[06.xlsx]Partida 06'!$C$19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'[06.xlsx]Partida 06'!$D$17:$O$17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06'!$D$19:$O$19</c:f>
              <c:numCache>
                <c:formatCode>0.0%</c:formatCode>
                <c:ptCount val="12"/>
                <c:pt idx="0">
                  <c:v>6.7426249958755485E-2</c:v>
                </c:pt>
                <c:pt idx="1">
                  <c:v>0.1067650195738316</c:v>
                </c:pt>
                <c:pt idx="2">
                  <c:v>0.17457255305393124</c:v>
                </c:pt>
                <c:pt idx="3">
                  <c:v>0.27000665424535403</c:v>
                </c:pt>
                <c:pt idx="4">
                  <c:v>0.3275342132804035</c:v>
                </c:pt>
                <c:pt idx="5">
                  <c:v>0.39404606231816441</c:v>
                </c:pt>
                <c:pt idx="6">
                  <c:v>0.42246811662387229</c:v>
                </c:pt>
                <c:pt idx="7">
                  <c:v>0.44006388160713372</c:v>
                </c:pt>
                <c:pt idx="8">
                  <c:v>0.47879120936308617</c:v>
                </c:pt>
                <c:pt idx="9">
                  <c:v>0.5280924311648898</c:v>
                </c:pt>
                <c:pt idx="10">
                  <c:v>0.63852961340719916</c:v>
                </c:pt>
                <c:pt idx="11">
                  <c:v>0.91828003051538198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CCD-4040-8BDA-11402F8FFAA7}"/>
            </c:ext>
          </c:extLst>
        </c:ser>
        <c:ser>
          <c:idx val="2"/>
          <c:order val="2"/>
          <c:tx>
            <c:strRef>
              <c:f>'[06.xlsx]Partida 06'!$C$18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0555555555555582E-2"/>
                  <c:y val="-4.166666666666675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9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CCD-4040-8BDA-11402F8FFA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555555555555555E-2"/>
                  <c:y val="-5.555555555555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1666666666666664E-2"/>
                  <c:y val="-6.0185185185185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2777777777777826E-2"/>
                  <c:y val="-5.555555555555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3888888888888939E-2"/>
                  <c:y val="-3.2407407407407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1111111111111109E-2"/>
                  <c:y val="-4.1666666666666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8333333333333438E-2"/>
                  <c:y val="-4.6296296296296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2597806592918247E-2"/>
                  <c:y val="-2.71087744912836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'[06.xlsx]Partida 06'!$D$17:$O$17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06'!$D$18:$K$18</c:f>
              <c:numCache>
                <c:formatCode>0.0%</c:formatCode>
                <c:ptCount val="8"/>
                <c:pt idx="0">
                  <c:v>5.4462743608583788E-2</c:v>
                </c:pt>
                <c:pt idx="1">
                  <c:v>0.10299116080658458</c:v>
                </c:pt>
                <c:pt idx="2">
                  <c:v>0.2018226404063436</c:v>
                </c:pt>
                <c:pt idx="3">
                  <c:v>0.27517818329219784</c:v>
                </c:pt>
                <c:pt idx="4">
                  <c:v>0.39037075934827342</c:v>
                </c:pt>
                <c:pt idx="5">
                  <c:v>0.48568921637752294</c:v>
                </c:pt>
                <c:pt idx="6">
                  <c:v>0.54300189139546462</c:v>
                </c:pt>
                <c:pt idx="7">
                  <c:v>0.61832809048425463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CCD-4040-8BDA-11402F8FFA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5901440"/>
        <c:axId val="495909672"/>
      </c:lineChart>
      <c:catAx>
        <c:axId val="495901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95909672"/>
        <c:crosses val="autoZero"/>
        <c:auto val="1"/>
        <c:lblAlgn val="ctr"/>
        <c:lblOffset val="100"/>
        <c:noMultiLvlLbl val="0"/>
      </c:catAx>
      <c:valAx>
        <c:axId val="495909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9590144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01-10-2020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01-10-2020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01-10-2020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01-10-2020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01-10-2020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01-10-2020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AGOSTO </a:t>
            </a:r>
            <a:r>
              <a:rPr lang="es-CL" sz="2000" b="1" dirty="0">
                <a:latin typeface="+mn-lt"/>
              </a:rPr>
              <a:t>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RELACIONES EXTERIORES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septiembre </a:t>
            </a:r>
            <a:r>
              <a:rPr lang="es-CL" sz="1200" dirty="0"/>
              <a:t>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57012" y="663862"/>
            <a:ext cx="809592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02: PROMOCIÓN DE EXPORTACIONES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928590"/>
              </p:ext>
            </p:extLst>
          </p:nvPr>
        </p:nvGraphicFramePr>
        <p:xfrm>
          <a:off x="530870" y="1749158"/>
          <a:ext cx="8122069" cy="4342061"/>
        </p:xfrm>
        <a:graphic>
          <a:graphicData uri="http://schemas.openxmlformats.org/drawingml/2006/table">
            <a:tbl>
              <a:tblPr/>
              <a:tblGrid>
                <a:gridCol w="632068"/>
                <a:gridCol w="290751"/>
                <a:gridCol w="293911"/>
                <a:gridCol w="2303887"/>
                <a:gridCol w="796405"/>
                <a:gridCol w="796405"/>
                <a:gridCol w="745840"/>
                <a:gridCol w="745840"/>
                <a:gridCol w="758481"/>
                <a:gridCol w="758481"/>
              </a:tblGrid>
              <a:tr h="16007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023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0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31.706.316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25.713.762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-5.992.554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15.821.677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11.824.372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12.236.178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411.806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7.587.493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2.161.917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1.951.917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15.608.174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8.770.797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-6.837.377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4.912.196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4.901.234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2.211.074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-2.690.160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2.211.074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Imagen de Chile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4.901.234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2.211.074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-2.690.160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2.211.074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10.706.940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6.559.723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-4.147.217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2.701.122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0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Estrategia de Fomento y Promoción de Inversión Extranjera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Agricultura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5.094.827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2.092.998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-3.001.829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1.249.337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Exportación de Servicios Hacienda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895.092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220.645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PROCHILE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3.026.561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2.213.725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-812.836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Pymes Estrategias Sectoriales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626.297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293.745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-332.552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de Origen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977.254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977.254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758.102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1.893.575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1.893.575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75.695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75.695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23.598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2218" y="5657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18864" y="756679"/>
            <a:ext cx="816793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03. PROGRAMA 01: DIRECCIÓN DE FRONTERAS Y LÍMITES DE ESTADO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046533"/>
              </p:ext>
            </p:extLst>
          </p:nvPr>
        </p:nvGraphicFramePr>
        <p:xfrm>
          <a:off x="518863" y="2073476"/>
          <a:ext cx="8167938" cy="3443755"/>
        </p:xfrm>
        <a:graphic>
          <a:graphicData uri="http://schemas.openxmlformats.org/drawingml/2006/table">
            <a:tbl>
              <a:tblPr/>
              <a:tblGrid>
                <a:gridCol w="634650"/>
                <a:gridCol w="291939"/>
                <a:gridCol w="295112"/>
                <a:gridCol w="2398974"/>
                <a:gridCol w="799659"/>
                <a:gridCol w="799659"/>
                <a:gridCol w="748886"/>
                <a:gridCol w="675901"/>
                <a:gridCol w="761579"/>
                <a:gridCol w="761579"/>
              </a:tblGrid>
              <a:tr h="2003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1361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2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7.494.121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6.480.222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-1.013.899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3.254.766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2.669.651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2.755.243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-55.270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111.168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3.124.921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3.124.921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 de Fronteras y Límites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3.124.921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49009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18863" y="747173"/>
            <a:ext cx="816793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04. PROGRAMA 01: INSTITUTO ANTÁRTICO CHILENO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98622" y="6160946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101981"/>
              </p:ext>
            </p:extLst>
          </p:nvPr>
        </p:nvGraphicFramePr>
        <p:xfrm>
          <a:off x="518864" y="1684529"/>
          <a:ext cx="8167935" cy="4378715"/>
        </p:xfrm>
        <a:graphic>
          <a:graphicData uri="http://schemas.openxmlformats.org/drawingml/2006/table">
            <a:tbl>
              <a:tblPr/>
              <a:tblGrid>
                <a:gridCol w="723093"/>
                <a:gridCol w="301289"/>
                <a:gridCol w="280198"/>
                <a:gridCol w="2630249"/>
                <a:gridCol w="723093"/>
                <a:gridCol w="711041"/>
                <a:gridCol w="711041"/>
                <a:gridCol w="641745"/>
                <a:gridCol w="723093"/>
                <a:gridCol w="723093"/>
              </a:tblGrid>
              <a:tr h="1503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042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9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6.426.241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6.591.689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165.448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3.969.686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2.456.061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2.330.953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-125.108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1.280.133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349.491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279.593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-69.898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174.383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3.501.923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3.464.776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-37.147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1.995.034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3.501.923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3.464.776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-37.147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1.995.034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Feria Antártica Escolar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124.093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124.093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de la Ciencia Antártica Concursable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607.649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607.649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273.975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0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Logística para Apoyo de Actividades Antárticas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1.756.673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1.756.673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1.323.005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Tésis Antárticas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44.008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44.008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Aligamiento Científico Internacional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37.147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-37.147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Antártico Internacional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262.403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262.403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66.431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Marinas Protegidas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209.455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209.455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35.119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0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Infraestructura en Plataformas Científico-Logísticas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460.495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460.495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285.514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28.746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118.766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104.433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-14.333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80.456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40.061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40.061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40.061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9.743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7.777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19.186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19.186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41.999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27.666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-14.333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27.663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2" y="563302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2" y="160847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18862" y="681228"/>
            <a:ext cx="816793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05. PROGRAMA 01: AGENCIA DE COOPERACIÓN INTERNACIONAL DE CHILE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03921" y="5148536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730561"/>
              </p:ext>
            </p:extLst>
          </p:nvPr>
        </p:nvGraphicFramePr>
        <p:xfrm>
          <a:off x="518864" y="1987375"/>
          <a:ext cx="8167934" cy="3053465"/>
        </p:xfrm>
        <a:graphic>
          <a:graphicData uri="http://schemas.openxmlformats.org/drawingml/2006/table">
            <a:tbl>
              <a:tblPr/>
              <a:tblGrid>
                <a:gridCol w="631461"/>
                <a:gridCol w="290472"/>
                <a:gridCol w="293628"/>
                <a:gridCol w="2528998"/>
                <a:gridCol w="745122"/>
                <a:gridCol w="745122"/>
                <a:gridCol w="745122"/>
                <a:gridCol w="672505"/>
                <a:gridCol w="757752"/>
                <a:gridCol w="757752"/>
              </a:tblGrid>
              <a:tr h="16846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593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8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8.946.265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7.799.635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-1.146.630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5.307.366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3.024.828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3.062.041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1.873.383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-21.989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4.410.451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-1.141.586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3.025.869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4.410.451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-1.141.586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3.025.869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Sur-Sur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4.410.451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-1.141.586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3.025.869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31390,4%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82.285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931" y="1844824"/>
            <a:ext cx="4163929" cy="382862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=""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="" xmlns:a16="http://schemas.microsoft.com/office/drawing/2014/main" id="{5799F86A-5B2D-4B9E-9B31-3BC7AC077E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6037991"/>
              </p:ext>
            </p:extLst>
          </p:nvPr>
        </p:nvGraphicFramePr>
        <p:xfrm>
          <a:off x="467544" y="1916832"/>
          <a:ext cx="4018528" cy="3672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="" xmlns:a16="http://schemas.microsoft.com/office/drawing/2014/main" id="{DE58294A-50BC-4AA4-A459-F3F393A3B7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3112325"/>
              </p:ext>
            </p:extLst>
          </p:nvPr>
        </p:nvGraphicFramePr>
        <p:xfrm>
          <a:off x="4619108" y="1916831"/>
          <a:ext cx="3987315" cy="3672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=""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1FBC083C-B7CD-45D8-94E0-797BCAE9C7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4097834"/>
              </p:ext>
            </p:extLst>
          </p:nvPr>
        </p:nvGraphicFramePr>
        <p:xfrm>
          <a:off x="417237" y="2057400"/>
          <a:ext cx="8210797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4A92460F-D5B6-40AA-A662-AF00F4F69A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4089438"/>
              </p:ext>
            </p:extLst>
          </p:nvPr>
        </p:nvGraphicFramePr>
        <p:xfrm>
          <a:off x="539552" y="2057400"/>
          <a:ext cx="8064896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5131" y="5733256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67544" y="780549"/>
            <a:ext cx="813166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347425"/>
              </p:ext>
            </p:extLst>
          </p:nvPr>
        </p:nvGraphicFramePr>
        <p:xfrm>
          <a:off x="467544" y="2348876"/>
          <a:ext cx="8131668" cy="3049317"/>
        </p:xfrm>
        <a:graphic>
          <a:graphicData uri="http://schemas.openxmlformats.org/drawingml/2006/table">
            <a:tbl>
              <a:tblPr/>
              <a:tblGrid>
                <a:gridCol w="815887"/>
                <a:gridCol w="2461258"/>
                <a:gridCol w="856681"/>
                <a:gridCol w="856681"/>
                <a:gridCol w="856681"/>
                <a:gridCol w="788690"/>
                <a:gridCol w="747895"/>
                <a:gridCol w="747895"/>
              </a:tblGrid>
              <a:tr h="21588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6113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93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100.786.935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94.179.391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-6.607.544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58.233.763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53.366.955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53.086.584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-280.371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33.031.754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10.071.705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9.481.499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-590.206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3.787.146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31.186.600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21.898.913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-9.287.687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11.982.912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6.072.715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6.280.945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3.522.623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1.844.619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-1.678.004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1.548.292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-436.063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1.490.518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1.451.924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1.427.412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7544" y="731409"/>
            <a:ext cx="821925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40922" y="1646417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852131"/>
              </p:ext>
            </p:extLst>
          </p:nvPr>
        </p:nvGraphicFramePr>
        <p:xfrm>
          <a:off x="467546" y="2243688"/>
          <a:ext cx="8219253" cy="3417564"/>
        </p:xfrm>
        <a:graphic>
          <a:graphicData uri="http://schemas.openxmlformats.org/drawingml/2006/table">
            <a:tbl>
              <a:tblPr/>
              <a:tblGrid>
                <a:gridCol w="811110"/>
                <a:gridCol w="2446851"/>
                <a:gridCol w="851666"/>
                <a:gridCol w="851666"/>
                <a:gridCol w="851666"/>
                <a:gridCol w="784074"/>
                <a:gridCol w="811110"/>
                <a:gridCol w="811110"/>
              </a:tblGrid>
              <a:tr h="19956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11168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2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76.085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150" y="5571187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561321" y="792744"/>
            <a:ext cx="812547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RESUMEN POR CAPÍTULOS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939320"/>
              </p:ext>
            </p:extLst>
          </p:nvPr>
        </p:nvGraphicFramePr>
        <p:xfrm>
          <a:off x="539151" y="2358223"/>
          <a:ext cx="8147648" cy="2665801"/>
        </p:xfrm>
        <a:graphic>
          <a:graphicData uri="http://schemas.openxmlformats.org/drawingml/2006/table">
            <a:tbl>
              <a:tblPr/>
              <a:tblGrid>
                <a:gridCol w="268183"/>
                <a:gridCol w="3052175"/>
                <a:gridCol w="855631"/>
                <a:gridCol w="830089"/>
                <a:gridCol w="779007"/>
                <a:gridCol w="830089"/>
                <a:gridCol w="766237"/>
                <a:gridCol w="766237"/>
              </a:tblGrid>
              <a:tr h="8959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35.024.593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32.590.636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-2.433.957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19.948.243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25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Fronteras y Límites de Estado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7.494.121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6.480.222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-1.013.899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3.254.766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25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Antártico Chileno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6.426.241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6.591.689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165.448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3.969.686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25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Cooperación Internacional de Chile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8.946.265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7.799.635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-1.146.630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5.307.366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25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11.189.399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15.003.447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3.814.048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9.932.025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25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Promoción de Exportaciones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31.706.316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25.713.762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-5.992.554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15.821.677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2784" y="6300911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48586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542899" y="648554"/>
            <a:ext cx="807347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01. PROGRAMA 01: SECRETARÍA Y ADMINISTRACIÓN GENERAL Y SERVICIO EXTERIOR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546320"/>
              </p:ext>
            </p:extLst>
          </p:nvPr>
        </p:nvGraphicFramePr>
        <p:xfrm>
          <a:off x="542899" y="1743718"/>
          <a:ext cx="8073476" cy="4557198"/>
        </p:xfrm>
        <a:graphic>
          <a:graphicData uri="http://schemas.openxmlformats.org/drawingml/2006/table">
            <a:tbl>
              <a:tblPr/>
              <a:tblGrid>
                <a:gridCol w="583766"/>
                <a:gridCol w="268532"/>
                <a:gridCol w="271451"/>
                <a:gridCol w="2653214"/>
                <a:gridCol w="735544"/>
                <a:gridCol w="735544"/>
                <a:gridCol w="735544"/>
                <a:gridCol w="688843"/>
                <a:gridCol w="700519"/>
                <a:gridCol w="700519"/>
              </a:tblGrid>
              <a:tr h="15152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850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9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35.024.593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32.590.636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-2.433.957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19.948.243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25.082.027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24.450.838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-631.189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15.479.989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5.518.996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5.435.947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-83.049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2.356.985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155.158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155.158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155.154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145.459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145.459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145.456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914.248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814.947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-99.301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372.289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222.681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222.681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222.681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Chileno de Campos de Hielo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106.113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106.113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106.113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Chileno para las Relaciones Internacionales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69.757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69.757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69.757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Dignitem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46.811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691.567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592.266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-99.301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149.608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Académico en Relaciones Internacionales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214.796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183.940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-30.856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29.959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Reuniones Internacionales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292.410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250.432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-41.978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82.030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Integración Vecinal con Zonas Fronterizas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30.118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25.795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-4.323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Inserción Internacional de las Regiones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58.070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49.733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-8.337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Oficina de Desarrollo Organizacional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96.173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82.366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-13.807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29.016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2.945.022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1.386.166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-1.558.856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1.364.500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2.727.762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1.351.403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-1.376.359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1.351.403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23.859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21.666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-2.193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83.106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11.669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-71.437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11.669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110.295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-108.867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128.237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-436.063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128.237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-436.063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219.343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219.343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219.326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219.343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219.343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219.326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2370" y="642550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467545" y="728824"/>
            <a:ext cx="8219256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01: DIRECCIÓN GENERAL DE RELACIONES ECONÓMICAS INTERNACIONALES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12370" y="6011290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524637"/>
              </p:ext>
            </p:extLst>
          </p:nvPr>
        </p:nvGraphicFramePr>
        <p:xfrm>
          <a:off x="467546" y="2005161"/>
          <a:ext cx="8219254" cy="3929976"/>
        </p:xfrm>
        <a:graphic>
          <a:graphicData uri="http://schemas.openxmlformats.org/drawingml/2006/table">
            <a:tbl>
              <a:tblPr/>
              <a:tblGrid>
                <a:gridCol w="774792"/>
                <a:gridCol w="297004"/>
                <a:gridCol w="300232"/>
                <a:gridCol w="2469650"/>
                <a:gridCol w="774792"/>
                <a:gridCol w="684400"/>
                <a:gridCol w="684400"/>
                <a:gridCol w="684400"/>
                <a:gridCol w="774792"/>
                <a:gridCol w="774792"/>
              </a:tblGrid>
              <a:tr h="17762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398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8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11.189.399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15.003.447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3.814.048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9.932.025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8.310.016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8.251.331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5.142.475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1.287.202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1.137.202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1.388.297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1.313.021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1.388.297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1.313.021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Negociaciones y Administración de Acuerdos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803.698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728.422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Comercial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186.451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Profundización Inserción Económica Asia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5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Defensa en Arbitrajes de Inversión Extranjera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Cumbre APEC 2019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335.180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117.988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32.203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147.348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3970</TotalTime>
  <Words>2758</Words>
  <Application>Microsoft Office PowerPoint</Application>
  <PresentationFormat>Presentación en pantalla (4:3)</PresentationFormat>
  <Paragraphs>1531</Paragraphs>
  <Slides>13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AGOSTO DE 2020 PARTIDA 06: MINISTERIO DE RELACIONES EXTERIORES</vt:lpstr>
      <vt:lpstr>EJECUCIÓN ACUMULADA DE GASTOS A AGOSTO DE 2020  PARTIDA 06 MINISTERIO DE RELACIONES EXTERIORES</vt:lpstr>
      <vt:lpstr>EJECUCIÓN ACUMULADA DE GASTOS A AGOSTO DE 2020  PARTIDA 06 MINISTERIO DE RELACIONES EXTERIORES</vt:lpstr>
      <vt:lpstr>EJECUCIÓN ACUMULADA DE GASTOS A AGOSTO DE 2020  PARTIDA 06 MINISTERIO DE RELACIONES EXTERIORES</vt:lpstr>
      <vt:lpstr>EJECUCIÓN ACUMULADA DE GASTOS A AGOSTO DE 2020  PARTIDA 06 MINISTERIO DE RELACIONES EXTERIORES</vt:lpstr>
      <vt:lpstr>EJECUCIÓN ACUMULADA DE GASTOS A AGOSTO DE 2020  PARTIDA 06 MINISTERIO DE RELACIONES EXTERIORES</vt:lpstr>
      <vt:lpstr>EJECUCIÓN ACUMULADA DE GASTOS A AGOSTO DE 2020  PARTIDA 06 RESUMEN POR CAPÍTULOS</vt:lpstr>
      <vt:lpstr>EJECUCIÓN ACUMULADA DE GASTOS A AGOSTO DE 2020  PARTIDA 06. CAPÍTULO 01. PROGRAMA 01: SECRETARÍA Y ADMINISTRACIÓN GENERAL Y SERVICIO EXTERIOR</vt:lpstr>
      <vt:lpstr>EJECUCIÓN ACUMULADA DE GASTOS A AGOSTO DE 2020  PARTIDA 06. CAPÍTULO 02. PROGRAMA 01: DIRECCIÓN GENERAL DE RELACIONES ECONÓMICAS INTERNACIONALES</vt:lpstr>
      <vt:lpstr>EJECUCIÓN ACUMULADA DE GASTOS A AGOSTO DE 2020  PARTIDA 06. CAPÍTULO 02. PROGRAMA 02: PROMOCIÓN DE EXPORTACIONES</vt:lpstr>
      <vt:lpstr>EJECUCIÓN ACUMULADA DE GASTOS A AGOSTO DE 2020  PARTIDA 06. CAPÍTULO 03. PROGRAMA 01: DIRECCIÓN DE FRONTERAS Y LÍMITES DE ESTADO</vt:lpstr>
      <vt:lpstr>EJECUCIÓN ACUMULADA DE GASTOS A AGOSTO DE 2020  PARTIDA 06. CAPÍTULO 04. PROGRAMA 01: INSTITUTO ANTÁRTICO CHILENO</vt:lpstr>
      <vt:lpstr>EJECUCIÓN ACUMULADA DE GASTOS A AGOSTO DE 2020  PARTIDA 06. CAPÍTULO 05. PROGRAMA 01: AGENCIA DE COOPERACIÓN INTERNACIONAL DE CHILE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320</cp:revision>
  <cp:lastPrinted>2019-06-03T14:10:49Z</cp:lastPrinted>
  <dcterms:created xsi:type="dcterms:W3CDTF">2016-06-23T13:38:47Z</dcterms:created>
  <dcterms:modified xsi:type="dcterms:W3CDTF">2020-10-01T05:06:22Z</dcterms:modified>
</cp:coreProperties>
</file>