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</a:t>
            </a:r>
            <a:r>
              <a:rPr lang="es-CL" sz="1200" b="1" baseline="0"/>
              <a:t> Presupuesto Inicial por Subtítulo de Gasto</a:t>
            </a:r>
            <a:endParaRPr lang="es-CL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475308641975315E-2"/>
          <c:y val="0.14887306856021582"/>
          <c:w val="0.76234567901234573"/>
          <c:h val="0.599552404648469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.12551675278147525"/>
          <c:y val="0.76483391490385577"/>
          <c:w val="0.74497506666687774"/>
          <c:h val="0.22087188958460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04'!$D$38:$K$38</c:f>
              <c:numCache>
                <c:formatCode>0.0%</c:formatCode>
                <c:ptCount val="8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  <c:pt idx="4">
                  <c:v>6.8796372986192539E-2</c:v>
                </c:pt>
                <c:pt idx="5">
                  <c:v>0.110490941816108</c:v>
                </c:pt>
                <c:pt idx="6">
                  <c:v>6.9581695180030045E-2</c:v>
                </c:pt>
                <c:pt idx="7">
                  <c:v>6.7420152852446916E-2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3110864"/>
        <c:axId val="443104592"/>
      </c:barChart>
      <c:catAx>
        <c:axId val="44311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104592"/>
        <c:crosses val="autoZero"/>
        <c:auto val="0"/>
        <c:lblAlgn val="ctr"/>
        <c:lblOffset val="100"/>
        <c:noMultiLvlLbl val="0"/>
      </c:catAx>
      <c:valAx>
        <c:axId val="4431045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31108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04'!$D$34:$K$34</c:f>
              <c:numCache>
                <c:formatCode>0.0%</c:formatCode>
                <c:ptCount val="8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  <c:pt idx="4">
                  <c:v>0.44606106126422679</c:v>
                </c:pt>
                <c:pt idx="5">
                  <c:v>0.55655200308033481</c:v>
                </c:pt>
                <c:pt idx="6">
                  <c:v>0.6261336982603648</c:v>
                </c:pt>
                <c:pt idx="7">
                  <c:v>0.69355385111281176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121720"/>
        <c:axId val="487126424"/>
      </c:lineChart>
      <c:catAx>
        <c:axId val="48712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7126424"/>
        <c:crosses val="autoZero"/>
        <c:auto val="1"/>
        <c:lblAlgn val="ctr"/>
        <c:lblOffset val="100"/>
        <c:tickLblSkip val="1"/>
        <c:noMultiLvlLbl val="0"/>
      </c:catAx>
      <c:valAx>
        <c:axId val="4871264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7121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65559"/>
              </p:ext>
            </p:extLst>
          </p:nvPr>
        </p:nvGraphicFramePr>
        <p:xfrm>
          <a:off x="474701" y="1556792"/>
          <a:ext cx="821209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404534"/>
              </p:ext>
            </p:extLst>
          </p:nvPr>
        </p:nvGraphicFramePr>
        <p:xfrm>
          <a:off x="479235" y="1796400"/>
          <a:ext cx="8207565" cy="415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99624"/>
              </p:ext>
            </p:extLst>
          </p:nvPr>
        </p:nvGraphicFramePr>
        <p:xfrm>
          <a:off x="467544" y="1844824"/>
          <a:ext cx="82296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58406"/>
              </p:ext>
            </p:extLst>
          </p:nvPr>
        </p:nvGraphicFramePr>
        <p:xfrm>
          <a:off x="467546" y="2388036"/>
          <a:ext cx="8138789" cy="2697147"/>
        </p:xfrm>
        <a:graphic>
          <a:graphicData uri="http://schemas.openxmlformats.org/drawingml/2006/table">
            <a:tbl>
              <a:tblPr/>
              <a:tblGrid>
                <a:gridCol w="930544"/>
                <a:gridCol w="2638857"/>
                <a:gridCol w="930544"/>
                <a:gridCol w="930544"/>
                <a:gridCol w="930544"/>
                <a:gridCol w="930544"/>
                <a:gridCol w="847212"/>
              </a:tblGrid>
              <a:tr h="20549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93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84.325.899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58.484.552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48.321.644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229751"/>
              </p:ext>
            </p:extLst>
          </p:nvPr>
        </p:nvGraphicFramePr>
        <p:xfrm>
          <a:off x="421964" y="1624494"/>
          <a:ext cx="8180049" cy="4575276"/>
        </p:xfrm>
        <a:graphic>
          <a:graphicData uri="http://schemas.openxmlformats.org/drawingml/2006/table">
            <a:tbl>
              <a:tblPr/>
              <a:tblGrid>
                <a:gridCol w="886117"/>
                <a:gridCol w="327334"/>
                <a:gridCol w="327334"/>
                <a:gridCol w="2301259"/>
                <a:gridCol w="886117"/>
                <a:gridCol w="886117"/>
                <a:gridCol w="886117"/>
                <a:gridCol w="886117"/>
                <a:gridCol w="793537"/>
              </a:tblGrid>
              <a:tr h="1524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33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84.325.899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58.484.552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65.560.799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48.321.644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6.166.954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144.715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135.186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3.793.408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3.322.473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4023</TotalTime>
  <Words>566</Words>
  <Application>Microsoft Office PowerPoint</Application>
  <PresentationFormat>Presentación en pantalla (4:3)</PresentationFormat>
  <Paragraphs>340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04: CONTRALORÍA GENERAL DE LA REPÚBLICA</vt:lpstr>
      <vt:lpstr>EJECUCIÓN ACUMULADA DE GASTOS A AGOSTO DE 2020  PARTIDA 04 CONTRALORÍA GENERAL DE LA REPÚBLICA</vt:lpstr>
      <vt:lpstr>EJECUCIÓN ACUMULADA DE GASTOS A AGOSTO DE 2020  PARTIDA 04 CONTRALORÍA GENERAL DE LA REPÚBLICA</vt:lpstr>
      <vt:lpstr>EJECUCION ACUMULADA DE GASTOS A AGOSTO DE 2020  PARTIDA 04 CONTRALORÍA GENERAL DE LA REPÚBLICA</vt:lpstr>
      <vt:lpstr>EJECUCIÓN ACUMULADA DE GASTOS A AGOSTO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276</cp:revision>
  <cp:lastPrinted>2019-10-18T21:20:26Z</cp:lastPrinted>
  <dcterms:created xsi:type="dcterms:W3CDTF">2016-06-23T13:38:47Z</dcterms:created>
  <dcterms:modified xsi:type="dcterms:W3CDTF">2020-10-01T02:03:42Z</dcterms:modified>
</cp:coreProperties>
</file>